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1"/>
  </p:notesMasterIdLst>
  <p:sldIdLst>
    <p:sldId id="256" r:id="rId2"/>
    <p:sldId id="257" r:id="rId3"/>
    <p:sldId id="258" r:id="rId4"/>
    <p:sldId id="262" r:id="rId5"/>
    <p:sldId id="261" r:id="rId6"/>
    <p:sldId id="260" r:id="rId7"/>
    <p:sldId id="265" r:id="rId8"/>
    <p:sldId id="264" r:id="rId9"/>
    <p:sldId id="263" r:id="rId10"/>
    <p:sldId id="266" r:id="rId11"/>
    <p:sldId id="267" r:id="rId12"/>
    <p:sldId id="268" r:id="rId13"/>
    <p:sldId id="259"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84" autoAdjust="0"/>
    <p:restoredTop sz="71390" autoAdjust="0"/>
  </p:normalViewPr>
  <p:slideViewPr>
    <p:cSldViewPr snapToGrid="0">
      <p:cViewPr>
        <p:scale>
          <a:sx n="53" d="100"/>
          <a:sy n="53" d="100"/>
        </p:scale>
        <p:origin x="1524" y="4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6BC4D3E-A273-4BC4-B774-A0A8D16282E4}" type="datetimeFigureOut">
              <a:rPr lang="en-CA" smtClean="0"/>
              <a:t>2023-10-12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F9B103-D55B-404E-92E4-580337859FFC}" type="slidenum">
              <a:rPr lang="en-CA" smtClean="0"/>
              <a:t>‹#›</a:t>
            </a:fld>
            <a:endParaRPr lang="en-CA"/>
          </a:p>
        </p:txBody>
      </p:sp>
    </p:spTree>
    <p:extLst>
      <p:ext uri="{BB962C8B-B14F-4D97-AF65-F5344CB8AC3E}">
        <p14:creationId xmlns:p14="http://schemas.microsoft.com/office/powerpoint/2010/main" val="33474424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4BF9B103-D55B-404E-92E4-580337859FFC}" type="slidenum">
              <a:rPr lang="en-CA" smtClean="0"/>
              <a:t>7</a:t>
            </a:fld>
            <a:endParaRPr lang="en-CA"/>
          </a:p>
        </p:txBody>
      </p:sp>
    </p:spTree>
    <p:extLst>
      <p:ext uri="{BB962C8B-B14F-4D97-AF65-F5344CB8AC3E}">
        <p14:creationId xmlns:p14="http://schemas.microsoft.com/office/powerpoint/2010/main" val="3862065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Show two videos</a:t>
            </a:r>
          </a:p>
          <a:p>
            <a:endParaRPr lang="en-CA" dirty="0"/>
          </a:p>
          <a:p>
            <a:r>
              <a:rPr lang="en-CA" dirty="0"/>
              <a:t>Tea:</a:t>
            </a:r>
          </a:p>
          <a:p>
            <a:r>
              <a:rPr lang="en-CA" dirty="0"/>
              <a:t>https://www.youtube.com/watch?v=pZwvrxVavnQ&amp;ab_channel=ThamesValleyPolice</a:t>
            </a:r>
          </a:p>
          <a:p>
            <a:endParaRPr lang="en-CA" dirty="0"/>
          </a:p>
          <a:p>
            <a:r>
              <a:rPr lang="en-CA" dirty="0"/>
              <a:t>General Consent:</a:t>
            </a:r>
          </a:p>
          <a:p>
            <a:r>
              <a:rPr lang="en-CA" dirty="0"/>
              <a:t>https://www.youtube.com/watch?v=raxPKklDF2k&amp;t=182s&amp;ab_channel=TeachingSexualHealthAlbertaHealthServices</a:t>
            </a:r>
          </a:p>
          <a:p>
            <a:endParaRPr lang="en-CA" dirty="0"/>
          </a:p>
          <a:p>
            <a:endParaRPr lang="en-CA" dirty="0"/>
          </a:p>
        </p:txBody>
      </p:sp>
      <p:sp>
        <p:nvSpPr>
          <p:cNvPr id="4" name="Slide Number Placeholder 3"/>
          <p:cNvSpPr>
            <a:spLocks noGrp="1"/>
          </p:cNvSpPr>
          <p:nvPr>
            <p:ph type="sldNum" sz="quarter" idx="5"/>
          </p:nvPr>
        </p:nvSpPr>
        <p:spPr/>
        <p:txBody>
          <a:bodyPr/>
          <a:lstStyle/>
          <a:p>
            <a:fld id="{4BF9B103-D55B-404E-92E4-580337859FFC}" type="slidenum">
              <a:rPr lang="en-CA" smtClean="0"/>
              <a:t>8</a:t>
            </a:fld>
            <a:endParaRPr lang="en-CA"/>
          </a:p>
        </p:txBody>
      </p:sp>
    </p:spTree>
    <p:extLst>
      <p:ext uri="{BB962C8B-B14F-4D97-AF65-F5344CB8AC3E}">
        <p14:creationId xmlns:p14="http://schemas.microsoft.com/office/powerpoint/2010/main" val="10494653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UP NEXT:</a:t>
            </a:r>
          </a:p>
          <a:p>
            <a:endParaRPr lang="en-CA" dirty="0"/>
          </a:p>
          <a:p>
            <a:r>
              <a:rPr lang="en-CA" dirty="0"/>
              <a:t>How to play football</a:t>
            </a:r>
          </a:p>
          <a:p>
            <a:r>
              <a:rPr lang="en-CA" dirty="0"/>
              <a:t>https://www.youtube.com/watch?v=3t6hM5tRlfA</a:t>
            </a:r>
          </a:p>
          <a:p>
            <a:endParaRPr lang="en-CA" dirty="0"/>
          </a:p>
          <a:p>
            <a:endParaRPr lang="en-CA" dirty="0"/>
          </a:p>
          <a:p>
            <a:endParaRPr lang="en-CA" dirty="0"/>
          </a:p>
          <a:p>
            <a:r>
              <a:rPr lang="en-CA" dirty="0"/>
              <a:t>How to throw/catch a football</a:t>
            </a:r>
          </a:p>
          <a:p>
            <a:r>
              <a:rPr lang="en-CA" dirty="0"/>
              <a:t>https://www.wikihow.com/Throw-a-Football</a:t>
            </a:r>
          </a:p>
          <a:p>
            <a:endParaRPr lang="en-CA" dirty="0"/>
          </a:p>
          <a:p>
            <a:r>
              <a:rPr lang="en-CA" dirty="0"/>
              <a:t>https://www.youtube.com/watch?v=hxi9p6TajTw&amp;ab_channel=DICK%27SSportingGoods</a:t>
            </a:r>
          </a:p>
          <a:p>
            <a:endParaRPr lang="en-CA" dirty="0"/>
          </a:p>
          <a:p>
            <a:r>
              <a:rPr lang="en-CA" dirty="0"/>
              <a:t>https://youtu.be/2vqOIfW_98Q?si=Gdm0jWr8LkX3dB-M</a:t>
            </a:r>
          </a:p>
          <a:p>
            <a:endParaRPr lang="en-CA" dirty="0"/>
          </a:p>
          <a:p>
            <a:endParaRPr lang="en-CA" dirty="0"/>
          </a:p>
          <a:p>
            <a:endParaRPr lang="en-CA" dirty="0"/>
          </a:p>
          <a:p>
            <a:endParaRPr lang="en-CA" dirty="0"/>
          </a:p>
          <a:p>
            <a:endParaRPr lang="en-CA" dirty="0"/>
          </a:p>
        </p:txBody>
      </p:sp>
      <p:sp>
        <p:nvSpPr>
          <p:cNvPr id="4" name="Slide Number Placeholder 3"/>
          <p:cNvSpPr>
            <a:spLocks noGrp="1"/>
          </p:cNvSpPr>
          <p:nvPr>
            <p:ph type="sldNum" sz="quarter" idx="5"/>
          </p:nvPr>
        </p:nvSpPr>
        <p:spPr/>
        <p:txBody>
          <a:bodyPr/>
          <a:lstStyle/>
          <a:p>
            <a:fld id="{4BF9B103-D55B-404E-92E4-580337859FFC}" type="slidenum">
              <a:rPr lang="en-CA" smtClean="0"/>
              <a:t>19</a:t>
            </a:fld>
            <a:endParaRPr lang="en-CA"/>
          </a:p>
        </p:txBody>
      </p:sp>
    </p:spTree>
    <p:extLst>
      <p:ext uri="{BB962C8B-B14F-4D97-AF65-F5344CB8AC3E}">
        <p14:creationId xmlns:p14="http://schemas.microsoft.com/office/powerpoint/2010/main" val="2065295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48D7368D-31D9-8101-473D-CD39E706FD22}"/>
              </a:ext>
              <a:ext uri="{C183D7F6-B498-43B3-948B-1728B52AA6E4}">
                <adec:decorative xmlns:adec="http://schemas.microsoft.com/office/drawing/2017/decorative" val="1"/>
              </a:ext>
            </a:extLst>
          </p:cNvPr>
          <p:cNvSpPr/>
          <p:nvPr/>
        </p:nvSpPr>
        <p:spPr>
          <a:xfrm>
            <a:off x="5796401" y="3378954"/>
            <a:ext cx="6394567" cy="3479046"/>
          </a:xfrm>
          <a:custGeom>
            <a:avLst/>
            <a:gdLst>
              <a:gd name="connsiteX0" fmla="*/ 5171297 w 6394567"/>
              <a:gd name="connsiteY0" fmla="*/ 284 h 3479046"/>
              <a:gd name="connsiteX1" fmla="*/ 6394290 w 6394567"/>
              <a:gd name="connsiteY1" fmla="*/ 430072 h 3479046"/>
              <a:gd name="connsiteX2" fmla="*/ 6394567 w 6394567"/>
              <a:gd name="connsiteY2" fmla="*/ 430316 h 3479046"/>
              <a:gd name="connsiteX3" fmla="*/ 6394567 w 6394567"/>
              <a:gd name="connsiteY3" fmla="*/ 3479046 h 3479046"/>
              <a:gd name="connsiteX4" fmla="*/ 0 w 6394567"/>
              <a:gd name="connsiteY4" fmla="*/ 3479046 h 3479046"/>
              <a:gd name="connsiteX5" fmla="*/ 3916974 w 6394567"/>
              <a:gd name="connsiteY5" fmla="*/ 405504 h 3479046"/>
              <a:gd name="connsiteX6" fmla="*/ 3959456 w 6394567"/>
              <a:gd name="connsiteY6" fmla="*/ 373857 h 3479046"/>
              <a:gd name="connsiteX7" fmla="*/ 5052215 w 6394567"/>
              <a:gd name="connsiteY7" fmla="*/ 1756 h 3479046"/>
              <a:gd name="connsiteX8" fmla="*/ 5171297 w 6394567"/>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394567" h="3479046">
                <a:moveTo>
                  <a:pt x="5171297" y="284"/>
                </a:moveTo>
                <a:cubicBezTo>
                  <a:pt x="5607674" y="7531"/>
                  <a:pt x="6039042" y="153650"/>
                  <a:pt x="6394290" y="430072"/>
                </a:cubicBezTo>
                <a:lnTo>
                  <a:pt x="6394567" y="430316"/>
                </a:lnTo>
                <a:lnTo>
                  <a:pt x="6394567"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39000">
                <a:schemeClr val="bg2"/>
              </a:gs>
              <a:gs pos="100000">
                <a:schemeClr val="accent1">
                  <a:lumMod val="60000"/>
                  <a:lumOff val="40000"/>
                </a:schemeClr>
              </a:gs>
            </a:gsLst>
            <a:lin ang="1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FF32C74-82F4-2A29-889B-EF23CEE6AA4F}"/>
              </a:ext>
            </a:extLst>
          </p:cNvPr>
          <p:cNvSpPr>
            <a:spLocks noGrp="1"/>
          </p:cNvSpPr>
          <p:nvPr>
            <p:ph type="ctrTitle"/>
          </p:nvPr>
        </p:nvSpPr>
        <p:spPr>
          <a:xfrm>
            <a:off x="1066801" y="1122363"/>
            <a:ext cx="6211185" cy="2305246"/>
          </a:xfrm>
        </p:spPr>
        <p:txBody>
          <a:bodyPr anchor="b">
            <a:normAutofit/>
          </a:bodyPr>
          <a:lstStyle>
            <a:lvl1pPr algn="l">
              <a:lnSpc>
                <a:spcPct val="100000"/>
              </a:lnSpc>
              <a:defRPr sz="3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74ACADD6-278F-604C-8A38-BBBAFC6754E8}"/>
              </a:ext>
            </a:extLst>
          </p:cNvPr>
          <p:cNvSpPr>
            <a:spLocks noGrp="1"/>
          </p:cNvSpPr>
          <p:nvPr>
            <p:ph type="subTitle" idx="1"/>
          </p:nvPr>
        </p:nvSpPr>
        <p:spPr>
          <a:xfrm>
            <a:off x="1066802" y="3549048"/>
            <a:ext cx="5029198" cy="1956278"/>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DC43946B-3F5A-C916-B62B-8D5938EA8285}"/>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5986539F-2DB8-FCDA-C884-9C3CD29B8C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DAA7B3-5D3B-D493-8F6F-1FEBB8576D62}"/>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24710548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50D2E-0561-F284-F89A-AAE3CD09AC24}"/>
              </a:ext>
            </a:extLst>
          </p:cNvPr>
          <p:cNvSpPr>
            <a:spLocks noGrp="1"/>
          </p:cNvSpPr>
          <p:nvPr>
            <p:ph type="title"/>
          </p:nvPr>
        </p:nvSpPr>
        <p:spPr>
          <a:xfrm>
            <a:off x="1066800" y="936841"/>
            <a:ext cx="10239338" cy="953669"/>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2657C4C-16EC-2477-6332-830F53011D33}"/>
              </a:ext>
            </a:extLst>
          </p:cNvPr>
          <p:cNvSpPr>
            <a:spLocks noGrp="1"/>
          </p:cNvSpPr>
          <p:nvPr>
            <p:ph type="body" orient="vert" idx="1"/>
          </p:nvPr>
        </p:nvSpPr>
        <p:spPr>
          <a:xfrm>
            <a:off x="1069848" y="2139696"/>
            <a:ext cx="10239338" cy="367768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0940D3-6996-1C08-F1AF-87C354657912}"/>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4C3676C3-588F-B636-8CE0-AA2CBFBCE96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CEF8A9-EB1E-B344-A4B8-B58D0633630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1696374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EF3A28-33E4-2796-AE7A-1234569F5CE0}"/>
              </a:ext>
            </a:extLst>
          </p:cNvPr>
          <p:cNvSpPr>
            <a:spLocks noGrp="1"/>
          </p:cNvSpPr>
          <p:nvPr>
            <p:ph type="title" orient="vert"/>
          </p:nvPr>
        </p:nvSpPr>
        <p:spPr>
          <a:xfrm>
            <a:off x="8844950" y="1081177"/>
            <a:ext cx="2508849" cy="4633823"/>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D185FC-2BBB-E997-A5CD-F2C6CF6B7C68}"/>
              </a:ext>
            </a:extLst>
          </p:cNvPr>
          <p:cNvSpPr>
            <a:spLocks noGrp="1"/>
          </p:cNvSpPr>
          <p:nvPr>
            <p:ph type="body" orient="vert" idx="1"/>
          </p:nvPr>
        </p:nvSpPr>
        <p:spPr>
          <a:xfrm>
            <a:off x="1066800" y="1081177"/>
            <a:ext cx="7505700" cy="4633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E314B3C-96CD-071C-C2AD-2C7E04F819C0}"/>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F5AA2B04-F5E0-C5A3-C77D-6AE9A9E913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155BC2-C712-C4A4-50EC-E10D88344310}"/>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453358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A4769-9A55-AF9B-4CE4-DFA07E711CF6}"/>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E45D9E-DBB4-B890-88D5-B4C03599EC0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4AE15260-1C0B-A965-3114-D7C40D18BDF4}"/>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19AAF4D1-0334-3F24-69B4-06C7BD7426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8BA76D-3B8B-429D-9B32-54D6A6297C0A}"/>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430332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D8D9C414-4A2F-78AF-ED60-6130D4C563B3}"/>
              </a:ext>
            </a:extLst>
          </p:cNvPr>
          <p:cNvSpPr/>
          <p:nvPr/>
        </p:nvSpPr>
        <p:spPr>
          <a:xfrm>
            <a:off x="6284115" y="3378954"/>
            <a:ext cx="5907885" cy="3479046"/>
          </a:xfrm>
          <a:custGeom>
            <a:avLst/>
            <a:gdLst>
              <a:gd name="connsiteX0" fmla="*/ 5171297 w 5907885"/>
              <a:gd name="connsiteY0" fmla="*/ 284 h 3479046"/>
              <a:gd name="connsiteX1" fmla="*/ 5813217 w 5907885"/>
              <a:gd name="connsiteY1" fmla="*/ 114238 h 3479046"/>
              <a:gd name="connsiteX2" fmla="*/ 5907885 w 5907885"/>
              <a:gd name="connsiteY2" fmla="*/ 151524 h 3479046"/>
              <a:gd name="connsiteX3" fmla="*/ 5907885 w 5907885"/>
              <a:gd name="connsiteY3" fmla="*/ 3479046 h 3479046"/>
              <a:gd name="connsiteX4" fmla="*/ 0 w 5907885"/>
              <a:gd name="connsiteY4" fmla="*/ 3479046 h 3479046"/>
              <a:gd name="connsiteX5" fmla="*/ 3916974 w 5907885"/>
              <a:gd name="connsiteY5" fmla="*/ 405504 h 3479046"/>
              <a:gd name="connsiteX6" fmla="*/ 3959456 w 5907885"/>
              <a:gd name="connsiteY6" fmla="*/ 373857 h 3479046"/>
              <a:gd name="connsiteX7" fmla="*/ 5052215 w 5907885"/>
              <a:gd name="connsiteY7" fmla="*/ 1756 h 3479046"/>
              <a:gd name="connsiteX8" fmla="*/ 5171297 w 5907885"/>
              <a:gd name="connsiteY8" fmla="*/ 284 h 34790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907885" h="3479046">
                <a:moveTo>
                  <a:pt x="5171297" y="284"/>
                </a:moveTo>
                <a:cubicBezTo>
                  <a:pt x="5389485" y="3908"/>
                  <a:pt x="5606422" y="42249"/>
                  <a:pt x="5813217" y="114238"/>
                </a:cubicBezTo>
                <a:lnTo>
                  <a:pt x="5907885" y="151524"/>
                </a:lnTo>
                <a:lnTo>
                  <a:pt x="5907885" y="3479046"/>
                </a:lnTo>
                <a:lnTo>
                  <a:pt x="0" y="3479046"/>
                </a:lnTo>
                <a:lnTo>
                  <a:pt x="3916974" y="405504"/>
                </a:lnTo>
                <a:lnTo>
                  <a:pt x="3959456" y="373857"/>
                </a:lnTo>
                <a:cubicBezTo>
                  <a:pt x="4291086" y="139664"/>
                  <a:pt x="4671097" y="17528"/>
                  <a:pt x="5052215" y="1756"/>
                </a:cubicBezTo>
                <a:cubicBezTo>
                  <a:pt x="5091916" y="114"/>
                  <a:pt x="5131627" y="-375"/>
                  <a:pt x="5171297" y="284"/>
                </a:cubicBezTo>
                <a:close/>
              </a:path>
            </a:pathLst>
          </a:custGeom>
          <a:gradFill>
            <a:gsLst>
              <a:gs pos="23000">
                <a:schemeClr val="bg2"/>
              </a:gs>
              <a:gs pos="100000">
                <a:schemeClr val="accent1">
                  <a:lumMod val="60000"/>
                  <a:lumOff val="40000"/>
                </a:schemeClr>
              </a:gs>
            </a:gsLst>
            <a:lin ang="4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13410AE4-7FC7-589E-B6D3-0DA7B5FC5CE3}"/>
              </a:ext>
            </a:extLst>
          </p:cNvPr>
          <p:cNvSpPr/>
          <p:nvPr/>
        </p:nvSpPr>
        <p:spPr>
          <a:xfrm flipH="1" flipV="1">
            <a:off x="0" y="0"/>
            <a:ext cx="2923855" cy="1479128"/>
          </a:xfrm>
          <a:custGeom>
            <a:avLst/>
            <a:gdLst>
              <a:gd name="connsiteX0" fmla="*/ 2923855 w 2923855"/>
              <a:gd name="connsiteY0" fmla="*/ 1479128 h 1479128"/>
              <a:gd name="connsiteX1" fmla="*/ 0 w 2923855"/>
              <a:gd name="connsiteY1" fmla="*/ 1479128 h 1479128"/>
              <a:gd name="connsiteX2" fmla="*/ 1368245 w 2923855"/>
              <a:gd name="connsiteY2" fmla="*/ 405504 h 1479128"/>
              <a:gd name="connsiteX3" fmla="*/ 1410727 w 2923855"/>
              <a:gd name="connsiteY3" fmla="*/ 373857 h 1479128"/>
              <a:gd name="connsiteX4" fmla="*/ 2503486 w 2923855"/>
              <a:gd name="connsiteY4" fmla="*/ 1756 h 1479128"/>
              <a:gd name="connsiteX5" fmla="*/ 2622568 w 2923855"/>
              <a:gd name="connsiteY5" fmla="*/ 284 h 1479128"/>
              <a:gd name="connsiteX6" fmla="*/ 2785835 w 2923855"/>
              <a:gd name="connsiteY6" fmla="*/ 9494 h 1479128"/>
              <a:gd name="connsiteX7" fmla="*/ 2923855 w 2923855"/>
              <a:gd name="connsiteY7" fmla="*/ 28352 h 14791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23855" h="1479128">
                <a:moveTo>
                  <a:pt x="2923855" y="1479128"/>
                </a:moveTo>
                <a:lnTo>
                  <a:pt x="0" y="1479128"/>
                </a:lnTo>
                <a:lnTo>
                  <a:pt x="1368245" y="405504"/>
                </a:lnTo>
                <a:lnTo>
                  <a:pt x="1410727" y="373857"/>
                </a:lnTo>
                <a:cubicBezTo>
                  <a:pt x="1742357" y="139664"/>
                  <a:pt x="2122368" y="17528"/>
                  <a:pt x="2503486" y="1756"/>
                </a:cubicBezTo>
                <a:cubicBezTo>
                  <a:pt x="2543187" y="114"/>
                  <a:pt x="2582898" y="-375"/>
                  <a:pt x="2622568" y="284"/>
                </a:cubicBezTo>
                <a:cubicBezTo>
                  <a:pt x="2677115" y="1190"/>
                  <a:pt x="2731584" y="4266"/>
                  <a:pt x="2785835" y="9494"/>
                </a:cubicBezTo>
                <a:lnTo>
                  <a:pt x="2923855" y="28352"/>
                </a:lnTo>
                <a:close/>
              </a:path>
            </a:pathLst>
          </a:custGeom>
          <a:gradFill>
            <a:gsLst>
              <a:gs pos="33000">
                <a:schemeClr val="bg2"/>
              </a:gs>
              <a:gs pos="100000">
                <a:schemeClr val="accent1">
                  <a:lumMod val="60000"/>
                  <a:lumOff val="4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B381CBD-08D9-3C9A-7620-24F2D6404893}"/>
              </a:ext>
            </a:extLst>
          </p:cNvPr>
          <p:cNvSpPr>
            <a:spLocks noGrp="1"/>
          </p:cNvSpPr>
          <p:nvPr>
            <p:ph type="title"/>
          </p:nvPr>
        </p:nvSpPr>
        <p:spPr>
          <a:xfrm>
            <a:off x="1066800" y="1709738"/>
            <a:ext cx="6455434" cy="2981274"/>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ED5AE2B-1716-CEEC-73F8-E81F59192562}"/>
              </a:ext>
            </a:extLst>
          </p:cNvPr>
          <p:cNvSpPr>
            <a:spLocks noGrp="1"/>
          </p:cNvSpPr>
          <p:nvPr>
            <p:ph type="body" idx="1"/>
          </p:nvPr>
        </p:nvSpPr>
        <p:spPr>
          <a:xfrm>
            <a:off x="1066800" y="4759252"/>
            <a:ext cx="5397260" cy="955748"/>
          </a:xfrm>
        </p:spPr>
        <p:txBody>
          <a:bodyP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5CF3052-6EE8-979F-04FB-1B8DF81F29B9}"/>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7D986285-161A-6869-27C2-0A159C23440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ED64F-5DAB-238D-C34A-1DCCB12221D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41724561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F484D0-7460-7B08-F1EE-96EABE40212A}"/>
              </a:ext>
            </a:extLst>
          </p:cNvPr>
          <p:cNvSpPr>
            <a:spLocks noGrp="1"/>
          </p:cNvSpPr>
          <p:nvPr>
            <p:ph type="title"/>
          </p:nvPr>
        </p:nvSpPr>
        <p:spPr>
          <a:xfrm>
            <a:off x="1066799" y="936841"/>
            <a:ext cx="10092477" cy="953669"/>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780B7F9-8ECB-7079-A11E-51D3903E2B1A}"/>
              </a:ext>
            </a:extLst>
          </p:cNvPr>
          <p:cNvSpPr>
            <a:spLocks noGrp="1"/>
          </p:cNvSpPr>
          <p:nvPr>
            <p:ph sz="half" idx="1"/>
          </p:nvPr>
        </p:nvSpPr>
        <p:spPr>
          <a:xfrm>
            <a:off x="1066800"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E4E97161-CAF5-CA48-D814-7ACD43AB99E1}"/>
              </a:ext>
            </a:extLst>
          </p:cNvPr>
          <p:cNvSpPr>
            <a:spLocks noGrp="1"/>
          </p:cNvSpPr>
          <p:nvPr>
            <p:ph sz="half" idx="2"/>
          </p:nvPr>
        </p:nvSpPr>
        <p:spPr>
          <a:xfrm>
            <a:off x="6349795" y="2117341"/>
            <a:ext cx="4809482" cy="37601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23BD680-4E7A-5155-3CAE-6BD44EE8BA83}"/>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6" name="Footer Placeholder 5">
            <a:extLst>
              <a:ext uri="{FF2B5EF4-FFF2-40B4-BE49-F238E27FC236}">
                <a16:creationId xmlns:a16="http://schemas.microsoft.com/office/drawing/2014/main" id="{4F6A152D-EFF2-B3AA-3F25-14E1136734A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BD6032-FD7A-BFFD-9BE5-48EDBEFBD147}"/>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599548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47F4D-4855-340E-03F3-4860885EC671}"/>
              </a:ext>
            </a:extLst>
          </p:cNvPr>
          <p:cNvSpPr>
            <a:spLocks noGrp="1"/>
          </p:cNvSpPr>
          <p:nvPr>
            <p:ph type="title"/>
          </p:nvPr>
        </p:nvSpPr>
        <p:spPr>
          <a:xfrm>
            <a:off x="1066800" y="963283"/>
            <a:ext cx="10096500" cy="916004"/>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3CEB472-7426-C288-B5F6-0A1232DCED65}"/>
              </a:ext>
            </a:extLst>
          </p:cNvPr>
          <p:cNvSpPr>
            <a:spLocks noGrp="1"/>
          </p:cNvSpPr>
          <p:nvPr>
            <p:ph type="body" idx="1"/>
          </p:nvPr>
        </p:nvSpPr>
        <p:spPr>
          <a:xfrm>
            <a:off x="1066801" y="1879287"/>
            <a:ext cx="4739628"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194F9C-B6FA-97C3-F618-0CF956CB53B2}"/>
              </a:ext>
            </a:extLst>
          </p:cNvPr>
          <p:cNvSpPr>
            <a:spLocks noGrp="1"/>
          </p:cNvSpPr>
          <p:nvPr>
            <p:ph sz="half" idx="2"/>
          </p:nvPr>
        </p:nvSpPr>
        <p:spPr>
          <a:xfrm>
            <a:off x="1066801" y="2505075"/>
            <a:ext cx="4739628"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F5665C-7910-AFA2-350F-42C06ED5AF47}"/>
              </a:ext>
            </a:extLst>
          </p:cNvPr>
          <p:cNvSpPr>
            <a:spLocks noGrp="1"/>
          </p:cNvSpPr>
          <p:nvPr>
            <p:ph type="body" sz="quarter" idx="3"/>
          </p:nvPr>
        </p:nvSpPr>
        <p:spPr>
          <a:xfrm>
            <a:off x="6400330" y="1879287"/>
            <a:ext cx="4762970" cy="582117"/>
          </a:xfrm>
        </p:spPr>
        <p:txBody>
          <a:bodyPr anchor="b">
            <a:noAutofit/>
          </a:bodyPr>
          <a:lstStyle>
            <a:lvl1pPr marL="0" indent="0">
              <a:buNone/>
              <a:defRPr sz="1400" b="1" cap="all" spc="25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D71352E-1DE0-F0CD-6F81-1D8FF59C2B0D}"/>
              </a:ext>
            </a:extLst>
          </p:cNvPr>
          <p:cNvSpPr>
            <a:spLocks noGrp="1"/>
          </p:cNvSpPr>
          <p:nvPr>
            <p:ph sz="quarter" idx="4"/>
          </p:nvPr>
        </p:nvSpPr>
        <p:spPr>
          <a:xfrm>
            <a:off x="6400330" y="2505075"/>
            <a:ext cx="4762970" cy="338964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D38F7E4-7D9E-4736-3269-4F0C46996125}"/>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8" name="Footer Placeholder 7">
            <a:extLst>
              <a:ext uri="{FF2B5EF4-FFF2-40B4-BE49-F238E27FC236}">
                <a16:creationId xmlns:a16="http://schemas.microsoft.com/office/drawing/2014/main" id="{218386CF-9A84-8D2A-BC47-C951DD99492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980844D-FE1F-49E7-3BBD-527FB72ECD1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125681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EF691C-93A5-1364-00A9-A470C289F365}"/>
              </a:ext>
            </a:extLst>
          </p:cNvPr>
          <p:cNvSpPr>
            <a:spLocks noGrp="1"/>
          </p:cNvSpPr>
          <p:nvPr>
            <p:ph type="title"/>
          </p:nvPr>
        </p:nvSpPr>
        <p:spPr>
          <a:xfrm>
            <a:off x="1066800" y="1357223"/>
            <a:ext cx="8886884" cy="1043078"/>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76E055BD-4154-B9D1-0B5B-B1E3A06B6B31}"/>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4" name="Footer Placeholder 3">
            <a:extLst>
              <a:ext uri="{FF2B5EF4-FFF2-40B4-BE49-F238E27FC236}">
                <a16:creationId xmlns:a16="http://schemas.microsoft.com/office/drawing/2014/main" id="{0C2A9E4A-03D1-7A8B-233D-014A3248F0B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2CEFC4-D276-DF45-F395-F5BD2EA70114}"/>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5201651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12C0AD-76F4-FCE4-2717-0A9AA4351B6D}"/>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3" name="Footer Placeholder 2">
            <a:extLst>
              <a:ext uri="{FF2B5EF4-FFF2-40B4-BE49-F238E27FC236}">
                <a16:creationId xmlns:a16="http://schemas.microsoft.com/office/drawing/2014/main" id="{BE83BB66-3F41-7F1D-5108-B3F679A88E6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FAA6DA0-07AE-4BE4-B82F-7936D0E3E37D}"/>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803758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BFB75-C953-0BD0-4E2E-717767426228}"/>
              </a:ext>
            </a:extLst>
          </p:cNvPr>
          <p:cNvSpPr>
            <a:spLocks noGrp="1"/>
          </p:cNvSpPr>
          <p:nvPr>
            <p:ph type="title"/>
          </p:nvPr>
        </p:nvSpPr>
        <p:spPr>
          <a:xfrm>
            <a:off x="1066800" y="770626"/>
            <a:ext cx="3705225" cy="1286774"/>
          </a:xfrm>
        </p:spPr>
        <p:txBody>
          <a:bodyPr anchor="b">
            <a:normAutofit/>
          </a:bodyPr>
          <a:lstStyle>
            <a:lvl1pPr>
              <a:defRPr sz="2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98E1AA52-60F3-40F2-673B-5848F4253FF0}"/>
              </a:ext>
            </a:extLst>
          </p:cNvPr>
          <p:cNvSpPr>
            <a:spLocks noGrp="1"/>
          </p:cNvSpPr>
          <p:nvPr>
            <p:ph idx="1"/>
          </p:nvPr>
        </p:nvSpPr>
        <p:spPr>
          <a:xfrm>
            <a:off x="5183188" y="1075426"/>
            <a:ext cx="5980112" cy="476837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F40167E8-C561-5A72-AED3-442F66DDEE31}"/>
              </a:ext>
            </a:extLst>
          </p:cNvPr>
          <p:cNvSpPr>
            <a:spLocks noGrp="1"/>
          </p:cNvSpPr>
          <p:nvPr>
            <p:ph type="body" sz="half" idx="2"/>
          </p:nvPr>
        </p:nvSpPr>
        <p:spPr>
          <a:xfrm>
            <a:off x="1066800" y="2057400"/>
            <a:ext cx="370522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DBFED3-7CB3-1B8B-9504-13A121CAD015}"/>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6" name="Footer Placeholder 5">
            <a:extLst>
              <a:ext uri="{FF2B5EF4-FFF2-40B4-BE49-F238E27FC236}">
                <a16:creationId xmlns:a16="http://schemas.microsoft.com/office/drawing/2014/main" id="{152456C9-19A0-4441-B1AF-B7AFBF642F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A8898EA-84CC-411C-0012-D314953696B9}"/>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110719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C1E10-1458-2553-05B4-313F7E26D210}"/>
              </a:ext>
            </a:extLst>
          </p:cNvPr>
          <p:cNvSpPr>
            <a:spLocks noGrp="1"/>
          </p:cNvSpPr>
          <p:nvPr>
            <p:ph type="title"/>
          </p:nvPr>
        </p:nvSpPr>
        <p:spPr>
          <a:xfrm>
            <a:off x="1066800" y="782128"/>
            <a:ext cx="3705225" cy="1275272"/>
          </a:xfrm>
        </p:spPr>
        <p:txBody>
          <a:bodyPr anchor="b">
            <a:normAutofit/>
          </a:bodyPr>
          <a:lstStyle>
            <a:lvl1pPr>
              <a:defRPr sz="28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43C0F677-F177-6DED-1920-685B9D9FF254}"/>
              </a:ext>
            </a:extLst>
          </p:cNvPr>
          <p:cNvSpPr>
            <a:spLocks noGrp="1"/>
          </p:cNvSpPr>
          <p:nvPr>
            <p:ph type="pic" idx="1"/>
          </p:nvPr>
        </p:nvSpPr>
        <p:spPr>
          <a:xfrm>
            <a:off x="5183188" y="1143000"/>
            <a:ext cx="5980112"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BC4D1CB1-2109-480E-8904-4077C94D6E7D}"/>
              </a:ext>
            </a:extLst>
          </p:cNvPr>
          <p:cNvSpPr>
            <a:spLocks noGrp="1"/>
          </p:cNvSpPr>
          <p:nvPr>
            <p:ph type="body" sz="half" idx="2"/>
          </p:nvPr>
        </p:nvSpPr>
        <p:spPr>
          <a:xfrm>
            <a:off x="1066800" y="2057400"/>
            <a:ext cx="3705225" cy="36576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B0DB38-7CB9-2140-BC21-6D2E7DD0B6B5}"/>
              </a:ext>
            </a:extLst>
          </p:cNvPr>
          <p:cNvSpPr>
            <a:spLocks noGrp="1"/>
          </p:cNvSpPr>
          <p:nvPr>
            <p:ph type="dt" sz="half" idx="10"/>
          </p:nvPr>
        </p:nvSpPr>
        <p:spPr/>
        <p:txBody>
          <a:bodyPr/>
          <a:lstStyle/>
          <a:p>
            <a:fld id="{1E351CED-465B-40B5-ADCE-957C918F227B}" type="datetimeFigureOut">
              <a:rPr lang="en-US" smtClean="0"/>
              <a:t>10/12/2023</a:t>
            </a:fld>
            <a:endParaRPr lang="en-US"/>
          </a:p>
        </p:txBody>
      </p:sp>
      <p:sp>
        <p:nvSpPr>
          <p:cNvPr id="6" name="Footer Placeholder 5">
            <a:extLst>
              <a:ext uri="{FF2B5EF4-FFF2-40B4-BE49-F238E27FC236}">
                <a16:creationId xmlns:a16="http://schemas.microsoft.com/office/drawing/2014/main" id="{C7B448AD-3B1D-4B5E-CAB9-BB5FD2CDEBC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BEEF53D-CF5A-87A2-E973-3B8CCDEBAA2B}"/>
              </a:ext>
            </a:extLst>
          </p:cNvPr>
          <p:cNvSpPr>
            <a:spLocks noGrp="1"/>
          </p:cNvSpPr>
          <p:nvPr>
            <p:ph type="sldNum" sz="quarter" idx="12"/>
          </p:nvPr>
        </p:nvSpPr>
        <p:spPr/>
        <p:txBody>
          <a:bodyPr/>
          <a:lstStyle/>
          <a:p>
            <a:fld id="{5A33CB2A-1702-4C1D-9CC4-8D472D39F19E}" type="slidenum">
              <a:rPr lang="en-US" smtClean="0"/>
              <a:t>‹#›</a:t>
            </a:fld>
            <a:endParaRPr lang="en-US"/>
          </a:p>
        </p:txBody>
      </p:sp>
    </p:spTree>
    <p:extLst>
      <p:ext uri="{BB962C8B-B14F-4D97-AF65-F5344CB8AC3E}">
        <p14:creationId xmlns:p14="http://schemas.microsoft.com/office/powerpoint/2010/main" val="3523134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21F4A25-A386-9574-775C-E5E5F9FC352A}"/>
              </a:ext>
            </a:extLst>
          </p:cNvPr>
          <p:cNvSpPr>
            <a:spLocks noGrp="1"/>
          </p:cNvSpPr>
          <p:nvPr>
            <p:ph type="title"/>
          </p:nvPr>
        </p:nvSpPr>
        <p:spPr>
          <a:xfrm>
            <a:off x="1066800" y="936841"/>
            <a:ext cx="8886884" cy="95366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C4F7885F-2B7B-74DB-9996-E0ACEBC9DB25}"/>
              </a:ext>
            </a:extLst>
          </p:cNvPr>
          <p:cNvSpPr>
            <a:spLocks noGrp="1"/>
          </p:cNvSpPr>
          <p:nvPr>
            <p:ph type="body" idx="1"/>
          </p:nvPr>
        </p:nvSpPr>
        <p:spPr>
          <a:xfrm>
            <a:off x="1069848" y="2139696"/>
            <a:ext cx="8883836" cy="36776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6804F519-BA47-2B81-CC1C-7E1F119EC69E}"/>
              </a:ext>
            </a:extLst>
          </p:cNvPr>
          <p:cNvSpPr>
            <a:spLocks noGrp="1"/>
          </p:cNvSpPr>
          <p:nvPr>
            <p:ph type="dt" sz="half" idx="2"/>
          </p:nvPr>
        </p:nvSpPr>
        <p:spPr>
          <a:xfrm rot="5400000">
            <a:off x="10477379" y="4629744"/>
            <a:ext cx="2653508" cy="365125"/>
          </a:xfrm>
          <a:prstGeom prst="rect">
            <a:avLst/>
          </a:prstGeom>
        </p:spPr>
        <p:txBody>
          <a:bodyPr vert="horz" lIns="91440" tIns="45720" rIns="91440" bIns="45720" rtlCol="0" anchor="ctr"/>
          <a:lstStyle>
            <a:lvl1pPr algn="r">
              <a:defRPr sz="900">
                <a:solidFill>
                  <a:schemeClr val="tx1"/>
                </a:solidFill>
              </a:defRPr>
            </a:lvl1pPr>
          </a:lstStyle>
          <a:p>
            <a:fld id="{1E351CED-465B-40B5-ADCE-957C918F227B}" type="datetimeFigureOut">
              <a:rPr lang="en-US" smtClean="0"/>
              <a:t>10/12/2023</a:t>
            </a:fld>
            <a:endParaRPr lang="en-US"/>
          </a:p>
        </p:txBody>
      </p:sp>
      <p:sp>
        <p:nvSpPr>
          <p:cNvPr id="5" name="Footer Placeholder 4">
            <a:extLst>
              <a:ext uri="{FF2B5EF4-FFF2-40B4-BE49-F238E27FC236}">
                <a16:creationId xmlns:a16="http://schemas.microsoft.com/office/drawing/2014/main" id="{BE952D7B-C352-1630-4C3D-7D5983C04D4A}"/>
              </a:ext>
            </a:extLst>
          </p:cNvPr>
          <p:cNvSpPr>
            <a:spLocks noGrp="1"/>
          </p:cNvSpPr>
          <p:nvPr>
            <p:ph type="ftr" sz="quarter" idx="3"/>
          </p:nvPr>
        </p:nvSpPr>
        <p:spPr>
          <a:xfrm>
            <a:off x="8610602" y="6318446"/>
            <a:ext cx="2743198" cy="365125"/>
          </a:xfrm>
          <a:prstGeom prst="rect">
            <a:avLst/>
          </a:prstGeom>
        </p:spPr>
        <p:txBody>
          <a:bodyPr vert="horz" lIns="91440" tIns="45720" rIns="91440" bIns="45720" rtlCol="0" anchor="ctr"/>
          <a:lstStyle>
            <a:lvl1pPr algn="r">
              <a:defRPr sz="90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F96E04F0-DF9B-480B-CC46-BAE7A81FB7E6}"/>
              </a:ext>
            </a:extLst>
          </p:cNvPr>
          <p:cNvSpPr>
            <a:spLocks noGrp="1"/>
          </p:cNvSpPr>
          <p:nvPr>
            <p:ph type="sldNum" sz="quarter" idx="4"/>
          </p:nvPr>
        </p:nvSpPr>
        <p:spPr>
          <a:xfrm>
            <a:off x="11353800" y="6318446"/>
            <a:ext cx="615696" cy="365125"/>
          </a:xfrm>
          <a:prstGeom prst="rect">
            <a:avLst/>
          </a:prstGeom>
        </p:spPr>
        <p:txBody>
          <a:bodyPr vert="horz" lIns="91440" tIns="45720" rIns="91440" bIns="45720" rtlCol="0" anchor="ctr"/>
          <a:lstStyle>
            <a:lvl1pPr algn="r">
              <a:defRPr sz="1600" b="1">
                <a:solidFill>
                  <a:schemeClr val="tx1"/>
                </a:solidFill>
              </a:defRPr>
            </a:lvl1pPr>
          </a:lstStyle>
          <a:p>
            <a:fld id="{5A33CB2A-1702-4C1D-9CC4-8D472D39F19E}" type="slidenum">
              <a:rPr lang="en-US" smtClean="0"/>
              <a:t>‹#›</a:t>
            </a:fld>
            <a:endParaRPr lang="en-US"/>
          </a:p>
        </p:txBody>
      </p:sp>
    </p:spTree>
    <p:extLst>
      <p:ext uri="{BB962C8B-B14F-4D97-AF65-F5344CB8AC3E}">
        <p14:creationId xmlns:p14="http://schemas.microsoft.com/office/powerpoint/2010/main" val="2142454519"/>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79" r:id="rId6"/>
    <p:sldLayoutId id="2147483675" r:id="rId7"/>
    <p:sldLayoutId id="2147483676" r:id="rId8"/>
    <p:sldLayoutId id="2147483677" r:id="rId9"/>
    <p:sldLayoutId id="2147483678" r:id="rId10"/>
    <p:sldLayoutId id="2147483680" r:id="rId11"/>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54864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77724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91440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6673754" y="4385256"/>
            <a:ext cx="4679325" cy="1558341"/>
          </a:xfrm>
        </p:spPr>
        <p:txBody>
          <a:bodyPr anchor="b">
            <a:normAutofit/>
          </a:bodyPr>
          <a:lstStyle/>
          <a:p>
            <a:pPr algn="r"/>
            <a:r>
              <a:rPr lang="en-CA"/>
              <a:t>Sexuality and Consent</a:t>
            </a:r>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158767" y="3429000"/>
            <a:ext cx="3181436" cy="956256"/>
          </a:xfrm>
        </p:spPr>
        <p:txBody>
          <a:bodyPr anchor="b">
            <a:normAutofit/>
          </a:bodyPr>
          <a:lstStyle/>
          <a:p>
            <a:pPr algn="r"/>
            <a:r>
              <a:rPr lang="en-CA" dirty="0"/>
              <a:t>PPL</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8D3F587F-81C6-4D4E-9AC8-2E6AC495D9FF}"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a:t>
            </a:fld>
            <a:endParaRPr lang="en-US"/>
          </a:p>
        </p:txBody>
      </p:sp>
    </p:spTree>
    <p:extLst>
      <p:ext uri="{BB962C8B-B14F-4D97-AF65-F5344CB8AC3E}">
        <p14:creationId xmlns:p14="http://schemas.microsoft.com/office/powerpoint/2010/main" val="25597912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360947" y="231338"/>
            <a:ext cx="10992853" cy="1232744"/>
          </a:xfrm>
        </p:spPr>
        <p:txBody>
          <a:bodyPr anchor="ctr">
            <a:normAutofit/>
          </a:bodyPr>
          <a:lstStyle/>
          <a:p>
            <a:pPr algn="r"/>
            <a:r>
              <a:rPr lang="en-CA" dirty="0"/>
              <a:t>Important Points about Sexual Consent-cont.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10</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91126" y="1695410"/>
            <a:ext cx="9444789" cy="4708981"/>
          </a:xfrm>
          <a:prstGeom prst="rect">
            <a:avLst/>
          </a:prstGeom>
          <a:noFill/>
        </p:spPr>
        <p:txBody>
          <a:bodyPr wrap="square" rtlCol="0">
            <a:spAutoFit/>
          </a:bodyPr>
          <a:lstStyle/>
          <a:p>
            <a:pPr algn="l">
              <a:buFont typeface="Arial" panose="020B0604020202020204" pitchFamily="34" charset="0"/>
              <a:buChar char="•"/>
            </a:pPr>
            <a:r>
              <a:rPr lang="en-US" sz="2000" b="0" i="0" dirty="0">
                <a:effectLst/>
                <a:latin typeface="Arial" panose="020B0604020202020204" pitchFamily="34" charset="0"/>
              </a:rPr>
              <a:t>Consent is agreed upon by both partners, and with a clear understanding of what they’re agreeing to.</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The person who initiates the sexual contact or who wants to move to the next level of </a:t>
            </a:r>
            <a:r>
              <a:rPr lang="en-US" sz="2000" b="0" i="0" u="none" strike="noStrike" dirty="0">
                <a:effectLst/>
                <a:latin typeface="Arial" panose="020B0604020202020204" pitchFamily="34" charset="0"/>
              </a:rPr>
              <a:t>intimacy</a:t>
            </a:r>
            <a:r>
              <a:rPr lang="en-US" sz="2000" b="0" i="0" dirty="0">
                <a:effectLst/>
                <a:latin typeface="Arial" panose="020B0604020202020204" pitchFamily="34" charset="0"/>
              </a:rPr>
              <a:t> is responsible for asking for—and clearly receiving—consent before continuing with the sexual contact.</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A consent conversation includes asking, answering and negotiating.</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When there’s consent, both people feel safe and comfortable</a:t>
            </a:r>
            <a:r>
              <a:rPr lang="en-US" sz="2000" b="1" i="0" dirty="0">
                <a:effectLst/>
                <a:latin typeface="Arial" panose="020B0604020202020204" pitchFamily="34" charset="0"/>
              </a:rPr>
              <a:t>.</a:t>
            </a:r>
            <a:r>
              <a:rPr lang="en-US" sz="2000" b="0" i="0" dirty="0">
                <a:effectLst/>
                <a:latin typeface="Arial" panose="020B0604020202020204" pitchFamily="34" charset="0"/>
              </a:rPr>
              <a:t> Safety and comfort (with themselves, their body, their partner and the situation) create an environment where both people can freely take part in all aspects of the consent conversation.</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For consent to happen, a person needs to be given the chance to say ‘no’.</a:t>
            </a:r>
          </a:p>
          <a:p>
            <a:endParaRPr lang="en-CA" sz="2000" b="1" dirty="0"/>
          </a:p>
        </p:txBody>
      </p:sp>
    </p:spTree>
    <p:extLst>
      <p:ext uri="{BB962C8B-B14F-4D97-AF65-F5344CB8AC3E}">
        <p14:creationId xmlns:p14="http://schemas.microsoft.com/office/powerpoint/2010/main" val="2882647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649704" y="288238"/>
            <a:ext cx="10527632" cy="1232744"/>
          </a:xfrm>
        </p:spPr>
        <p:txBody>
          <a:bodyPr anchor="ctr">
            <a:normAutofit/>
          </a:bodyPr>
          <a:lstStyle/>
          <a:p>
            <a:pPr algn="r"/>
            <a:r>
              <a:rPr lang="en-CA" dirty="0"/>
              <a:t>Important Points about Sexual Consent-cont.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11</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91126" y="1695410"/>
            <a:ext cx="9444789" cy="4708981"/>
          </a:xfrm>
          <a:prstGeom prst="rect">
            <a:avLst/>
          </a:prstGeom>
          <a:noFill/>
        </p:spPr>
        <p:txBody>
          <a:bodyPr wrap="square" rtlCol="0">
            <a:spAutoFit/>
          </a:bodyPr>
          <a:lstStyle/>
          <a:p>
            <a:pPr algn="l">
              <a:buFont typeface="Arial" panose="020B0604020202020204" pitchFamily="34" charset="0"/>
              <a:buChar char="•"/>
            </a:pPr>
            <a:r>
              <a:rPr lang="en-US" sz="2000" b="0" i="0" dirty="0">
                <a:effectLst/>
                <a:latin typeface="Arial" panose="020B0604020202020204" pitchFamily="34" charset="0"/>
              </a:rPr>
              <a:t>Consent is ongoing: one person asks permission for an activity and another person gives it. This conversation needs to continue as the activity continues or changes.</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Consent can be withdrawn at any time</a:t>
            </a:r>
            <a:r>
              <a:rPr lang="en-US" sz="2000" b="0" i="1" dirty="0">
                <a:effectLst/>
                <a:latin typeface="Arial" panose="020B0604020202020204" pitchFamily="34" charset="0"/>
              </a:rPr>
              <a:t>.</a:t>
            </a:r>
            <a:r>
              <a:rPr lang="en-US" sz="2000" b="0" i="0" dirty="0">
                <a:effectLst/>
                <a:latin typeface="Arial" panose="020B0604020202020204" pitchFamily="34" charset="0"/>
              </a:rPr>
              <a:t> At any point, people can change their mind and withdraw consent. Consent given in the past doesn’t apply to any activities that happen later.</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Consent can’t be assumed or implied</a:t>
            </a:r>
            <a:r>
              <a:rPr lang="en-US" sz="2000" b="0" i="1" dirty="0">
                <a:effectLst/>
                <a:latin typeface="Arial" panose="020B0604020202020204" pitchFamily="34" charset="0"/>
              </a:rPr>
              <a:t>.</a:t>
            </a:r>
            <a:r>
              <a:rPr lang="en-US" sz="2000" b="0" i="0" dirty="0">
                <a:effectLst/>
                <a:latin typeface="Arial" panose="020B0604020202020204" pitchFamily="34" charset="0"/>
              </a:rPr>
              <a:t> Flirting, clothing, sexual texts or social media communication aren’t consent.</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Consent can’t be assumed because people are in a relationship, nor should it be assumed if there was previous sexual activity. Permission must be asked for and given for an activity to proceed.</a:t>
            </a:r>
          </a:p>
          <a:p>
            <a:endParaRPr lang="en-CA" sz="2000" b="1" dirty="0"/>
          </a:p>
        </p:txBody>
      </p:sp>
    </p:spTree>
    <p:extLst>
      <p:ext uri="{BB962C8B-B14F-4D97-AF65-F5344CB8AC3E}">
        <p14:creationId xmlns:p14="http://schemas.microsoft.com/office/powerpoint/2010/main" val="3304607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649704" y="288238"/>
            <a:ext cx="10527632" cy="1232744"/>
          </a:xfrm>
        </p:spPr>
        <p:txBody>
          <a:bodyPr anchor="ctr">
            <a:normAutofit/>
          </a:bodyPr>
          <a:lstStyle/>
          <a:p>
            <a:pPr algn="r"/>
            <a:r>
              <a:rPr lang="en-CA" dirty="0"/>
              <a:t>Important Points about Sexual Consent-cont.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12</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91126" y="1695410"/>
            <a:ext cx="9444789" cy="4093428"/>
          </a:xfrm>
          <a:prstGeom prst="rect">
            <a:avLst/>
          </a:prstGeom>
          <a:noFill/>
        </p:spPr>
        <p:txBody>
          <a:bodyPr wrap="square" rtlCol="0">
            <a:spAutoFit/>
          </a:bodyPr>
          <a:lstStyle/>
          <a:p>
            <a:pPr algn="l">
              <a:buFont typeface="Arial" panose="020B0604020202020204" pitchFamily="34" charset="0"/>
              <a:buChar char="•"/>
            </a:pPr>
            <a:r>
              <a:rPr lang="en-US" sz="2000" b="0" i="0" u="none" strike="noStrike" dirty="0">
                <a:effectLst/>
                <a:latin typeface="Arial" panose="020B0604020202020204" pitchFamily="34" charset="0"/>
              </a:rPr>
              <a:t>Communication</a:t>
            </a:r>
            <a:r>
              <a:rPr lang="en-US" sz="2000" b="0" i="0" dirty="0">
                <a:effectLst/>
                <a:latin typeface="Arial" panose="020B0604020202020204" pitchFamily="34" charset="0"/>
              </a:rPr>
              <a:t> that’s not clear or is confusing isn’t consent</a:t>
            </a:r>
            <a:r>
              <a:rPr lang="en-US" sz="2000" b="0" i="1" dirty="0">
                <a:effectLst/>
                <a:latin typeface="Arial" panose="020B0604020202020204" pitchFamily="34" charset="0"/>
              </a:rPr>
              <a:t>.</a:t>
            </a:r>
            <a:r>
              <a:rPr lang="en-US" sz="2000" b="0" i="0" dirty="0">
                <a:effectLst/>
                <a:latin typeface="Arial" panose="020B0604020202020204" pitchFamily="34" charset="0"/>
              </a:rPr>
              <a:t> If there’s any uncertainty that someone is agreeing to do something, the person initiating the activity must ask permission and wait until permission is clearly given before proceeding.</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Silence or not responding isn’t consent.</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Not physically resisting isn’t consent.</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People who are drunk, high, sleeping or unconscious can’t give consent, either legally or practically. To have clear communication about consent, both people should be sober and alert.</a:t>
            </a:r>
          </a:p>
          <a:p>
            <a:endParaRPr lang="en-CA" sz="2000" b="1" dirty="0"/>
          </a:p>
        </p:txBody>
      </p:sp>
    </p:spTree>
    <p:extLst>
      <p:ext uri="{BB962C8B-B14F-4D97-AF65-F5344CB8AC3E}">
        <p14:creationId xmlns:p14="http://schemas.microsoft.com/office/powerpoint/2010/main" val="41220106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45957" y="478502"/>
            <a:ext cx="7615989" cy="1232744"/>
          </a:xfrm>
        </p:spPr>
        <p:txBody>
          <a:bodyPr anchor="ctr">
            <a:normAutofit/>
          </a:bodyPr>
          <a:lstStyle/>
          <a:p>
            <a:pPr algn="r"/>
            <a:r>
              <a:rPr lang="en-CA" dirty="0"/>
              <a:t>Consent and the Law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13</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347537" y="1985211"/>
            <a:ext cx="10006263" cy="2031325"/>
          </a:xfrm>
          <a:prstGeom prst="rect">
            <a:avLst/>
          </a:prstGeom>
          <a:noFill/>
        </p:spPr>
        <p:txBody>
          <a:bodyPr wrap="square" rtlCol="0">
            <a:spAutoFit/>
          </a:bodyPr>
          <a:lstStyle/>
          <a:p>
            <a:pPr algn="l"/>
            <a:r>
              <a:rPr lang="en-US" b="0" i="0" dirty="0">
                <a:effectLst/>
                <a:latin typeface="Arial" panose="020B0604020202020204" pitchFamily="34" charset="0"/>
              </a:rPr>
              <a:t>Canadian law states that the </a:t>
            </a:r>
            <a:r>
              <a:rPr lang="en-US" b="1" i="0" dirty="0">
                <a:effectLst/>
                <a:latin typeface="Arial" panose="020B0604020202020204" pitchFamily="34" charset="0"/>
              </a:rPr>
              <a:t>age of consent</a:t>
            </a:r>
            <a:r>
              <a:rPr lang="en-US" b="0" i="0" dirty="0">
                <a:effectLst/>
                <a:latin typeface="Arial" panose="020B0604020202020204" pitchFamily="34" charset="0"/>
              </a:rPr>
              <a:t> is the age when a person can legally agree to sexual activity. Age of consent laws apply to all forms of sexual activity, ranging from kissing and fondling to sexual intercourse. By law, 16 year olds can consent to sexual activity, except if the:</a:t>
            </a:r>
          </a:p>
          <a:p>
            <a:pPr algn="l"/>
            <a:endParaRPr lang="en-US" b="0" i="0" dirty="0">
              <a:effectLst/>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other person is in a position of authority (e.g., teacher, coach, or employer)</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sexual activity is exploitative (e.g., </a:t>
            </a:r>
            <a:r>
              <a:rPr lang="en-US" b="0" i="0" u="none" strike="noStrike" dirty="0">
                <a:effectLst/>
                <a:latin typeface="Arial" panose="020B0604020202020204" pitchFamily="34" charset="0"/>
              </a:rPr>
              <a:t>pornography</a:t>
            </a:r>
            <a:r>
              <a:rPr lang="en-US" b="0" i="0" dirty="0">
                <a:effectLst/>
                <a:latin typeface="Arial" panose="020B0604020202020204" pitchFamily="34" charset="0"/>
              </a:rPr>
              <a:t>, prostitution, or trading </a:t>
            </a:r>
            <a:r>
              <a:rPr lang="en-US" b="0" i="0" u="none" strike="noStrike" dirty="0">
                <a:effectLst/>
                <a:latin typeface="Arial" panose="020B0604020202020204" pitchFamily="34" charset="0"/>
              </a:rPr>
              <a:t>sex</a:t>
            </a:r>
            <a:r>
              <a:rPr lang="en-US" b="0" i="0" dirty="0">
                <a:effectLst/>
                <a:latin typeface="Arial" panose="020B0604020202020204" pitchFamily="34" charset="0"/>
              </a:rPr>
              <a:t> for safety)</a:t>
            </a:r>
          </a:p>
        </p:txBody>
      </p:sp>
    </p:spTree>
    <p:extLst>
      <p:ext uri="{BB962C8B-B14F-4D97-AF65-F5344CB8AC3E}">
        <p14:creationId xmlns:p14="http://schemas.microsoft.com/office/powerpoint/2010/main" val="3931147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45957" y="478502"/>
            <a:ext cx="7615989" cy="1232744"/>
          </a:xfrm>
        </p:spPr>
        <p:txBody>
          <a:bodyPr anchor="ctr">
            <a:normAutofit/>
          </a:bodyPr>
          <a:lstStyle/>
          <a:p>
            <a:pPr algn="r"/>
            <a:r>
              <a:rPr lang="en-CA" dirty="0"/>
              <a:t>Consent and the Law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14</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347537" y="1985211"/>
            <a:ext cx="10006263" cy="2031325"/>
          </a:xfrm>
          <a:prstGeom prst="rect">
            <a:avLst/>
          </a:prstGeom>
          <a:noFill/>
        </p:spPr>
        <p:txBody>
          <a:bodyPr wrap="square" rtlCol="0">
            <a:spAutoFit/>
          </a:bodyPr>
          <a:lstStyle/>
          <a:p>
            <a:pPr algn="l"/>
            <a:r>
              <a:rPr lang="en-US" b="0" i="0" dirty="0">
                <a:effectLst/>
                <a:latin typeface="Arial" panose="020B0604020202020204" pitchFamily="34" charset="0"/>
              </a:rPr>
              <a:t>There are “close in age” exceptions to this law:</a:t>
            </a:r>
          </a:p>
          <a:p>
            <a:pPr algn="l">
              <a:buFont typeface="Arial" panose="020B0604020202020204" pitchFamily="34" charset="0"/>
              <a:buChar char="•"/>
            </a:pPr>
            <a:r>
              <a:rPr lang="en-US" b="0" i="0" dirty="0">
                <a:effectLst/>
                <a:latin typeface="Arial" panose="020B0604020202020204" pitchFamily="34" charset="0"/>
              </a:rPr>
              <a:t>14 and 15 year olds can consent to sexual activity if the partner is </a:t>
            </a:r>
            <a:r>
              <a:rPr lang="en-US" b="0" i="1" dirty="0">
                <a:effectLst/>
                <a:latin typeface="Arial" panose="020B0604020202020204" pitchFamily="34" charset="0"/>
              </a:rPr>
              <a:t>less than</a:t>
            </a:r>
            <a:r>
              <a:rPr lang="en-US" b="0" i="0" dirty="0">
                <a:effectLst/>
                <a:latin typeface="Arial" panose="020B0604020202020204" pitchFamily="34" charset="0"/>
              </a:rPr>
              <a:t> 5 years older.</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12 and 13 year olds can consent to sexual activity if the partner is </a:t>
            </a:r>
            <a:r>
              <a:rPr lang="en-US" b="0" i="1" dirty="0">
                <a:effectLst/>
                <a:latin typeface="Arial" panose="020B0604020202020204" pitchFamily="34" charset="0"/>
              </a:rPr>
              <a:t>less than</a:t>
            </a:r>
            <a:r>
              <a:rPr lang="en-US" b="0" i="0" dirty="0">
                <a:effectLst/>
                <a:latin typeface="Arial" panose="020B0604020202020204" pitchFamily="34" charset="0"/>
              </a:rPr>
              <a:t> 2 years older.</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Children younger than 12 cannot consent to any type of sexual activity. Having sex with a child younger than 12 is against the law and is sexual abuse.</a:t>
            </a:r>
          </a:p>
        </p:txBody>
      </p:sp>
    </p:spTree>
    <p:extLst>
      <p:ext uri="{BB962C8B-B14F-4D97-AF65-F5344CB8AC3E}">
        <p14:creationId xmlns:p14="http://schemas.microsoft.com/office/powerpoint/2010/main" val="1609808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45957" y="478502"/>
            <a:ext cx="7615989" cy="1232744"/>
          </a:xfrm>
        </p:spPr>
        <p:txBody>
          <a:bodyPr anchor="ctr">
            <a:normAutofit/>
          </a:bodyPr>
          <a:lstStyle/>
          <a:p>
            <a:pPr algn="r"/>
            <a:r>
              <a:rPr lang="en-CA" dirty="0"/>
              <a:t>Sexting and the Law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15</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347537" y="1985211"/>
            <a:ext cx="10006263" cy="3416320"/>
          </a:xfrm>
          <a:prstGeom prst="rect">
            <a:avLst/>
          </a:prstGeom>
          <a:noFill/>
        </p:spPr>
        <p:txBody>
          <a:bodyPr wrap="square" rtlCol="0">
            <a:spAutoFit/>
          </a:bodyPr>
          <a:lstStyle/>
          <a:p>
            <a:pPr algn="l">
              <a:buFont typeface="Arial" panose="020B0604020202020204" pitchFamily="34" charset="0"/>
              <a:buChar char="•"/>
            </a:pPr>
            <a:r>
              <a:rPr lang="en-US" b="0" i="0" dirty="0">
                <a:effectLst/>
                <a:latin typeface="Arial" panose="020B0604020202020204" pitchFamily="34" charset="0"/>
              </a:rPr>
              <a:t>What is Sexting?</a:t>
            </a:r>
          </a:p>
          <a:p>
            <a:pPr lvl="1">
              <a:buFont typeface="Arial" panose="020B0604020202020204" pitchFamily="34" charset="0"/>
              <a:buChar char="•"/>
            </a:pPr>
            <a:r>
              <a:rPr lang="en-US" dirty="0">
                <a:latin typeface="Arial" panose="020B0604020202020204" pitchFamily="34" charset="0"/>
              </a:rPr>
              <a:t>It is simply the act of sending sexual/sexually explicit messages to someone</a:t>
            </a:r>
            <a:endParaRPr lang="en-US" b="0" i="0" dirty="0">
              <a:effectLst/>
              <a:latin typeface="Arial" panose="020B0604020202020204" pitchFamily="34" charset="0"/>
            </a:endParaRPr>
          </a:p>
          <a:p>
            <a:pPr algn="l">
              <a:buFont typeface="Arial" panose="020B0604020202020204" pitchFamily="34" charset="0"/>
              <a:buChar char="•"/>
            </a:pPr>
            <a:endParaRPr lang="en-US" dirty="0">
              <a:latin typeface="Arial" panose="020B0604020202020204" pitchFamily="34" charset="0"/>
            </a:endParaRPr>
          </a:p>
          <a:p>
            <a:pPr algn="l">
              <a:buFont typeface="Arial" panose="020B0604020202020204" pitchFamily="34" charset="0"/>
              <a:buChar char="•"/>
            </a:pPr>
            <a:r>
              <a:rPr lang="en-US" b="0" i="0" dirty="0">
                <a:effectLst/>
                <a:latin typeface="Arial" panose="020B0604020202020204" pitchFamily="34" charset="0"/>
              </a:rPr>
              <a:t>It is illegal to:</a:t>
            </a:r>
          </a:p>
          <a:p>
            <a:pPr marL="742950" lvl="1" indent="-285750" algn="l">
              <a:buFont typeface="Arial" panose="020B0604020202020204" pitchFamily="34" charset="0"/>
              <a:buChar char="•"/>
            </a:pPr>
            <a:r>
              <a:rPr lang="en-US" b="0" i="0" dirty="0">
                <a:effectLst/>
                <a:latin typeface="Arial" panose="020B0604020202020204" pitchFamily="34" charset="0"/>
              </a:rPr>
              <a:t>create sexual images/videos of anyone younger than 18 years old (including a video a person creates themselves). This is considered child pornography.</a:t>
            </a:r>
          </a:p>
          <a:p>
            <a:pPr marL="742950" lvl="1" indent="-285750" algn="l">
              <a:buFont typeface="Arial" panose="020B0604020202020204" pitchFamily="34" charset="0"/>
              <a:buChar char="•"/>
            </a:pPr>
            <a:endParaRPr lang="en-US" b="0" i="0" dirty="0">
              <a:effectLst/>
              <a:latin typeface="Arial" panose="020B0604020202020204" pitchFamily="34" charset="0"/>
            </a:endParaRPr>
          </a:p>
          <a:p>
            <a:pPr marL="742950" lvl="1" indent="-285750" algn="l">
              <a:buFont typeface="Arial" panose="020B0604020202020204" pitchFamily="34" charset="0"/>
              <a:buChar char="•"/>
            </a:pPr>
            <a:r>
              <a:rPr lang="en-US" b="0" i="0" dirty="0">
                <a:effectLst/>
                <a:latin typeface="Arial" panose="020B0604020202020204" pitchFamily="34" charset="0"/>
              </a:rPr>
              <a:t>possess child pornography, i.e., to save child pornography (on a phone, computer or other device)</a:t>
            </a:r>
          </a:p>
          <a:p>
            <a:pPr marL="742950" lvl="1" indent="-285750" algn="l">
              <a:buFont typeface="Arial" panose="020B0604020202020204" pitchFamily="34" charset="0"/>
              <a:buChar char="•"/>
            </a:pPr>
            <a:endParaRPr lang="en-US" b="0" i="0" dirty="0">
              <a:effectLst/>
              <a:latin typeface="Arial" panose="020B0604020202020204" pitchFamily="34" charset="0"/>
            </a:endParaRPr>
          </a:p>
          <a:p>
            <a:pPr marL="742950" lvl="1" indent="-285750" algn="l">
              <a:buFont typeface="Arial" panose="020B0604020202020204" pitchFamily="34" charset="0"/>
              <a:buChar char="•"/>
            </a:pPr>
            <a:r>
              <a:rPr lang="en-US" b="0" i="0" dirty="0">
                <a:effectLst/>
                <a:latin typeface="Arial" panose="020B0604020202020204" pitchFamily="34" charset="0"/>
              </a:rPr>
              <a:t>distribute child pornography, i.e., sell or share images/videos. This includes showing it to people, forwarding it, or posting it to the internet.</a:t>
            </a:r>
          </a:p>
        </p:txBody>
      </p:sp>
    </p:spTree>
    <p:extLst>
      <p:ext uri="{BB962C8B-B14F-4D97-AF65-F5344CB8AC3E}">
        <p14:creationId xmlns:p14="http://schemas.microsoft.com/office/powerpoint/2010/main" val="26497040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424949" y="528753"/>
            <a:ext cx="11240739" cy="1232744"/>
          </a:xfrm>
        </p:spPr>
        <p:txBody>
          <a:bodyPr anchor="ctr">
            <a:normAutofit/>
          </a:bodyPr>
          <a:lstStyle/>
          <a:p>
            <a:pPr algn="r"/>
            <a:r>
              <a:rPr lang="en-CA" dirty="0"/>
              <a:t>What happens if you don’t adhere to these rules?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16</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347537" y="3109413"/>
            <a:ext cx="10006263" cy="1200329"/>
          </a:xfrm>
          <a:prstGeom prst="rect">
            <a:avLst/>
          </a:prstGeom>
          <a:noFill/>
        </p:spPr>
        <p:txBody>
          <a:bodyPr wrap="square" rtlCol="0">
            <a:spAutoFit/>
          </a:bodyPr>
          <a:lstStyle/>
          <a:p>
            <a:pPr algn="l">
              <a:buFont typeface="Arial" panose="020B0604020202020204" pitchFamily="34" charset="0"/>
              <a:buChar char="•"/>
            </a:pPr>
            <a:r>
              <a:rPr lang="en-US" sz="7200" b="1" i="0" dirty="0">
                <a:effectLst/>
                <a:latin typeface="Arial" panose="020B0604020202020204" pitchFamily="34" charset="0"/>
              </a:rPr>
              <a:t>SEXUAL ASSAULT!</a:t>
            </a:r>
          </a:p>
        </p:txBody>
      </p:sp>
      <p:pic>
        <p:nvPicPr>
          <p:cNvPr id="6" name="Picture 5">
            <a:extLst>
              <a:ext uri="{FF2B5EF4-FFF2-40B4-BE49-F238E27FC236}">
                <a16:creationId xmlns:a16="http://schemas.microsoft.com/office/drawing/2014/main" id="{B3F1E551-BC2A-3C95-98F3-813599CAE050}"/>
              </a:ext>
            </a:extLst>
          </p:cNvPr>
          <p:cNvPicPr>
            <a:picLocks noChangeAspect="1"/>
          </p:cNvPicPr>
          <p:nvPr/>
        </p:nvPicPr>
        <p:blipFill>
          <a:blip r:embed="rId3"/>
          <a:stretch>
            <a:fillRect/>
          </a:stretch>
        </p:blipFill>
        <p:spPr>
          <a:xfrm>
            <a:off x="344666" y="4717046"/>
            <a:ext cx="1746340" cy="1733639"/>
          </a:xfrm>
          <a:prstGeom prst="rect">
            <a:avLst/>
          </a:prstGeom>
        </p:spPr>
      </p:pic>
      <p:pic>
        <p:nvPicPr>
          <p:cNvPr id="8" name="Picture 7">
            <a:extLst>
              <a:ext uri="{FF2B5EF4-FFF2-40B4-BE49-F238E27FC236}">
                <a16:creationId xmlns:a16="http://schemas.microsoft.com/office/drawing/2014/main" id="{5C5BD359-E5E1-878F-16D1-6F191C2F216D}"/>
              </a:ext>
            </a:extLst>
          </p:cNvPr>
          <p:cNvPicPr>
            <a:picLocks noChangeAspect="1"/>
          </p:cNvPicPr>
          <p:nvPr/>
        </p:nvPicPr>
        <p:blipFill>
          <a:blip r:embed="rId4"/>
          <a:stretch>
            <a:fillRect/>
          </a:stretch>
        </p:blipFill>
        <p:spPr>
          <a:xfrm rot="1455735">
            <a:off x="9860753" y="4784857"/>
            <a:ext cx="2013664" cy="1553605"/>
          </a:xfrm>
          <a:prstGeom prst="rect">
            <a:avLst/>
          </a:prstGeom>
        </p:spPr>
      </p:pic>
    </p:spTree>
    <p:extLst>
      <p:ext uri="{BB962C8B-B14F-4D97-AF65-F5344CB8AC3E}">
        <p14:creationId xmlns:p14="http://schemas.microsoft.com/office/powerpoint/2010/main" val="10178936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fltVal val="0"/>
                                          </p:val>
                                        </p:tav>
                                        <p:tav tm="100000">
                                          <p:val>
                                            <p:strVal val="#ppt_w"/>
                                          </p:val>
                                        </p:tav>
                                      </p:tavLst>
                                    </p:anim>
                                    <p:anim calcmode="lin" valueType="num">
                                      <p:cBhvr>
                                        <p:cTn id="15" dur="1000" fill="hold"/>
                                        <p:tgtEl>
                                          <p:spTgt spid="6"/>
                                        </p:tgtEl>
                                        <p:attrNameLst>
                                          <p:attrName>ppt_h</p:attrName>
                                        </p:attrNameLst>
                                      </p:cBhvr>
                                      <p:tavLst>
                                        <p:tav tm="0">
                                          <p:val>
                                            <p:fltVal val="0"/>
                                          </p:val>
                                        </p:tav>
                                        <p:tav tm="100000">
                                          <p:val>
                                            <p:strVal val="#ppt_h"/>
                                          </p:val>
                                        </p:tav>
                                      </p:tavLst>
                                    </p:anim>
                                    <p:anim calcmode="lin" valueType="num">
                                      <p:cBhvr>
                                        <p:cTn id="16" dur="1000" fill="hold"/>
                                        <p:tgtEl>
                                          <p:spTgt spid="6"/>
                                        </p:tgtEl>
                                        <p:attrNameLst>
                                          <p:attrName>style.rotation</p:attrName>
                                        </p:attrNameLst>
                                      </p:cBhvr>
                                      <p:tavLst>
                                        <p:tav tm="0">
                                          <p:val>
                                            <p:fltVal val="90"/>
                                          </p:val>
                                        </p:tav>
                                        <p:tav tm="100000">
                                          <p:val>
                                            <p:fltVal val="0"/>
                                          </p:val>
                                        </p:tav>
                                      </p:tavLst>
                                    </p:anim>
                                    <p:animEffect transition="in" filter="fade">
                                      <p:cBhvr>
                                        <p:cTn id="17"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1564104" y="483520"/>
            <a:ext cx="7615989" cy="1232744"/>
          </a:xfrm>
        </p:spPr>
        <p:txBody>
          <a:bodyPr anchor="ctr">
            <a:normAutofit/>
          </a:bodyPr>
          <a:lstStyle/>
          <a:p>
            <a:pPr algn="r"/>
            <a:r>
              <a:rPr lang="en-CA" dirty="0"/>
              <a:t>  Group Discussion-Scenario</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17</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347537" y="1985211"/>
            <a:ext cx="10006263" cy="5786199"/>
          </a:xfrm>
          <a:prstGeom prst="rect">
            <a:avLst/>
          </a:prstGeom>
          <a:noFill/>
        </p:spPr>
        <p:txBody>
          <a:bodyPr wrap="square" rtlCol="0">
            <a:spAutoFit/>
          </a:bodyPr>
          <a:lstStyle/>
          <a:p>
            <a:pPr algn="l">
              <a:buFont typeface="Arial" panose="020B0604020202020204" pitchFamily="34" charset="0"/>
              <a:buChar char="•"/>
            </a:pPr>
            <a:r>
              <a:rPr lang="en-US" sz="3200" b="1" dirty="0">
                <a:latin typeface="Arial" panose="020B0604020202020204" pitchFamily="34" charset="0"/>
              </a:rPr>
              <a:t>Imagine your friend comes up to you, pulls you aside, and tells you that they’ve been sexually assaulted.  </a:t>
            </a:r>
          </a:p>
          <a:p>
            <a:pPr algn="l">
              <a:buFont typeface="Arial" panose="020B0604020202020204" pitchFamily="34" charset="0"/>
              <a:buChar char="•"/>
            </a:pPr>
            <a:endParaRPr lang="en-US" sz="3200" b="1" i="0" dirty="0">
              <a:effectLst/>
              <a:latin typeface="Arial" panose="020B0604020202020204" pitchFamily="34" charset="0"/>
            </a:endParaRPr>
          </a:p>
          <a:p>
            <a:pPr algn="l">
              <a:buFont typeface="Arial" panose="020B0604020202020204" pitchFamily="34" charset="0"/>
              <a:buChar char="•"/>
            </a:pPr>
            <a:r>
              <a:rPr lang="en-US" sz="3200" b="1" dirty="0">
                <a:latin typeface="Arial" panose="020B0604020202020204" pitchFamily="34" charset="0"/>
              </a:rPr>
              <a:t>What would you do? How would you respond? Make sure to add detail to your response!</a:t>
            </a:r>
          </a:p>
          <a:p>
            <a:pPr algn="l">
              <a:buFont typeface="Arial" panose="020B0604020202020204" pitchFamily="34" charset="0"/>
              <a:buChar char="•"/>
            </a:pPr>
            <a:endParaRPr lang="en-US" sz="3200" b="1" dirty="0">
              <a:latin typeface="Arial" panose="020B0604020202020204" pitchFamily="34" charset="0"/>
            </a:endParaRPr>
          </a:p>
          <a:p>
            <a:pPr algn="l">
              <a:buFont typeface="Arial" panose="020B0604020202020204" pitchFamily="34" charset="0"/>
              <a:buChar char="•"/>
            </a:pPr>
            <a:r>
              <a:rPr lang="en-US" sz="3200" b="1" dirty="0">
                <a:latin typeface="Arial" panose="020B0604020202020204" pitchFamily="34" charset="0"/>
              </a:rPr>
              <a:t>Who can you talk to?</a:t>
            </a:r>
          </a:p>
          <a:p>
            <a:pPr algn="l">
              <a:buFont typeface="Arial" panose="020B0604020202020204" pitchFamily="34" charset="0"/>
              <a:buChar char="•"/>
            </a:pPr>
            <a:endParaRPr lang="en-US" sz="3200" b="1" dirty="0">
              <a:latin typeface="Arial" panose="020B0604020202020204" pitchFamily="34" charset="0"/>
            </a:endParaRPr>
          </a:p>
          <a:p>
            <a:pPr algn="l">
              <a:buFont typeface="Arial" panose="020B0604020202020204" pitchFamily="34" charset="0"/>
              <a:buChar char="•"/>
            </a:pPr>
            <a:endParaRPr lang="en-US" sz="3200" b="1" dirty="0">
              <a:latin typeface="Arial" panose="020B0604020202020204" pitchFamily="34" charset="0"/>
            </a:endParaRPr>
          </a:p>
          <a:p>
            <a:pPr algn="l">
              <a:buFont typeface="Arial" panose="020B0604020202020204" pitchFamily="34" charset="0"/>
              <a:buChar char="•"/>
            </a:pPr>
            <a:endParaRPr lang="en-US" sz="3200" b="1" dirty="0">
              <a:latin typeface="Arial" panose="020B0604020202020204" pitchFamily="34" charset="0"/>
            </a:endParaRPr>
          </a:p>
          <a:p>
            <a:pPr algn="l">
              <a:buFont typeface="Arial" panose="020B0604020202020204" pitchFamily="34" charset="0"/>
              <a:buChar char="•"/>
            </a:pPr>
            <a:endParaRPr lang="en-US" b="1" i="0" dirty="0">
              <a:effectLst/>
              <a:latin typeface="Arial" panose="020B0604020202020204" pitchFamily="34" charset="0"/>
            </a:endParaRPr>
          </a:p>
        </p:txBody>
      </p:sp>
    </p:spTree>
    <p:extLst>
      <p:ext uri="{BB962C8B-B14F-4D97-AF65-F5344CB8AC3E}">
        <p14:creationId xmlns:p14="http://schemas.microsoft.com/office/powerpoint/2010/main" val="23029533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224589" y="564211"/>
            <a:ext cx="11129211" cy="1232744"/>
          </a:xfrm>
        </p:spPr>
        <p:txBody>
          <a:bodyPr anchor="ctr">
            <a:normAutofit/>
          </a:bodyPr>
          <a:lstStyle/>
          <a:p>
            <a:pPr algn="r"/>
            <a:r>
              <a:rPr lang="en-CA" dirty="0"/>
              <a:t>How to Respond to a Sexual Assault Disclosure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18</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239253" y="1761197"/>
            <a:ext cx="10006263" cy="4524315"/>
          </a:xfrm>
          <a:prstGeom prst="rect">
            <a:avLst/>
          </a:prstGeom>
          <a:noFill/>
        </p:spPr>
        <p:txBody>
          <a:bodyPr wrap="square" rtlCol="0">
            <a:spAutoFit/>
          </a:bodyPr>
          <a:lstStyle/>
          <a:p>
            <a:pPr algn="l"/>
            <a:r>
              <a:rPr lang="en-US" b="0" i="0" dirty="0">
                <a:effectLst/>
                <a:latin typeface="Arial" panose="020B0604020202020204" pitchFamily="34" charset="0"/>
              </a:rPr>
              <a:t>Here are some supportive things you can do when a student discloses a sexual assault to you:</a:t>
            </a:r>
          </a:p>
          <a:p>
            <a:pPr algn="l"/>
            <a:endParaRPr lang="en-US" b="0" i="0" dirty="0">
              <a:effectLst/>
              <a:latin typeface="Arial" panose="020B0604020202020204" pitchFamily="34" charset="0"/>
            </a:endParaRPr>
          </a:p>
          <a:p>
            <a:pPr algn="l">
              <a:buFont typeface="Arial" panose="020B0604020202020204" pitchFamily="34" charset="0"/>
              <a:buChar char="•"/>
            </a:pPr>
            <a:r>
              <a:rPr lang="en-US" b="1" i="0" dirty="0">
                <a:effectLst/>
                <a:latin typeface="Arial" panose="020B0604020202020204" pitchFamily="34" charset="0"/>
              </a:rPr>
              <a:t>Listen</a:t>
            </a:r>
            <a:r>
              <a:rPr lang="en-US" b="0" i="0" dirty="0">
                <a:effectLst/>
                <a:latin typeface="Arial" panose="020B0604020202020204" pitchFamily="34" charset="0"/>
              </a:rPr>
              <a:t>: Stay calm and give them your full attention. Let them know you heard what they told you.</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1" i="0" dirty="0">
                <a:effectLst/>
                <a:latin typeface="Arial" panose="020B0604020202020204" pitchFamily="34" charset="0"/>
              </a:rPr>
              <a:t>Believe</a:t>
            </a:r>
            <a:r>
              <a:rPr lang="en-US" b="0" i="0" dirty="0">
                <a:effectLst/>
                <a:latin typeface="Arial" panose="020B0604020202020204" pitchFamily="34" charset="0"/>
              </a:rPr>
              <a:t>: Believe what they told you. Say, “I believe you.” Disclosing an assault takes courage and strength.</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1" i="0" dirty="0">
                <a:effectLst/>
                <a:latin typeface="Arial" panose="020B0604020202020204" pitchFamily="34" charset="0"/>
              </a:rPr>
              <a:t>Be compassionate.</a:t>
            </a:r>
            <a:r>
              <a:rPr lang="en-US" b="0" i="0" dirty="0">
                <a:effectLst/>
                <a:latin typeface="Arial" panose="020B0604020202020204" pitchFamily="34" charset="0"/>
              </a:rPr>
              <a:t> You can say, “You didn’t deserve this”.</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1" i="0" dirty="0">
                <a:effectLst/>
                <a:latin typeface="Arial" panose="020B0604020202020204" pitchFamily="34" charset="0"/>
              </a:rPr>
              <a:t>Stress that it’s not their fault.</a:t>
            </a:r>
            <a:r>
              <a:rPr lang="en-US" b="0" i="0" dirty="0">
                <a:effectLst/>
                <a:latin typeface="Arial" panose="020B0604020202020204" pitchFamily="34" charset="0"/>
              </a:rPr>
              <a:t> Survivors usually blame themselves. Remind them that the perpetrator is the one responsible for the sexual assault.</a:t>
            </a:r>
          </a:p>
          <a:p>
            <a:pPr algn="l">
              <a:buFont typeface="Arial" panose="020B0604020202020204" pitchFamily="34" charset="0"/>
              <a:buChar char="•"/>
            </a:pPr>
            <a:endParaRPr lang="en-US" b="0" i="0" dirty="0">
              <a:effectLst/>
              <a:latin typeface="Arial" panose="020B0604020202020204" pitchFamily="34" charset="0"/>
            </a:endParaRPr>
          </a:p>
          <a:p>
            <a:pPr algn="l">
              <a:buFont typeface="Arial" panose="020B0604020202020204" pitchFamily="34" charset="0"/>
              <a:buChar char="•"/>
            </a:pPr>
            <a:r>
              <a:rPr lang="en-US" b="1" i="0" dirty="0">
                <a:effectLst/>
                <a:latin typeface="Arial" panose="020B0604020202020204" pitchFamily="34" charset="0"/>
              </a:rPr>
              <a:t>Know where to get help</a:t>
            </a:r>
            <a:r>
              <a:rPr lang="en-US" b="0" i="0" dirty="0">
                <a:effectLst/>
                <a:latin typeface="Arial" panose="020B0604020202020204" pitchFamily="34" charset="0"/>
              </a:rPr>
              <a:t>. You can call your local distress phone number or sexual assault support agency.</a:t>
            </a:r>
          </a:p>
          <a:p>
            <a:pPr algn="l">
              <a:buFont typeface="Arial" panose="020B0604020202020204" pitchFamily="34" charset="0"/>
              <a:buChar char="•"/>
            </a:pPr>
            <a:endParaRPr lang="en-US" b="0" i="0" dirty="0">
              <a:effectLst/>
              <a:latin typeface="Arial" panose="020B0604020202020204" pitchFamily="34" charset="0"/>
            </a:endParaRPr>
          </a:p>
        </p:txBody>
      </p:sp>
    </p:spTree>
    <p:extLst>
      <p:ext uri="{BB962C8B-B14F-4D97-AF65-F5344CB8AC3E}">
        <p14:creationId xmlns:p14="http://schemas.microsoft.com/office/powerpoint/2010/main" val="32834394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3"/>
          <a:srcRect t="12015" b="3715"/>
          <a:stretch/>
        </p:blipFill>
        <p:spPr>
          <a:xfrm>
            <a:off x="0" y="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224589" y="564211"/>
            <a:ext cx="11129211" cy="1232744"/>
          </a:xfrm>
        </p:spPr>
        <p:txBody>
          <a:bodyPr anchor="ctr">
            <a:normAutofit/>
          </a:bodyPr>
          <a:lstStyle/>
          <a:p>
            <a:pPr algn="r"/>
            <a:r>
              <a:rPr lang="en-CA" dirty="0"/>
              <a:t>How to Respond to a Sexual Assault Disclosure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19</a:t>
            </a:fld>
            <a:endParaRPr lang="en-US"/>
          </a:p>
        </p:txBody>
      </p:sp>
      <p:sp>
        <p:nvSpPr>
          <p:cNvPr id="5" name="TextBox 4">
            <a:extLst>
              <a:ext uri="{FF2B5EF4-FFF2-40B4-BE49-F238E27FC236}">
                <a16:creationId xmlns:a16="http://schemas.microsoft.com/office/drawing/2014/main" id="{2C6D4216-526C-F1AF-F166-3C8254940583}"/>
              </a:ext>
            </a:extLst>
          </p:cNvPr>
          <p:cNvSpPr txBox="1"/>
          <p:nvPr/>
        </p:nvSpPr>
        <p:spPr>
          <a:xfrm>
            <a:off x="1092857" y="2890555"/>
            <a:ext cx="10006263" cy="2062103"/>
          </a:xfrm>
          <a:prstGeom prst="rect">
            <a:avLst/>
          </a:prstGeom>
          <a:noFill/>
        </p:spPr>
        <p:txBody>
          <a:bodyPr wrap="square" rtlCol="0">
            <a:spAutoFit/>
          </a:bodyPr>
          <a:lstStyle/>
          <a:p>
            <a:pPr algn="l"/>
            <a:r>
              <a:rPr lang="en-US" sz="3200" b="1" i="0" dirty="0">
                <a:effectLst/>
                <a:latin typeface="Arial" panose="020B0604020202020204" pitchFamily="34" charset="0"/>
              </a:rPr>
              <a:t>In Canada, the teacher must report the assault if the person is less than 18 years old. Speak to your administrator and/or local sexual assault agency about how to report a child sexual assault.</a:t>
            </a:r>
            <a:endParaRPr lang="en-US" sz="3200" b="0" i="0" dirty="0">
              <a:effectLst/>
              <a:latin typeface="Arial" panose="020B0604020202020204" pitchFamily="34" charset="0"/>
            </a:endParaRPr>
          </a:p>
        </p:txBody>
      </p:sp>
    </p:spTree>
    <p:extLst>
      <p:ext uri="{BB962C8B-B14F-4D97-AF65-F5344CB8AC3E}">
        <p14:creationId xmlns:p14="http://schemas.microsoft.com/office/powerpoint/2010/main" val="537759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1" y="0"/>
            <a:ext cx="12191979" cy="6857989"/>
          </a:xfrm>
          <a:prstGeom prst="rect">
            <a:avLst/>
          </a:prstGeom>
          <a:noFill/>
        </p:spPr>
      </p:pic>
      <p:sp>
        <p:nvSpPr>
          <p:cNvPr id="16" name="Title 11">
            <a:extLst>
              <a:ext uri="{FF2B5EF4-FFF2-40B4-BE49-F238E27FC236}">
                <a16:creationId xmlns:a16="http://schemas.microsoft.com/office/drawing/2014/main" id="{DD084BC9-9589-DA0E-171E-997C32DCC0AD}"/>
              </a:ext>
            </a:extLst>
          </p:cNvPr>
          <p:cNvSpPr>
            <a:spLocks noGrp="1"/>
          </p:cNvSpPr>
          <p:nvPr>
            <p:ph type="ctrTitle"/>
          </p:nvPr>
        </p:nvSpPr>
        <p:spPr>
          <a:xfrm>
            <a:off x="2877993" y="2241343"/>
            <a:ext cx="6819459" cy="2375302"/>
          </a:xfrm>
        </p:spPr>
        <p:txBody>
          <a:bodyPr anchor="b">
            <a:normAutofit/>
          </a:bodyPr>
          <a:lstStyle/>
          <a:p>
            <a:pPr algn="ctr"/>
            <a:r>
              <a:rPr lang="en-US" sz="6000" dirty="0"/>
              <a:t>WHAT is Consent???</a:t>
            </a:r>
          </a:p>
        </p:txBody>
      </p:sp>
      <p:sp>
        <p:nvSpPr>
          <p:cNvPr id="18" name="Subtitle 12">
            <a:extLst>
              <a:ext uri="{FF2B5EF4-FFF2-40B4-BE49-F238E27FC236}">
                <a16:creationId xmlns:a16="http://schemas.microsoft.com/office/drawing/2014/main" id="{F8FE6C11-B56E-D593-91F8-4157FCB4AFD4}"/>
              </a:ext>
            </a:extLst>
          </p:cNvPr>
          <p:cNvSpPr>
            <a:spLocks noGrp="1"/>
          </p:cNvSpPr>
          <p:nvPr>
            <p:ph type="subTitle" idx="1"/>
          </p:nvPr>
        </p:nvSpPr>
        <p:spPr>
          <a:xfrm>
            <a:off x="193861" y="1882685"/>
            <a:ext cx="3181436" cy="956256"/>
          </a:xfrm>
        </p:spPr>
        <p:txBody>
          <a:bodyPr anchor="b"/>
          <a:lstStyle/>
          <a:p>
            <a:pPr algn="r"/>
            <a:endParaRPr lang="en-US" dirty="0"/>
          </a:p>
        </p:txBody>
      </p:sp>
      <p:sp>
        <p:nvSpPr>
          <p:cNvPr id="20"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8D3F587F-81C6-4D4E-9AC8-2E6AC495D9FF}" type="datetime1">
              <a:rPr lang="en-US" smtClean="0"/>
              <a:pPr>
                <a:spcAft>
                  <a:spcPts val="600"/>
                </a:spcAft>
              </a:pPr>
              <a:t>10/12/2023</a:t>
            </a:fld>
            <a:endParaRPr lang="en-US"/>
          </a:p>
        </p:txBody>
      </p:sp>
      <p:sp>
        <p:nvSpPr>
          <p:cNvPr id="22"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4"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2</a:t>
            </a:fld>
            <a:endParaRPr lang="en-US"/>
          </a:p>
        </p:txBody>
      </p:sp>
    </p:spTree>
    <p:extLst>
      <p:ext uri="{BB962C8B-B14F-4D97-AF65-F5344CB8AC3E}">
        <p14:creationId xmlns:p14="http://schemas.microsoft.com/office/powerpoint/2010/main" val="16452609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165075" y="4906317"/>
            <a:ext cx="4188005" cy="1232744"/>
          </a:xfrm>
        </p:spPr>
        <p:txBody>
          <a:bodyPr anchor="ctr">
            <a:normAutofit/>
          </a:bodyPr>
          <a:lstStyle/>
          <a:p>
            <a:pPr algn="r"/>
            <a:endParaRPr lang="en-CA" dirty="0"/>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210281" y="3813787"/>
            <a:ext cx="3129921" cy="1010882"/>
          </a:xfrm>
        </p:spPr>
        <p:txBody>
          <a:bodyPr anchor="b">
            <a:normAutofit/>
          </a:bodyPr>
          <a:lstStyle/>
          <a:p>
            <a:pPr algn="r"/>
            <a:endParaRPr lang="en-CA" dirty="0"/>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3</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18937" y="854242"/>
            <a:ext cx="9444789" cy="4708981"/>
          </a:xfrm>
          <a:prstGeom prst="rect">
            <a:avLst/>
          </a:prstGeom>
          <a:noFill/>
        </p:spPr>
        <p:txBody>
          <a:bodyPr wrap="square" rtlCol="0">
            <a:spAutoFit/>
          </a:bodyPr>
          <a:lstStyle/>
          <a:p>
            <a:r>
              <a:rPr lang="en-US" sz="2000" b="1" i="0" dirty="0">
                <a:effectLst/>
                <a:latin typeface="Arial" panose="020B0604020202020204" pitchFamily="34" charset="0"/>
              </a:rPr>
              <a:t>Consent is permission for something to happen or an agreement to do something. </a:t>
            </a:r>
          </a:p>
          <a:p>
            <a:endParaRPr lang="en-US" sz="2000" b="1" dirty="0">
              <a:latin typeface="Arial" panose="020B0604020202020204" pitchFamily="34" charset="0"/>
            </a:endParaRPr>
          </a:p>
          <a:p>
            <a:r>
              <a:rPr lang="en-US" sz="2000" b="1" i="0" dirty="0">
                <a:effectLst/>
                <a:latin typeface="Arial" panose="020B0604020202020204" pitchFamily="34" charset="0"/>
              </a:rPr>
              <a:t>Consent requires respect and communication. </a:t>
            </a:r>
          </a:p>
          <a:p>
            <a:endParaRPr lang="en-US" sz="2000" b="1" dirty="0">
              <a:latin typeface="Arial" panose="020B0604020202020204" pitchFamily="34" charset="0"/>
            </a:endParaRPr>
          </a:p>
          <a:p>
            <a:r>
              <a:rPr lang="en-US" sz="2000" b="1" i="0" dirty="0">
                <a:effectLst/>
                <a:latin typeface="Arial" panose="020B0604020202020204" pitchFamily="34" charset="0"/>
              </a:rPr>
              <a:t>Consent is an important concept for children to learn about from an early age. It can lead to better relationships with family, friends, peers and eventually, romantic partners. </a:t>
            </a:r>
          </a:p>
          <a:p>
            <a:endParaRPr lang="en-US" sz="2000" b="1" dirty="0">
              <a:latin typeface="Arial" panose="020B0604020202020204" pitchFamily="34" charset="0"/>
            </a:endParaRPr>
          </a:p>
          <a:p>
            <a:r>
              <a:rPr lang="en-US" sz="2000" b="1" i="0" dirty="0">
                <a:effectLst/>
                <a:latin typeface="Arial" panose="020B0604020202020204" pitchFamily="34" charset="0"/>
              </a:rPr>
              <a:t>Consent includes knowing and respecting a person’s own boundaries as well as the boundaries of others. </a:t>
            </a:r>
          </a:p>
          <a:p>
            <a:endParaRPr lang="en-US" sz="2000" b="1" dirty="0">
              <a:latin typeface="Arial" panose="020B0604020202020204" pitchFamily="34" charset="0"/>
            </a:endParaRPr>
          </a:p>
          <a:p>
            <a:r>
              <a:rPr lang="en-US" sz="2000" b="1" i="0" dirty="0">
                <a:effectLst/>
                <a:latin typeface="Arial" panose="020B0604020202020204" pitchFamily="34" charset="0"/>
              </a:rPr>
              <a:t>Understanding consent means that a person has the skills to leave a situation that doesn’t feel comfortable, and respects when other people want to do the same</a:t>
            </a:r>
            <a:endParaRPr lang="en-CA" sz="2000" b="1" dirty="0"/>
          </a:p>
        </p:txBody>
      </p:sp>
    </p:spTree>
    <p:extLst>
      <p:ext uri="{BB962C8B-B14F-4D97-AF65-F5344CB8AC3E}">
        <p14:creationId xmlns:p14="http://schemas.microsoft.com/office/powerpoint/2010/main" val="17793098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1" y="11"/>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2967969" y="2748129"/>
            <a:ext cx="6256061" cy="1232744"/>
          </a:xfrm>
        </p:spPr>
        <p:txBody>
          <a:bodyPr anchor="ctr">
            <a:normAutofit/>
          </a:bodyPr>
          <a:lstStyle/>
          <a:p>
            <a:pPr algn="r"/>
            <a:r>
              <a:rPr lang="en-CA" dirty="0"/>
              <a:t>What is SEXUAL Consent?</a:t>
            </a:r>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210281" y="3813787"/>
            <a:ext cx="3129921" cy="1010882"/>
          </a:xfrm>
        </p:spPr>
        <p:txBody>
          <a:bodyPr anchor="b">
            <a:normAutofit/>
          </a:bodyPr>
          <a:lstStyle/>
          <a:p>
            <a:pPr algn="r"/>
            <a:endParaRPr lang="en-CA" dirty="0"/>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4</a:t>
            </a:fld>
            <a:endParaRPr lang="en-US"/>
          </a:p>
        </p:txBody>
      </p:sp>
    </p:spTree>
    <p:extLst>
      <p:ext uri="{BB962C8B-B14F-4D97-AF65-F5344CB8AC3E}">
        <p14:creationId xmlns:p14="http://schemas.microsoft.com/office/powerpoint/2010/main" val="23360065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0" y="11"/>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165075" y="4906317"/>
            <a:ext cx="4188005" cy="1232744"/>
          </a:xfrm>
        </p:spPr>
        <p:txBody>
          <a:bodyPr anchor="ctr">
            <a:normAutofit/>
          </a:bodyPr>
          <a:lstStyle/>
          <a:p>
            <a:pPr algn="r"/>
            <a:endParaRPr lang="en-CA" dirty="0"/>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5</a:t>
            </a:fld>
            <a:endParaRPr lang="en-US"/>
          </a:p>
        </p:txBody>
      </p:sp>
      <p:sp>
        <p:nvSpPr>
          <p:cNvPr id="6" name="TextBox 5">
            <a:extLst>
              <a:ext uri="{FF2B5EF4-FFF2-40B4-BE49-F238E27FC236}">
                <a16:creationId xmlns:a16="http://schemas.microsoft.com/office/drawing/2014/main" id="{AA3CE55F-9E08-069C-9F79-F57E5179E8C6}"/>
              </a:ext>
            </a:extLst>
          </p:cNvPr>
          <p:cNvSpPr txBox="1"/>
          <p:nvPr/>
        </p:nvSpPr>
        <p:spPr>
          <a:xfrm>
            <a:off x="613611" y="1684421"/>
            <a:ext cx="10739469" cy="3416320"/>
          </a:xfrm>
          <a:prstGeom prst="rect">
            <a:avLst/>
          </a:prstGeom>
          <a:noFill/>
        </p:spPr>
        <p:txBody>
          <a:bodyPr wrap="square" rtlCol="0">
            <a:spAutoFit/>
          </a:bodyPr>
          <a:lstStyle/>
          <a:p>
            <a:r>
              <a:rPr lang="en-US" b="1" i="0" dirty="0">
                <a:effectLst/>
                <a:latin typeface="Arial" panose="020B0604020202020204" pitchFamily="34" charset="0"/>
              </a:rPr>
              <a:t>Sexual activity includes kissing, sexual touching and sexual intercourse (oral, anal, vaginal, hand sex). </a:t>
            </a:r>
          </a:p>
          <a:p>
            <a:endParaRPr lang="en-US" b="1" dirty="0">
              <a:latin typeface="Arial" panose="020B0604020202020204" pitchFamily="34" charset="0"/>
            </a:endParaRPr>
          </a:p>
          <a:p>
            <a:endParaRPr lang="en-US" b="1" i="0" dirty="0">
              <a:effectLst/>
              <a:latin typeface="Arial" panose="020B0604020202020204" pitchFamily="34" charset="0"/>
            </a:endParaRPr>
          </a:p>
          <a:p>
            <a:endParaRPr lang="en-US" b="1" dirty="0">
              <a:latin typeface="Arial" panose="020B0604020202020204" pitchFamily="34" charset="0"/>
            </a:endParaRPr>
          </a:p>
          <a:p>
            <a:r>
              <a:rPr lang="en-US" b="1" i="0" dirty="0">
                <a:effectLst/>
                <a:latin typeface="Arial" panose="020B0604020202020204" pitchFamily="34" charset="0"/>
              </a:rPr>
              <a:t>Sexual consent means both partners agree to the sexual activity and understand what they’re agreeing to. Consent is the foundation of a sexual relationship.</a:t>
            </a:r>
          </a:p>
          <a:p>
            <a:endParaRPr lang="en-US" b="1" dirty="0">
              <a:latin typeface="Arial" panose="020B0604020202020204" pitchFamily="34" charset="0"/>
            </a:endParaRPr>
          </a:p>
          <a:p>
            <a:endParaRPr lang="en-US" b="1" i="0" dirty="0">
              <a:effectLst/>
              <a:latin typeface="Arial" panose="020B0604020202020204" pitchFamily="34" charset="0"/>
            </a:endParaRPr>
          </a:p>
          <a:p>
            <a:r>
              <a:rPr lang="en-US" b="1" i="0" dirty="0">
                <a:effectLst/>
                <a:latin typeface="Arial" panose="020B0604020202020204" pitchFamily="34" charset="0"/>
              </a:rPr>
              <a:t> Consent must be given for every sexual activity</a:t>
            </a:r>
            <a:r>
              <a:rPr lang="en-US" sz="5400" b="0" i="0" dirty="0">
                <a:effectLst/>
                <a:latin typeface="Arial" panose="020B0604020202020204" pitchFamily="34" charset="0"/>
              </a:rPr>
              <a:t>, </a:t>
            </a:r>
            <a:r>
              <a:rPr lang="en-US" sz="5400" b="1" i="0" u="sng" dirty="0">
                <a:effectLst/>
                <a:latin typeface="Arial" panose="020B0604020202020204" pitchFamily="34" charset="0"/>
              </a:rPr>
              <a:t>every time.</a:t>
            </a:r>
            <a:endParaRPr lang="en-CA" sz="5400" b="1" u="sng" dirty="0"/>
          </a:p>
        </p:txBody>
      </p:sp>
    </p:spTree>
    <p:extLst>
      <p:ext uri="{BB962C8B-B14F-4D97-AF65-F5344CB8AC3E}">
        <p14:creationId xmlns:p14="http://schemas.microsoft.com/office/powerpoint/2010/main" val="1568556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7165075" y="4906317"/>
            <a:ext cx="4188005" cy="1232744"/>
          </a:xfrm>
        </p:spPr>
        <p:txBody>
          <a:bodyPr anchor="ctr">
            <a:normAutofit/>
          </a:bodyPr>
          <a:lstStyle/>
          <a:p>
            <a:pPr algn="r"/>
            <a:endParaRPr lang="en-CA" dirty="0"/>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210281" y="3813787"/>
            <a:ext cx="3129921" cy="1010882"/>
          </a:xfrm>
        </p:spPr>
        <p:txBody>
          <a:bodyPr anchor="b">
            <a:normAutofit/>
          </a:bodyPr>
          <a:lstStyle/>
          <a:p>
            <a:pPr algn="r"/>
            <a:endParaRPr lang="en-CA" dirty="0"/>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6</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91126" y="1695410"/>
            <a:ext cx="9444789" cy="1938992"/>
          </a:xfrm>
          <a:prstGeom prst="rect">
            <a:avLst/>
          </a:prstGeom>
          <a:noFill/>
        </p:spPr>
        <p:txBody>
          <a:bodyPr wrap="square" rtlCol="0">
            <a:spAutoFit/>
          </a:bodyPr>
          <a:lstStyle/>
          <a:p>
            <a:r>
              <a:rPr lang="en-US" sz="2000" b="1" i="0" dirty="0">
                <a:effectLst/>
                <a:latin typeface="Arial" panose="020B0604020202020204" pitchFamily="34" charset="0"/>
              </a:rPr>
              <a:t>Sexual consent is about a person’s right to make their own choice about sexual activity. </a:t>
            </a:r>
          </a:p>
          <a:p>
            <a:endParaRPr lang="en-US" sz="2000" b="1" dirty="0">
              <a:latin typeface="Arial" panose="020B0604020202020204" pitchFamily="34" charset="0"/>
            </a:endParaRPr>
          </a:p>
          <a:p>
            <a:r>
              <a:rPr lang="en-US" sz="2000" b="1" i="0" dirty="0">
                <a:effectLst/>
                <a:latin typeface="Arial" panose="020B0604020202020204" pitchFamily="34" charset="0"/>
              </a:rPr>
              <a:t>Language and messaging around consent and sexual assault has changed over the last few years as we understand more about rights, the law, consent and sexual assault.</a:t>
            </a:r>
            <a:endParaRPr lang="en-CA" sz="2000" b="1" dirty="0"/>
          </a:p>
        </p:txBody>
      </p:sp>
    </p:spTree>
    <p:extLst>
      <p:ext uri="{BB962C8B-B14F-4D97-AF65-F5344CB8AC3E}">
        <p14:creationId xmlns:p14="http://schemas.microsoft.com/office/powerpoint/2010/main" val="17211737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3"/>
          <a:srcRect t="12015" b="3715"/>
          <a:stretch/>
        </p:blipFill>
        <p:spPr>
          <a:xfrm>
            <a:off x="21" y="2932"/>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3591696" y="-199071"/>
            <a:ext cx="4188005" cy="1232744"/>
          </a:xfrm>
        </p:spPr>
        <p:txBody>
          <a:bodyPr anchor="ctr">
            <a:normAutofit/>
          </a:bodyPr>
          <a:lstStyle/>
          <a:p>
            <a:pPr algn="r"/>
            <a:r>
              <a:rPr lang="en-CA" dirty="0"/>
              <a:t>Activity Time!</a:t>
            </a:r>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397189" y="5550027"/>
            <a:ext cx="3129921" cy="1010882"/>
          </a:xfrm>
        </p:spPr>
        <p:txBody>
          <a:bodyPr anchor="b">
            <a:normAutofit/>
          </a:bodyPr>
          <a:lstStyle/>
          <a:p>
            <a:pPr algn="r"/>
            <a:endParaRPr lang="en-CA" dirty="0"/>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7</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373605" y="849686"/>
            <a:ext cx="9444789" cy="5940088"/>
          </a:xfrm>
          <a:prstGeom prst="rect">
            <a:avLst/>
          </a:prstGeom>
          <a:noFill/>
        </p:spPr>
        <p:txBody>
          <a:bodyPr wrap="square" rtlCol="0">
            <a:spAutoFit/>
          </a:bodyPr>
          <a:lstStyle/>
          <a:p>
            <a:r>
              <a:rPr lang="en-CA" sz="2000" b="1" dirty="0"/>
              <a:t>In groups, You will be given a scenario.  Decide whether or not the sexual encounter should go through based on the scenario given.  What should A do? </a:t>
            </a:r>
          </a:p>
          <a:p>
            <a:endParaRPr lang="en-CA" sz="2000" b="1" dirty="0"/>
          </a:p>
          <a:p>
            <a:pPr marL="457200" indent="-457200">
              <a:buAutoNum type="arabicPeriod"/>
            </a:pPr>
            <a:r>
              <a:rPr lang="en-CA" sz="2000" b="1" dirty="0"/>
              <a:t>Person A wants to initiate sex, but person B Is not interested</a:t>
            </a:r>
          </a:p>
          <a:p>
            <a:pPr marL="457200" indent="-457200">
              <a:buAutoNum type="arabicPeriod"/>
            </a:pPr>
            <a:endParaRPr lang="en-CA" sz="2000" b="1" dirty="0"/>
          </a:p>
          <a:p>
            <a:pPr marL="457200" indent="-457200">
              <a:buAutoNum type="arabicPeriod"/>
            </a:pPr>
            <a:r>
              <a:rPr lang="en-CA" sz="2000" b="1" dirty="0"/>
              <a:t>Person A offers sex, B initially says yes, and then later says no</a:t>
            </a:r>
          </a:p>
          <a:p>
            <a:pPr marL="457200" indent="-457200">
              <a:buAutoNum type="arabicPeriod"/>
            </a:pPr>
            <a:endParaRPr lang="en-CA" sz="2000" b="1" dirty="0"/>
          </a:p>
          <a:p>
            <a:pPr marL="457200" indent="-457200">
              <a:buAutoNum type="arabicPeriod"/>
            </a:pPr>
            <a:r>
              <a:rPr lang="en-CA" sz="2000" b="1" dirty="0"/>
              <a:t> A and B have sex, and then a week later, A runs over to B’s house (without B’s prior knowledge) and tries to initiate sex again.  B is tired and wants to sleep</a:t>
            </a:r>
          </a:p>
          <a:p>
            <a:pPr marL="457200" indent="-457200">
              <a:buAutoNum type="arabicPeriod"/>
            </a:pPr>
            <a:endParaRPr lang="en-CA" sz="2000" b="1" dirty="0"/>
          </a:p>
          <a:p>
            <a:pPr marL="457200" indent="-457200">
              <a:buAutoNum type="arabicPeriod"/>
            </a:pPr>
            <a:r>
              <a:rPr lang="en-CA" sz="2000" b="1" dirty="0"/>
              <a:t>A wants to initiate sex with B, and B is very eager as well, but B later falls unconscious</a:t>
            </a:r>
          </a:p>
          <a:p>
            <a:pPr marL="457200" indent="-457200">
              <a:buAutoNum type="arabicPeriod"/>
            </a:pPr>
            <a:endParaRPr lang="en-CA" sz="2000" b="1" dirty="0"/>
          </a:p>
          <a:p>
            <a:pPr marL="457200" indent="-457200">
              <a:buAutoNum type="arabicPeriod"/>
            </a:pPr>
            <a:r>
              <a:rPr lang="en-CA" sz="2000" b="1" dirty="0"/>
              <a:t>A offers sex, B says yes, and both parties are conscious and sober</a:t>
            </a:r>
          </a:p>
          <a:p>
            <a:pPr marL="457200" indent="-457200">
              <a:buAutoNum type="arabicPeriod"/>
            </a:pPr>
            <a:endParaRPr lang="en-CA" sz="2000" b="1" dirty="0"/>
          </a:p>
          <a:p>
            <a:pPr marL="457200" indent="-457200">
              <a:buAutoNum type="arabicPeriod"/>
            </a:pPr>
            <a:r>
              <a:rPr lang="en-CA" sz="2000" b="1" dirty="0"/>
              <a:t>A offers sex, B says yes, but then later seems hesitant</a:t>
            </a:r>
          </a:p>
          <a:p>
            <a:pPr marL="457200" indent="-457200">
              <a:buAutoNum type="arabicPeriod"/>
            </a:pPr>
            <a:endParaRPr lang="en-CA" sz="2000" b="1" dirty="0"/>
          </a:p>
        </p:txBody>
      </p:sp>
    </p:spTree>
    <p:extLst>
      <p:ext uri="{BB962C8B-B14F-4D97-AF65-F5344CB8AC3E}">
        <p14:creationId xmlns:p14="http://schemas.microsoft.com/office/powerpoint/2010/main" val="918741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3"/>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205305" y="2869180"/>
            <a:ext cx="11986695" cy="1232744"/>
          </a:xfrm>
        </p:spPr>
        <p:txBody>
          <a:bodyPr anchor="ctr">
            <a:noAutofit/>
          </a:bodyPr>
          <a:lstStyle/>
          <a:p>
            <a:pPr algn="r"/>
            <a:r>
              <a:rPr lang="en-CA" sz="5400" dirty="0"/>
              <a:t>How else can we explain consent??</a:t>
            </a:r>
          </a:p>
        </p:txBody>
      </p:sp>
      <p:sp>
        <p:nvSpPr>
          <p:cNvPr id="3" name="Subtitle 2">
            <a:extLst>
              <a:ext uri="{FF2B5EF4-FFF2-40B4-BE49-F238E27FC236}">
                <a16:creationId xmlns:a16="http://schemas.microsoft.com/office/drawing/2014/main" id="{0BDCA96F-C156-A0D5-C93C-E6A0D9F56327}"/>
              </a:ext>
            </a:extLst>
          </p:cNvPr>
          <p:cNvSpPr>
            <a:spLocks noGrp="1"/>
          </p:cNvSpPr>
          <p:nvPr>
            <p:ph type="subTitle" idx="1"/>
          </p:nvPr>
        </p:nvSpPr>
        <p:spPr>
          <a:xfrm>
            <a:off x="8210281" y="3813787"/>
            <a:ext cx="3129921" cy="1010882"/>
          </a:xfrm>
        </p:spPr>
        <p:txBody>
          <a:bodyPr anchor="b">
            <a:normAutofit/>
          </a:bodyPr>
          <a:lstStyle/>
          <a:p>
            <a:pPr algn="r"/>
            <a:r>
              <a:rPr lang="en-CA" dirty="0"/>
              <a:t>It’s a video lol</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8</a:t>
            </a:fld>
            <a:endParaRPr lang="en-US"/>
          </a:p>
        </p:txBody>
      </p:sp>
    </p:spTree>
    <p:extLst>
      <p:ext uri="{BB962C8B-B14F-4D97-AF65-F5344CB8AC3E}">
        <p14:creationId xmlns:p14="http://schemas.microsoft.com/office/powerpoint/2010/main" val="362634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Gradient pastel colors on a top view">
            <a:extLst>
              <a:ext uri="{FF2B5EF4-FFF2-40B4-BE49-F238E27FC236}">
                <a16:creationId xmlns:a16="http://schemas.microsoft.com/office/drawing/2014/main" id="{1B966C14-D7DE-360F-B592-240A7ADE010A}"/>
              </a:ext>
            </a:extLst>
          </p:cNvPr>
          <p:cNvPicPr>
            <a:picLocks noChangeAspect="1"/>
          </p:cNvPicPr>
          <p:nvPr/>
        </p:nvPicPr>
        <p:blipFill rotWithShape="1">
          <a:blip r:embed="rId2"/>
          <a:srcRect t="12015" b="3715"/>
          <a:stretch/>
        </p:blipFill>
        <p:spPr>
          <a:xfrm>
            <a:off x="20" y="10"/>
            <a:ext cx="12191979" cy="6857989"/>
          </a:xfrm>
          <a:prstGeom prst="rect">
            <a:avLst/>
          </a:prstGeom>
          <a:noFill/>
        </p:spPr>
      </p:pic>
      <p:sp>
        <p:nvSpPr>
          <p:cNvPr id="2" name="Title 1">
            <a:extLst>
              <a:ext uri="{FF2B5EF4-FFF2-40B4-BE49-F238E27FC236}">
                <a16:creationId xmlns:a16="http://schemas.microsoft.com/office/drawing/2014/main" id="{1702471D-8192-7D70-0A6A-614CDC8439CC}"/>
              </a:ext>
            </a:extLst>
          </p:cNvPr>
          <p:cNvSpPr>
            <a:spLocks noGrp="1"/>
          </p:cNvSpPr>
          <p:nvPr>
            <p:ph type="ctrTitle"/>
          </p:nvPr>
        </p:nvSpPr>
        <p:spPr>
          <a:xfrm>
            <a:off x="1191126" y="231338"/>
            <a:ext cx="8927430" cy="1232744"/>
          </a:xfrm>
        </p:spPr>
        <p:txBody>
          <a:bodyPr anchor="ctr">
            <a:normAutofit/>
          </a:bodyPr>
          <a:lstStyle/>
          <a:p>
            <a:pPr algn="r"/>
            <a:r>
              <a:rPr lang="en-CA" dirty="0"/>
              <a:t>Important Points about Sexual Consent </a:t>
            </a:r>
          </a:p>
        </p:txBody>
      </p:sp>
      <p:sp>
        <p:nvSpPr>
          <p:cNvPr id="16" name="Date Placeholder 1">
            <a:extLst>
              <a:ext uri="{FF2B5EF4-FFF2-40B4-BE49-F238E27FC236}">
                <a16:creationId xmlns:a16="http://schemas.microsoft.com/office/drawing/2014/main" id="{6D3A378B-30F2-677E-ADE3-D99793471434}"/>
              </a:ext>
            </a:extLst>
          </p:cNvPr>
          <p:cNvSpPr>
            <a:spLocks noGrp="1"/>
          </p:cNvSpPr>
          <p:nvPr>
            <p:ph type="dt" sz="half" idx="10"/>
          </p:nvPr>
        </p:nvSpPr>
        <p:spPr>
          <a:xfrm rot="5400000">
            <a:off x="10477379" y="4629744"/>
            <a:ext cx="2653508" cy="365125"/>
          </a:xfrm>
        </p:spPr>
        <p:txBody>
          <a:bodyPr/>
          <a:lstStyle/>
          <a:p>
            <a:pPr>
              <a:spcAft>
                <a:spcPts val="600"/>
              </a:spcAft>
            </a:pPr>
            <a:fld id="{766C788B-A6F1-43BA-8478-C188B31D6A66}" type="datetime1">
              <a:rPr lang="en-US" smtClean="0"/>
              <a:pPr>
                <a:spcAft>
                  <a:spcPts val="600"/>
                </a:spcAft>
              </a:pPr>
              <a:t>10/12/2023</a:t>
            </a:fld>
            <a:endParaRPr lang="en-US"/>
          </a:p>
        </p:txBody>
      </p:sp>
      <p:sp>
        <p:nvSpPr>
          <p:cNvPr id="18" name="Footer Placeholder 2">
            <a:extLst>
              <a:ext uri="{FF2B5EF4-FFF2-40B4-BE49-F238E27FC236}">
                <a16:creationId xmlns:a16="http://schemas.microsoft.com/office/drawing/2014/main" id="{9C23378E-16EF-7D77-ECA0-65A9A9CBCAEA}"/>
              </a:ext>
            </a:extLst>
          </p:cNvPr>
          <p:cNvSpPr>
            <a:spLocks noGrp="1"/>
          </p:cNvSpPr>
          <p:nvPr>
            <p:ph type="ftr" sz="quarter" idx="11"/>
          </p:nvPr>
        </p:nvSpPr>
        <p:spPr>
          <a:xfrm>
            <a:off x="8610602" y="6318446"/>
            <a:ext cx="2743198" cy="365125"/>
          </a:xfrm>
        </p:spPr>
        <p:txBody>
          <a:bodyPr/>
          <a:lstStyle/>
          <a:p>
            <a:pPr>
              <a:spcAft>
                <a:spcPts val="600"/>
              </a:spcAft>
            </a:pPr>
            <a:r>
              <a:rPr lang="en-US" dirty="0"/>
              <a:t>Sample Footer Text</a:t>
            </a:r>
          </a:p>
        </p:txBody>
      </p:sp>
      <p:sp>
        <p:nvSpPr>
          <p:cNvPr id="20" name="Slide Number Placeholder 3">
            <a:extLst>
              <a:ext uri="{FF2B5EF4-FFF2-40B4-BE49-F238E27FC236}">
                <a16:creationId xmlns:a16="http://schemas.microsoft.com/office/drawing/2014/main" id="{EE0CB3F7-D607-DD27-6318-D95A7FBB1439}"/>
              </a:ext>
            </a:extLst>
          </p:cNvPr>
          <p:cNvSpPr>
            <a:spLocks noGrp="1"/>
          </p:cNvSpPr>
          <p:nvPr>
            <p:ph type="sldNum" sz="quarter" idx="12"/>
          </p:nvPr>
        </p:nvSpPr>
        <p:spPr>
          <a:xfrm>
            <a:off x="11353800" y="6318446"/>
            <a:ext cx="615696" cy="365125"/>
          </a:xfrm>
        </p:spPr>
        <p:txBody>
          <a:bodyPr/>
          <a:lstStyle/>
          <a:p>
            <a:pPr>
              <a:spcAft>
                <a:spcPts val="600"/>
              </a:spcAft>
            </a:pPr>
            <a:fld id="{5E84AC6A-A0EF-437B-BCEE-4772B0214A58}" type="slidenum">
              <a:rPr lang="en-US" smtClean="0"/>
              <a:pPr>
                <a:spcAft>
                  <a:spcPts val="600"/>
                </a:spcAft>
              </a:pPr>
              <a:t>9</a:t>
            </a:fld>
            <a:endParaRPr lang="en-US"/>
          </a:p>
        </p:txBody>
      </p:sp>
      <p:sp>
        <p:nvSpPr>
          <p:cNvPr id="5" name="TextBox 4">
            <a:extLst>
              <a:ext uri="{FF2B5EF4-FFF2-40B4-BE49-F238E27FC236}">
                <a16:creationId xmlns:a16="http://schemas.microsoft.com/office/drawing/2014/main" id="{813112D9-6815-53E5-3C51-4E40DA6494C7}"/>
              </a:ext>
            </a:extLst>
          </p:cNvPr>
          <p:cNvSpPr txBox="1"/>
          <p:nvPr/>
        </p:nvSpPr>
        <p:spPr>
          <a:xfrm>
            <a:off x="1191126" y="1695410"/>
            <a:ext cx="9444789" cy="4401205"/>
          </a:xfrm>
          <a:prstGeom prst="rect">
            <a:avLst/>
          </a:prstGeom>
          <a:noFill/>
        </p:spPr>
        <p:txBody>
          <a:bodyPr wrap="square" rtlCol="0">
            <a:spAutoFit/>
          </a:bodyPr>
          <a:lstStyle/>
          <a:p>
            <a:pPr algn="l">
              <a:buFont typeface="Arial" panose="020B0604020202020204" pitchFamily="34" charset="0"/>
              <a:buChar char="•"/>
            </a:pPr>
            <a:r>
              <a:rPr lang="en-US" sz="2000" b="0" i="0" dirty="0">
                <a:effectLst/>
                <a:latin typeface="Arial" panose="020B0604020202020204" pitchFamily="34" charset="0"/>
              </a:rPr>
              <a:t>Consent is freely given</a:t>
            </a:r>
            <a:r>
              <a:rPr lang="en-US" sz="2000" b="0" i="1" dirty="0">
                <a:effectLst/>
                <a:latin typeface="Arial" panose="020B0604020202020204" pitchFamily="34" charset="0"/>
              </a:rPr>
              <a:t>.</a:t>
            </a:r>
            <a:r>
              <a:rPr lang="en-US" sz="2000" b="0" i="0" dirty="0">
                <a:effectLst/>
                <a:latin typeface="Arial" panose="020B0604020202020204" pitchFamily="34" charset="0"/>
              </a:rPr>
              <a:t> Agreeing to do something is consent only if it’s voluntary.</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‘No’ always means ‘no’ whether given verbally or non-verbally. A lack of an affirmative, positive, freely given ‘yes’ is also a ‘no’.</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A ‘yes’ isn’t consent if someone is coerced. Examples of coercion are if the person pressures, pesters, threatens, guilt trips, blackmails, intimidates, bullies, or harasses someone.</a:t>
            </a:r>
          </a:p>
          <a:p>
            <a:pPr algn="l">
              <a:buFont typeface="Arial" panose="020B0604020202020204" pitchFamily="34" charset="0"/>
              <a:buChar char="•"/>
            </a:pPr>
            <a:endParaRPr lang="en-US" sz="2000" b="0" i="0" dirty="0">
              <a:effectLst/>
              <a:latin typeface="Arial" panose="020B0604020202020204" pitchFamily="34" charset="0"/>
            </a:endParaRPr>
          </a:p>
          <a:p>
            <a:pPr algn="l">
              <a:buFont typeface="Arial" panose="020B0604020202020204" pitchFamily="34" charset="0"/>
              <a:buChar char="•"/>
            </a:pPr>
            <a:r>
              <a:rPr lang="en-US" sz="2000" b="0" i="0" dirty="0">
                <a:effectLst/>
                <a:latin typeface="Arial" panose="020B0604020202020204" pitchFamily="34" charset="0"/>
              </a:rPr>
              <a:t>Consent is a positive, voluntary, active and conscious agreement to engage in sexual activity. When someone’s consenting, they agree and are confident in their decision to consent. Body language and verbal language should both give the same positive message.</a:t>
            </a:r>
          </a:p>
          <a:p>
            <a:endParaRPr lang="en-CA" sz="2000" b="1" dirty="0"/>
          </a:p>
        </p:txBody>
      </p:sp>
    </p:spTree>
    <p:extLst>
      <p:ext uri="{BB962C8B-B14F-4D97-AF65-F5344CB8AC3E}">
        <p14:creationId xmlns:p14="http://schemas.microsoft.com/office/powerpoint/2010/main" val="1545908562"/>
      </p:ext>
    </p:extLst>
  </p:cSld>
  <p:clrMapOvr>
    <a:masterClrMapping/>
  </p:clrMapOvr>
</p:sld>
</file>

<file path=ppt/theme/theme1.xml><?xml version="1.0" encoding="utf-8"?>
<a:theme xmlns:a="http://schemas.openxmlformats.org/drawingml/2006/main" name="SwellVTI">
  <a:themeElements>
    <a:clrScheme name="AnalogousFromLightSeedLeftStep">
      <a:dk1>
        <a:srgbClr val="000000"/>
      </a:dk1>
      <a:lt1>
        <a:srgbClr val="FFFFFF"/>
      </a:lt1>
      <a:dk2>
        <a:srgbClr val="41243E"/>
      </a:dk2>
      <a:lt2>
        <a:srgbClr val="E2E6E8"/>
      </a:lt2>
      <a:accent1>
        <a:srgbClr val="C39983"/>
      </a:accent1>
      <a:accent2>
        <a:srgbClr val="BF7A7F"/>
      </a:accent2>
      <a:accent3>
        <a:srgbClr val="CB92AE"/>
      </a:accent3>
      <a:accent4>
        <a:srgbClr val="BF7AB9"/>
      </a:accent4>
      <a:accent5>
        <a:srgbClr val="B892CB"/>
      </a:accent5>
      <a:accent6>
        <a:srgbClr val="8B7ABF"/>
      </a:accent6>
      <a:hlink>
        <a:srgbClr val="5B879D"/>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wellVTI" id="{8361A04D-931A-43DC-973B-1B0B1DD5DECC}" vid="{6DDB23E8-D18E-4BDA-98D6-324466149EB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205</TotalTime>
  <Words>1617</Words>
  <Application>Microsoft Office PowerPoint</Application>
  <PresentationFormat>Widescreen</PresentationFormat>
  <Paragraphs>204</Paragraphs>
  <Slides>19</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Neue Haas Grotesk Text Pro</vt:lpstr>
      <vt:lpstr>SwellVTI</vt:lpstr>
      <vt:lpstr>Sexuality and Consent</vt:lpstr>
      <vt:lpstr>WHAT is Consent???</vt:lpstr>
      <vt:lpstr>PowerPoint Presentation</vt:lpstr>
      <vt:lpstr>What is SEXUAL Consent?</vt:lpstr>
      <vt:lpstr>PowerPoint Presentation</vt:lpstr>
      <vt:lpstr>PowerPoint Presentation</vt:lpstr>
      <vt:lpstr>Activity Time!</vt:lpstr>
      <vt:lpstr>How else can we explain consent??</vt:lpstr>
      <vt:lpstr>Important Points about Sexual Consent </vt:lpstr>
      <vt:lpstr>Important Points about Sexual Consent-cont. </vt:lpstr>
      <vt:lpstr>Important Points about Sexual Consent-cont. </vt:lpstr>
      <vt:lpstr>Important Points about Sexual Consent-cont. </vt:lpstr>
      <vt:lpstr>Consent and the Law </vt:lpstr>
      <vt:lpstr>Consent and the Law </vt:lpstr>
      <vt:lpstr>Sexting and the Law </vt:lpstr>
      <vt:lpstr>What happens if you don’t adhere to these rules? </vt:lpstr>
      <vt:lpstr>  Group Discussion-Scenario</vt:lpstr>
      <vt:lpstr>How to Respond to a Sexual Assault Disclosure </vt:lpstr>
      <vt:lpstr>How to Respond to a Sexual Assault Disclosure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Sexuality and Consent</dc:title>
  <dc:creator>Joseph Stephen</dc:creator>
  <cp:lastModifiedBy>Joseph Stephen</cp:lastModifiedBy>
  <cp:revision>1</cp:revision>
  <dcterms:created xsi:type="dcterms:W3CDTF">2023-10-12T13:36:23Z</dcterms:created>
  <dcterms:modified xsi:type="dcterms:W3CDTF">2023-10-12T17:01:34Z</dcterms:modified>
</cp:coreProperties>
</file>