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p:scale>
          <a:sx n="53" d="100"/>
          <a:sy n="53" d="100"/>
        </p:scale>
        <p:origin x="844" y="1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737A11-E0CA-4DA8-B4CA-2A14F04DEB47}" type="datetimeFigureOut">
              <a:rPr lang="en-CA" smtClean="0"/>
              <a:t>2023-11-29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AC2ACAE-3CE5-4E13-A934-597EAC03B4A5}" type="slidenum">
              <a:rPr lang="en-CA" smtClean="0"/>
              <a:t>‹#›</a:t>
            </a:fld>
            <a:endParaRPr lang="en-CA"/>
          </a:p>
        </p:txBody>
      </p:sp>
    </p:spTree>
    <p:extLst>
      <p:ext uri="{BB962C8B-B14F-4D97-AF65-F5344CB8AC3E}">
        <p14:creationId xmlns:p14="http://schemas.microsoft.com/office/powerpoint/2010/main" val="99902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737A11-E0CA-4DA8-B4CA-2A14F04DEB47}" type="datetimeFigureOut">
              <a:rPr lang="en-CA" smtClean="0"/>
              <a:t>2023-11-29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AC2ACAE-3CE5-4E13-A934-597EAC03B4A5}" type="slidenum">
              <a:rPr lang="en-CA" smtClean="0"/>
              <a:t>‹#›</a:t>
            </a:fld>
            <a:endParaRPr lang="en-CA"/>
          </a:p>
        </p:txBody>
      </p:sp>
    </p:spTree>
    <p:extLst>
      <p:ext uri="{BB962C8B-B14F-4D97-AF65-F5344CB8AC3E}">
        <p14:creationId xmlns:p14="http://schemas.microsoft.com/office/powerpoint/2010/main" val="3229397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9737A11-E0CA-4DA8-B4CA-2A14F04DEB47}" type="datetimeFigureOut">
              <a:rPr lang="en-CA" smtClean="0"/>
              <a:t>2023-11-29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AC2ACAE-3CE5-4E13-A934-597EAC03B4A5}" type="slidenum">
              <a:rPr lang="en-CA" smtClean="0"/>
              <a:t>‹#›</a:t>
            </a:fld>
            <a:endParaRPr lang="en-CA"/>
          </a:p>
        </p:txBody>
      </p:sp>
    </p:spTree>
    <p:extLst>
      <p:ext uri="{BB962C8B-B14F-4D97-AF65-F5344CB8AC3E}">
        <p14:creationId xmlns:p14="http://schemas.microsoft.com/office/powerpoint/2010/main" val="490758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9737A11-E0CA-4DA8-B4CA-2A14F04DEB47}" type="datetimeFigureOut">
              <a:rPr lang="en-CA" smtClean="0"/>
              <a:t>2023-11-29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AC2ACAE-3CE5-4E13-A934-597EAC03B4A5}" type="slidenum">
              <a:rPr lang="en-CA" smtClean="0"/>
              <a:t>‹#›</a:t>
            </a:fld>
            <a:endParaRPr lang="en-CA"/>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52307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737A11-E0CA-4DA8-B4CA-2A14F04DEB47}" type="datetimeFigureOut">
              <a:rPr lang="en-CA" smtClean="0"/>
              <a:t>2023-11-29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AC2ACAE-3CE5-4E13-A934-597EAC03B4A5}" type="slidenum">
              <a:rPr lang="en-CA" smtClean="0"/>
              <a:t>‹#›</a:t>
            </a:fld>
            <a:endParaRPr lang="en-CA"/>
          </a:p>
        </p:txBody>
      </p:sp>
    </p:spTree>
    <p:extLst>
      <p:ext uri="{BB962C8B-B14F-4D97-AF65-F5344CB8AC3E}">
        <p14:creationId xmlns:p14="http://schemas.microsoft.com/office/powerpoint/2010/main" val="2750139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9737A11-E0CA-4DA8-B4CA-2A14F04DEB47}" type="datetimeFigureOut">
              <a:rPr lang="en-CA" smtClean="0"/>
              <a:t>2023-11-29</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AC2ACAE-3CE5-4E13-A934-597EAC03B4A5}" type="slidenum">
              <a:rPr lang="en-CA" smtClean="0"/>
              <a:t>‹#›</a:t>
            </a:fld>
            <a:endParaRPr lang="en-CA"/>
          </a:p>
        </p:txBody>
      </p:sp>
    </p:spTree>
    <p:extLst>
      <p:ext uri="{BB962C8B-B14F-4D97-AF65-F5344CB8AC3E}">
        <p14:creationId xmlns:p14="http://schemas.microsoft.com/office/powerpoint/2010/main" val="4182009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9737A11-E0CA-4DA8-B4CA-2A14F04DEB47}" type="datetimeFigureOut">
              <a:rPr lang="en-CA" smtClean="0"/>
              <a:t>2023-11-29</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AC2ACAE-3CE5-4E13-A934-597EAC03B4A5}" type="slidenum">
              <a:rPr lang="en-CA" smtClean="0"/>
              <a:t>‹#›</a:t>
            </a:fld>
            <a:endParaRPr lang="en-CA"/>
          </a:p>
        </p:txBody>
      </p:sp>
    </p:spTree>
    <p:extLst>
      <p:ext uri="{BB962C8B-B14F-4D97-AF65-F5344CB8AC3E}">
        <p14:creationId xmlns:p14="http://schemas.microsoft.com/office/powerpoint/2010/main" val="3877183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37A11-E0CA-4DA8-B4CA-2A14F04DEB47}" type="datetimeFigureOut">
              <a:rPr lang="en-CA" smtClean="0"/>
              <a:t>2023-11-29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AC2ACAE-3CE5-4E13-A934-597EAC03B4A5}" type="slidenum">
              <a:rPr lang="en-CA" smtClean="0"/>
              <a:t>‹#›</a:t>
            </a:fld>
            <a:endParaRPr lang="en-CA"/>
          </a:p>
        </p:txBody>
      </p:sp>
    </p:spTree>
    <p:extLst>
      <p:ext uri="{BB962C8B-B14F-4D97-AF65-F5344CB8AC3E}">
        <p14:creationId xmlns:p14="http://schemas.microsoft.com/office/powerpoint/2010/main" val="2714586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37A11-E0CA-4DA8-B4CA-2A14F04DEB47}" type="datetimeFigureOut">
              <a:rPr lang="en-CA" smtClean="0"/>
              <a:t>2023-11-29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AC2ACAE-3CE5-4E13-A934-597EAC03B4A5}" type="slidenum">
              <a:rPr lang="en-CA" smtClean="0"/>
              <a:t>‹#›</a:t>
            </a:fld>
            <a:endParaRPr lang="en-CA"/>
          </a:p>
        </p:txBody>
      </p:sp>
    </p:spTree>
    <p:extLst>
      <p:ext uri="{BB962C8B-B14F-4D97-AF65-F5344CB8AC3E}">
        <p14:creationId xmlns:p14="http://schemas.microsoft.com/office/powerpoint/2010/main" val="296126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37A11-E0CA-4DA8-B4CA-2A14F04DEB47}" type="datetimeFigureOut">
              <a:rPr lang="en-CA" smtClean="0"/>
              <a:t>2023-11-29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AC2ACAE-3CE5-4E13-A934-597EAC03B4A5}" type="slidenum">
              <a:rPr lang="en-CA" smtClean="0"/>
              <a:t>‹#›</a:t>
            </a:fld>
            <a:endParaRPr lang="en-CA"/>
          </a:p>
        </p:txBody>
      </p:sp>
    </p:spTree>
    <p:extLst>
      <p:ext uri="{BB962C8B-B14F-4D97-AF65-F5344CB8AC3E}">
        <p14:creationId xmlns:p14="http://schemas.microsoft.com/office/powerpoint/2010/main" val="171873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737A11-E0CA-4DA8-B4CA-2A14F04DEB47}" type="datetimeFigureOut">
              <a:rPr lang="en-CA" smtClean="0"/>
              <a:t>2023-11-29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AC2ACAE-3CE5-4E13-A934-597EAC03B4A5}" type="slidenum">
              <a:rPr lang="en-CA" smtClean="0"/>
              <a:t>‹#›</a:t>
            </a:fld>
            <a:endParaRPr lang="en-CA"/>
          </a:p>
        </p:txBody>
      </p:sp>
    </p:spTree>
    <p:extLst>
      <p:ext uri="{BB962C8B-B14F-4D97-AF65-F5344CB8AC3E}">
        <p14:creationId xmlns:p14="http://schemas.microsoft.com/office/powerpoint/2010/main" val="163367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737A11-E0CA-4DA8-B4CA-2A14F04DEB47}" type="datetimeFigureOut">
              <a:rPr lang="en-CA" smtClean="0"/>
              <a:t>2023-11-29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AC2ACAE-3CE5-4E13-A934-597EAC03B4A5}" type="slidenum">
              <a:rPr lang="en-CA" smtClean="0"/>
              <a:t>‹#›</a:t>
            </a:fld>
            <a:endParaRPr lang="en-CA"/>
          </a:p>
        </p:txBody>
      </p:sp>
    </p:spTree>
    <p:extLst>
      <p:ext uri="{BB962C8B-B14F-4D97-AF65-F5344CB8AC3E}">
        <p14:creationId xmlns:p14="http://schemas.microsoft.com/office/powerpoint/2010/main" val="125650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737A11-E0CA-4DA8-B4CA-2A14F04DEB47}" type="datetimeFigureOut">
              <a:rPr lang="en-CA" smtClean="0"/>
              <a:t>2023-11-29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AC2ACAE-3CE5-4E13-A934-597EAC03B4A5}" type="slidenum">
              <a:rPr lang="en-CA" smtClean="0"/>
              <a:t>‹#›</a:t>
            </a:fld>
            <a:endParaRPr lang="en-CA"/>
          </a:p>
        </p:txBody>
      </p:sp>
    </p:spTree>
    <p:extLst>
      <p:ext uri="{BB962C8B-B14F-4D97-AF65-F5344CB8AC3E}">
        <p14:creationId xmlns:p14="http://schemas.microsoft.com/office/powerpoint/2010/main" val="3398875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9737A11-E0CA-4DA8-B4CA-2A14F04DEB47}" type="datetimeFigureOut">
              <a:rPr lang="en-CA" smtClean="0"/>
              <a:t>2023-11-29</a:t>
            </a:fld>
            <a:endParaRPr lang="en-CA"/>
          </a:p>
        </p:txBody>
      </p:sp>
      <p:sp>
        <p:nvSpPr>
          <p:cNvPr id="5" name="Footer Placeholder 3"/>
          <p:cNvSpPr>
            <a:spLocks noGrp="1"/>
          </p:cNvSpPr>
          <p:nvPr>
            <p:ph type="ftr" sz="quarter" idx="11"/>
          </p:nvPr>
        </p:nvSpPr>
        <p:spPr/>
        <p:txBody>
          <a:bodyPr/>
          <a:lstStyle/>
          <a:p>
            <a:endParaRPr lang="en-CA"/>
          </a:p>
        </p:txBody>
      </p:sp>
      <p:sp>
        <p:nvSpPr>
          <p:cNvPr id="6" name="Slide Number Placeholder 4"/>
          <p:cNvSpPr>
            <a:spLocks noGrp="1"/>
          </p:cNvSpPr>
          <p:nvPr>
            <p:ph type="sldNum" sz="quarter" idx="12"/>
          </p:nvPr>
        </p:nvSpPr>
        <p:spPr/>
        <p:txBody>
          <a:bodyPr/>
          <a:lstStyle/>
          <a:p>
            <a:fld id="{5AC2ACAE-3CE5-4E13-A934-597EAC03B4A5}" type="slidenum">
              <a:rPr lang="en-CA" smtClean="0"/>
              <a:t>‹#›</a:t>
            </a:fld>
            <a:endParaRPr lang="en-CA"/>
          </a:p>
        </p:txBody>
      </p:sp>
    </p:spTree>
    <p:extLst>
      <p:ext uri="{BB962C8B-B14F-4D97-AF65-F5344CB8AC3E}">
        <p14:creationId xmlns:p14="http://schemas.microsoft.com/office/powerpoint/2010/main" val="3140326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9737A11-E0CA-4DA8-B4CA-2A14F04DEB47}" type="datetimeFigureOut">
              <a:rPr lang="en-CA" smtClean="0"/>
              <a:t>2023-11-29</a:t>
            </a:fld>
            <a:endParaRPr lang="en-CA"/>
          </a:p>
        </p:txBody>
      </p:sp>
      <p:sp>
        <p:nvSpPr>
          <p:cNvPr id="5" name="Footer Placeholder 2"/>
          <p:cNvSpPr>
            <a:spLocks noGrp="1"/>
          </p:cNvSpPr>
          <p:nvPr>
            <p:ph type="ftr" sz="quarter" idx="11"/>
          </p:nvPr>
        </p:nvSpPr>
        <p:spPr/>
        <p:txBody>
          <a:bodyPr/>
          <a:lstStyle/>
          <a:p>
            <a:endParaRPr lang="en-CA"/>
          </a:p>
        </p:txBody>
      </p:sp>
      <p:sp>
        <p:nvSpPr>
          <p:cNvPr id="6" name="Slide Number Placeholder 3"/>
          <p:cNvSpPr>
            <a:spLocks noGrp="1"/>
          </p:cNvSpPr>
          <p:nvPr>
            <p:ph type="sldNum" sz="quarter" idx="12"/>
          </p:nvPr>
        </p:nvSpPr>
        <p:spPr/>
        <p:txBody>
          <a:bodyPr/>
          <a:lstStyle/>
          <a:p>
            <a:fld id="{5AC2ACAE-3CE5-4E13-A934-597EAC03B4A5}" type="slidenum">
              <a:rPr lang="en-CA" smtClean="0"/>
              <a:t>‹#›</a:t>
            </a:fld>
            <a:endParaRPr lang="en-CA"/>
          </a:p>
        </p:txBody>
      </p:sp>
    </p:spTree>
    <p:extLst>
      <p:ext uri="{BB962C8B-B14F-4D97-AF65-F5344CB8AC3E}">
        <p14:creationId xmlns:p14="http://schemas.microsoft.com/office/powerpoint/2010/main" val="1681952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9737A11-E0CA-4DA8-B4CA-2A14F04DEB47}" type="datetimeFigureOut">
              <a:rPr lang="en-CA" smtClean="0"/>
              <a:t>2023-11-29</a:t>
            </a:fld>
            <a:endParaRPr lang="en-CA"/>
          </a:p>
        </p:txBody>
      </p:sp>
      <p:sp>
        <p:nvSpPr>
          <p:cNvPr id="5" name="Footer Placeholder 5"/>
          <p:cNvSpPr>
            <a:spLocks noGrp="1"/>
          </p:cNvSpPr>
          <p:nvPr>
            <p:ph type="ftr" sz="quarter" idx="11"/>
          </p:nvPr>
        </p:nvSpPr>
        <p:spPr/>
        <p:txBody>
          <a:bodyPr/>
          <a:lstStyle/>
          <a:p>
            <a:endParaRPr lang="en-CA"/>
          </a:p>
        </p:txBody>
      </p:sp>
      <p:sp>
        <p:nvSpPr>
          <p:cNvPr id="6" name="Slide Number Placeholder 6"/>
          <p:cNvSpPr>
            <a:spLocks noGrp="1"/>
          </p:cNvSpPr>
          <p:nvPr>
            <p:ph type="sldNum" sz="quarter" idx="12"/>
          </p:nvPr>
        </p:nvSpPr>
        <p:spPr/>
        <p:txBody>
          <a:bodyPr/>
          <a:lstStyle/>
          <a:p>
            <a:fld id="{5AC2ACAE-3CE5-4E13-A934-597EAC03B4A5}" type="slidenum">
              <a:rPr lang="en-CA" smtClean="0"/>
              <a:t>‹#›</a:t>
            </a:fld>
            <a:endParaRPr lang="en-CA"/>
          </a:p>
        </p:txBody>
      </p:sp>
    </p:spTree>
    <p:extLst>
      <p:ext uri="{BB962C8B-B14F-4D97-AF65-F5344CB8AC3E}">
        <p14:creationId xmlns:p14="http://schemas.microsoft.com/office/powerpoint/2010/main" val="43852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737A11-E0CA-4DA8-B4CA-2A14F04DEB47}" type="datetimeFigureOut">
              <a:rPr lang="en-CA" smtClean="0"/>
              <a:t>2023-11-29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AC2ACAE-3CE5-4E13-A934-597EAC03B4A5}" type="slidenum">
              <a:rPr lang="en-CA" smtClean="0"/>
              <a:t>‹#›</a:t>
            </a:fld>
            <a:endParaRPr lang="en-CA"/>
          </a:p>
        </p:txBody>
      </p:sp>
    </p:spTree>
    <p:extLst>
      <p:ext uri="{BB962C8B-B14F-4D97-AF65-F5344CB8AC3E}">
        <p14:creationId xmlns:p14="http://schemas.microsoft.com/office/powerpoint/2010/main" val="96656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9737A11-E0CA-4DA8-B4CA-2A14F04DEB47}" type="datetimeFigureOut">
              <a:rPr lang="en-CA" smtClean="0"/>
              <a:t>2023-11-29</a:t>
            </a:fld>
            <a:endParaRPr lang="en-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CA"/>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AC2ACAE-3CE5-4E13-A934-597EAC03B4A5}" type="slidenum">
              <a:rPr lang="en-CA" smtClean="0"/>
              <a:t>‹#›</a:t>
            </a:fld>
            <a:endParaRPr lang="en-CA"/>
          </a:p>
        </p:txBody>
      </p:sp>
    </p:spTree>
    <p:extLst>
      <p:ext uri="{BB962C8B-B14F-4D97-AF65-F5344CB8AC3E}">
        <p14:creationId xmlns:p14="http://schemas.microsoft.com/office/powerpoint/2010/main" val="243807076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xels.com/photo/first-aid-kit-on-gray-background-5673523/"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first aid kit with scissors and cotton swabs&#10;&#10;Description automatically generated">
            <a:extLst>
              <a:ext uri="{FF2B5EF4-FFF2-40B4-BE49-F238E27FC236}">
                <a16:creationId xmlns:a16="http://schemas.microsoft.com/office/drawing/2014/main" id="{6119CCDA-6E30-8D4E-0330-7B78721AC20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315" t="9091" r="4983"/>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2F157B39-2E9C-8202-32A7-3E316A4F4BDE}"/>
              </a:ext>
            </a:extLst>
          </p:cNvPr>
          <p:cNvSpPr>
            <a:spLocks noGrp="1"/>
          </p:cNvSpPr>
          <p:nvPr>
            <p:ph type="ctrTitle"/>
          </p:nvPr>
        </p:nvSpPr>
        <p:spPr>
          <a:xfrm>
            <a:off x="477981" y="1122363"/>
            <a:ext cx="4023360" cy="3204134"/>
          </a:xfrm>
        </p:spPr>
        <p:txBody>
          <a:bodyPr anchor="b">
            <a:normAutofit/>
          </a:bodyPr>
          <a:lstStyle/>
          <a:p>
            <a:pPr algn="l"/>
            <a:r>
              <a:rPr lang="en-CA" sz="4800" dirty="0">
                <a:solidFill>
                  <a:schemeClr val="tx1"/>
                </a:solidFill>
              </a:rPr>
              <a:t>First Aid!</a:t>
            </a:r>
          </a:p>
        </p:txBody>
      </p:sp>
      <p:sp>
        <p:nvSpPr>
          <p:cNvPr id="3" name="Subtitle 2">
            <a:extLst>
              <a:ext uri="{FF2B5EF4-FFF2-40B4-BE49-F238E27FC236}">
                <a16:creationId xmlns:a16="http://schemas.microsoft.com/office/drawing/2014/main" id="{AB72152F-B7AC-3430-3FB8-D05DC53DCE0D}"/>
              </a:ext>
            </a:extLst>
          </p:cNvPr>
          <p:cNvSpPr>
            <a:spLocks noGrp="1"/>
          </p:cNvSpPr>
          <p:nvPr>
            <p:ph type="subTitle" idx="1"/>
          </p:nvPr>
        </p:nvSpPr>
        <p:spPr>
          <a:xfrm>
            <a:off x="477980" y="4872922"/>
            <a:ext cx="4023359" cy="1208141"/>
          </a:xfrm>
        </p:spPr>
        <p:txBody>
          <a:bodyPr>
            <a:normAutofit/>
          </a:bodyPr>
          <a:lstStyle/>
          <a:p>
            <a:pPr algn="l"/>
            <a:endParaRPr lang="en-CA" sz="2000" dirty="0">
              <a:solidFill>
                <a:schemeClr val="bg1"/>
              </a:solidFill>
            </a:endParaRPr>
          </a:p>
        </p:txBody>
      </p:sp>
    </p:spTree>
    <p:extLst>
      <p:ext uri="{BB962C8B-B14F-4D97-AF65-F5344CB8AC3E}">
        <p14:creationId xmlns:p14="http://schemas.microsoft.com/office/powerpoint/2010/main" val="90041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D112F-34ED-7A54-CD2B-3AF369626AF5}"/>
              </a:ext>
            </a:extLst>
          </p:cNvPr>
          <p:cNvSpPr>
            <a:spLocks noGrp="1"/>
          </p:cNvSpPr>
          <p:nvPr>
            <p:ph type="title"/>
          </p:nvPr>
        </p:nvSpPr>
        <p:spPr/>
        <p:txBody>
          <a:bodyPr/>
          <a:lstStyle/>
          <a:p>
            <a:r>
              <a:rPr lang="en-CA" dirty="0"/>
              <a:t>Burn Degrees</a:t>
            </a:r>
          </a:p>
        </p:txBody>
      </p:sp>
      <p:sp>
        <p:nvSpPr>
          <p:cNvPr id="3" name="Content Placeholder 2">
            <a:extLst>
              <a:ext uri="{FF2B5EF4-FFF2-40B4-BE49-F238E27FC236}">
                <a16:creationId xmlns:a16="http://schemas.microsoft.com/office/drawing/2014/main" id="{980CF641-5E8F-EFA6-EA62-03C83443152F}"/>
              </a:ext>
            </a:extLst>
          </p:cNvPr>
          <p:cNvSpPr>
            <a:spLocks noGrp="1"/>
          </p:cNvSpPr>
          <p:nvPr>
            <p:ph idx="1"/>
          </p:nvPr>
        </p:nvSpPr>
        <p:spPr>
          <a:xfrm>
            <a:off x="6280485" y="1503947"/>
            <a:ext cx="5755106" cy="4783449"/>
          </a:xfrm>
        </p:spPr>
        <p:txBody>
          <a:bodyPr>
            <a:normAutofit fontScale="92500"/>
          </a:bodyPr>
          <a:lstStyle/>
          <a:p>
            <a:pPr algn="l" fontAlgn="base">
              <a:buFont typeface="Arial" panose="020B0604020202020204" pitchFamily="34" charset="0"/>
              <a:buChar char="•"/>
            </a:pPr>
            <a:r>
              <a:rPr lang="en-US" sz="1700" b="1" i="0" dirty="0">
                <a:effectLst/>
                <a:latin typeface="Noto Sans" panose="020B0502040504020204" pitchFamily="34" charset="0"/>
              </a:rPr>
              <a:t>First-degree (superficial) burns</a:t>
            </a:r>
            <a:br>
              <a:rPr lang="en-US" sz="1700" b="0" i="0" dirty="0">
                <a:effectLst/>
                <a:latin typeface="Noto Sans" panose="020B0502040504020204" pitchFamily="34" charset="0"/>
              </a:rPr>
            </a:br>
            <a:r>
              <a:rPr lang="en-US" sz="1700" b="0" i="0" dirty="0">
                <a:effectLst/>
                <a:latin typeface="Noto Sans" panose="020B0502040504020204" pitchFamily="34" charset="0"/>
              </a:rPr>
              <a:t>First-degree burns affect only the epidermis, or outer layer of skin. The burn site is red, painful, dry, and with no blisters. Mild sunburn is an example. Long-term tissue damage is rare and usually involves an increase or decrease in the skin color.</a:t>
            </a:r>
          </a:p>
          <a:p>
            <a:pPr algn="l" fontAlgn="base">
              <a:buFont typeface="Arial" panose="020B0604020202020204" pitchFamily="34" charset="0"/>
              <a:buChar char="•"/>
            </a:pPr>
            <a:r>
              <a:rPr lang="en-US" sz="1700" b="1" i="0" dirty="0">
                <a:effectLst/>
                <a:latin typeface="Noto Sans" panose="020B0502040504020204" pitchFamily="34" charset="0"/>
              </a:rPr>
              <a:t>Second-degree (partial thickness) burns</a:t>
            </a:r>
            <a:br>
              <a:rPr lang="en-US" sz="1700" b="0" i="0" dirty="0">
                <a:effectLst/>
                <a:latin typeface="Noto Sans" panose="020B0502040504020204" pitchFamily="34" charset="0"/>
              </a:rPr>
            </a:br>
            <a:r>
              <a:rPr lang="en-US" sz="1700" b="0" i="0" dirty="0">
                <a:effectLst/>
                <a:latin typeface="Noto Sans" panose="020B0502040504020204" pitchFamily="34" charset="0"/>
              </a:rPr>
              <a:t>Second-degree burns involve the epidermis and part of the dermis layer of skin. The burn site appears red, blistered, and may be swollen and painful.</a:t>
            </a:r>
          </a:p>
          <a:p>
            <a:pPr algn="l" fontAlgn="base">
              <a:buFont typeface="Arial" panose="020B0604020202020204" pitchFamily="34" charset="0"/>
              <a:buChar char="•"/>
            </a:pPr>
            <a:r>
              <a:rPr lang="en-US" sz="1700" b="1" i="0" dirty="0">
                <a:effectLst/>
                <a:latin typeface="Noto Sans" panose="020B0502040504020204" pitchFamily="34" charset="0"/>
              </a:rPr>
              <a:t>Third-degree (full thickness) burns</a:t>
            </a:r>
            <a:br>
              <a:rPr lang="en-US" sz="1700" b="0" i="0" dirty="0">
                <a:effectLst/>
                <a:latin typeface="Noto Sans" panose="020B0502040504020204" pitchFamily="34" charset="0"/>
              </a:rPr>
            </a:br>
            <a:r>
              <a:rPr lang="en-US" sz="1700" b="0" i="0" dirty="0">
                <a:effectLst/>
                <a:latin typeface="Noto Sans" panose="020B0502040504020204" pitchFamily="34" charset="0"/>
              </a:rPr>
              <a:t>Third-degree burns destroy the epidermis and dermis. Third-degree burns may also damage the underlying bones, muscles, and tendons. When bones, muscles, or tendons are also burned, this may be referred to as a fourth-degree burn. The burn site appears white or charred. There is no feeling in the area since the nerve endings are destroyed</a:t>
            </a:r>
            <a:r>
              <a:rPr lang="en-US" sz="1700" b="0" i="0" dirty="0">
                <a:solidFill>
                  <a:srgbClr val="000000"/>
                </a:solidFill>
                <a:effectLst/>
                <a:latin typeface="Noto Sans" panose="020B0502040504020204" pitchFamily="34" charset="0"/>
              </a:rPr>
              <a:t>.</a:t>
            </a:r>
          </a:p>
          <a:p>
            <a:endParaRPr lang="en-CA" dirty="0"/>
          </a:p>
        </p:txBody>
      </p:sp>
      <p:pic>
        <p:nvPicPr>
          <p:cNvPr id="5" name="Picture 4">
            <a:extLst>
              <a:ext uri="{FF2B5EF4-FFF2-40B4-BE49-F238E27FC236}">
                <a16:creationId xmlns:a16="http://schemas.microsoft.com/office/drawing/2014/main" id="{66D3657E-7E0B-00F5-1FB2-67F67931B738}"/>
              </a:ext>
            </a:extLst>
          </p:cNvPr>
          <p:cNvPicPr>
            <a:picLocks noChangeAspect="1"/>
          </p:cNvPicPr>
          <p:nvPr/>
        </p:nvPicPr>
        <p:blipFill>
          <a:blip r:embed="rId2"/>
          <a:stretch>
            <a:fillRect/>
          </a:stretch>
        </p:blipFill>
        <p:spPr>
          <a:xfrm>
            <a:off x="156410" y="1183418"/>
            <a:ext cx="5939590" cy="5342646"/>
          </a:xfrm>
          <a:prstGeom prst="rect">
            <a:avLst/>
          </a:prstGeom>
        </p:spPr>
      </p:pic>
    </p:spTree>
    <p:extLst>
      <p:ext uri="{BB962C8B-B14F-4D97-AF65-F5344CB8AC3E}">
        <p14:creationId xmlns:p14="http://schemas.microsoft.com/office/powerpoint/2010/main" val="1116194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2BE5-CAA0-9024-342F-7ECBCD69B3A8}"/>
              </a:ext>
            </a:extLst>
          </p:cNvPr>
          <p:cNvSpPr>
            <a:spLocks noGrp="1"/>
          </p:cNvSpPr>
          <p:nvPr>
            <p:ph type="title"/>
          </p:nvPr>
        </p:nvSpPr>
        <p:spPr>
          <a:xfrm>
            <a:off x="650668" y="629266"/>
            <a:ext cx="4802031" cy="1641986"/>
          </a:xfrm>
        </p:spPr>
        <p:txBody>
          <a:bodyPr>
            <a:normAutofit/>
          </a:bodyPr>
          <a:lstStyle/>
          <a:p>
            <a:r>
              <a:rPr lang="en-CA" dirty="0"/>
              <a:t>How do we treat burns?</a:t>
            </a:r>
          </a:p>
        </p:txBody>
      </p:sp>
      <p:pic>
        <p:nvPicPr>
          <p:cNvPr id="5" name="Picture 4">
            <a:extLst>
              <a:ext uri="{FF2B5EF4-FFF2-40B4-BE49-F238E27FC236}">
                <a16:creationId xmlns:a16="http://schemas.microsoft.com/office/drawing/2014/main" id="{CE0E8095-43AA-7401-0435-6F30A58428CD}"/>
              </a:ext>
            </a:extLst>
          </p:cNvPr>
          <p:cNvPicPr>
            <a:picLocks noChangeAspect="1"/>
          </p:cNvPicPr>
          <p:nvPr/>
        </p:nvPicPr>
        <p:blipFill rotWithShape="1">
          <a:blip r:embed="rId3"/>
          <a:srcRect r="22910" b="2"/>
          <a:stretch/>
        </p:blipFill>
        <p:spPr>
          <a:xfrm>
            <a:off x="6100398" y="10"/>
            <a:ext cx="6094412" cy="6857990"/>
          </a:xfrm>
          <a:prstGeom prst="rect">
            <a:avLst/>
          </a:prstGeom>
        </p:spPr>
      </p:pic>
      <p:sp>
        <p:nvSpPr>
          <p:cNvPr id="10" name="Rectangle 9">
            <a:extLst>
              <a:ext uri="{FF2B5EF4-FFF2-40B4-BE49-F238E27FC236}">
                <a16:creationId xmlns:a16="http://schemas.microsoft.com/office/drawing/2014/main" id="{495DDCFA-D3DE-4CEB-8AFF-C6501187E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B1512B96-2ECA-1834-FDA4-60C4B484BC66}"/>
              </a:ext>
            </a:extLst>
          </p:cNvPr>
          <p:cNvSpPr>
            <a:spLocks noGrp="1"/>
          </p:cNvSpPr>
          <p:nvPr>
            <p:ph idx="1"/>
          </p:nvPr>
        </p:nvSpPr>
        <p:spPr>
          <a:xfrm>
            <a:off x="650668" y="2438400"/>
            <a:ext cx="4802031" cy="3809999"/>
          </a:xfrm>
        </p:spPr>
        <p:txBody>
          <a:bodyPr>
            <a:normAutofit/>
          </a:bodyPr>
          <a:lstStyle/>
          <a:p>
            <a:pPr>
              <a:lnSpc>
                <a:spcPct val="90000"/>
              </a:lnSpc>
            </a:pPr>
            <a:r>
              <a:rPr lang="en-US" sz="1100" b="0" i="0">
                <a:effectLst/>
                <a:latin typeface="Helvetica" panose="020B0604020202020204" pitchFamily="34" charset="0"/>
              </a:rPr>
              <a:t>For minor burns:</a:t>
            </a:r>
          </a:p>
          <a:p>
            <a:pPr>
              <a:lnSpc>
                <a:spcPct val="90000"/>
              </a:lnSpc>
              <a:buFont typeface="Arial" panose="020B0604020202020204" pitchFamily="34" charset="0"/>
              <a:buChar char="•"/>
            </a:pPr>
            <a:r>
              <a:rPr lang="en-US" sz="1100" b="1" i="0">
                <a:effectLst/>
                <a:latin typeface="Helvetica" panose="020B0604020202020204" pitchFamily="34" charset="0"/>
              </a:rPr>
              <a:t>Cool the burn.</a:t>
            </a:r>
            <a:r>
              <a:rPr lang="en-US" sz="1100" b="0" i="0">
                <a:effectLst/>
                <a:latin typeface="Helvetica" panose="020B0604020202020204" pitchFamily="34" charset="0"/>
              </a:rPr>
              <a:t> Hold the area under cool (not cold) running water for about 10 minutes. If the burn is on the face, apply a cool, wet cloth until the pain eases. For a mouth burn from hot food or drink, put a piece of ice in the mouth for a few minutes.</a:t>
            </a:r>
          </a:p>
          <a:p>
            <a:pPr>
              <a:lnSpc>
                <a:spcPct val="90000"/>
              </a:lnSpc>
              <a:buFont typeface="Arial" panose="020B0604020202020204" pitchFamily="34" charset="0"/>
              <a:buChar char="•"/>
            </a:pPr>
            <a:r>
              <a:rPr lang="en-US" sz="1100" b="1" i="0">
                <a:effectLst/>
                <a:latin typeface="Helvetica" panose="020B0604020202020204" pitchFamily="34" charset="0"/>
              </a:rPr>
              <a:t>Remove rings or other tight items from the burned area.</a:t>
            </a:r>
            <a:r>
              <a:rPr lang="en-US" sz="1100" b="0" i="0">
                <a:effectLst/>
                <a:latin typeface="Helvetica" panose="020B0604020202020204" pitchFamily="34" charset="0"/>
              </a:rPr>
              <a:t> Try to do this quickly and gently, before the area swells.</a:t>
            </a:r>
          </a:p>
          <a:p>
            <a:pPr>
              <a:lnSpc>
                <a:spcPct val="90000"/>
              </a:lnSpc>
              <a:buFont typeface="Arial" panose="020B0604020202020204" pitchFamily="34" charset="0"/>
              <a:buChar char="•"/>
            </a:pPr>
            <a:r>
              <a:rPr lang="en-US" sz="1100" b="1" i="0">
                <a:effectLst/>
                <a:latin typeface="Helvetica" panose="020B0604020202020204" pitchFamily="34" charset="0"/>
              </a:rPr>
              <a:t>Don't break blisters.</a:t>
            </a:r>
            <a:r>
              <a:rPr lang="en-US" sz="1100" b="0" i="0">
                <a:effectLst/>
                <a:latin typeface="Helvetica" panose="020B0604020202020204" pitchFamily="34" charset="0"/>
              </a:rPr>
              <a:t> Blisters help protect against infection. If a blister does break, gently clean the area with water and apply an antibiotic ointment.</a:t>
            </a:r>
          </a:p>
          <a:p>
            <a:pPr>
              <a:lnSpc>
                <a:spcPct val="90000"/>
              </a:lnSpc>
              <a:buFont typeface="Arial" panose="020B0604020202020204" pitchFamily="34" charset="0"/>
              <a:buChar char="•"/>
            </a:pPr>
            <a:r>
              <a:rPr lang="en-US" sz="1100" b="1" i="0">
                <a:effectLst/>
                <a:latin typeface="Helvetica" panose="020B0604020202020204" pitchFamily="34" charset="0"/>
              </a:rPr>
              <a:t>Apply lotion.</a:t>
            </a:r>
            <a:r>
              <a:rPr lang="en-US" sz="1100" b="0" i="0">
                <a:effectLst/>
                <a:latin typeface="Helvetica" panose="020B0604020202020204" pitchFamily="34" charset="0"/>
              </a:rPr>
              <a:t> After the burn is cooled, apply a lotion, such as one with aloe vera or cocoa butter. This helps prevent drying and provides relief.</a:t>
            </a:r>
          </a:p>
          <a:p>
            <a:pPr>
              <a:lnSpc>
                <a:spcPct val="90000"/>
              </a:lnSpc>
              <a:buFont typeface="Arial" panose="020B0604020202020204" pitchFamily="34" charset="0"/>
              <a:buChar char="•"/>
            </a:pPr>
            <a:r>
              <a:rPr lang="en-US" sz="1100" b="1" i="0">
                <a:effectLst/>
                <a:latin typeface="Helvetica" panose="020B0604020202020204" pitchFamily="34" charset="0"/>
              </a:rPr>
              <a:t>Bandage the burn.</a:t>
            </a:r>
            <a:r>
              <a:rPr lang="en-US" sz="1100" b="0" i="0">
                <a:effectLst/>
                <a:latin typeface="Helvetica" panose="020B0604020202020204" pitchFamily="34" charset="0"/>
              </a:rPr>
              <a:t> Cover the burn with a clean bandage. Wrap it loosely to avoid putting pressure on burned skin. Bandaging keeps air off the area, reduces pain and protects blistered skin.</a:t>
            </a:r>
          </a:p>
          <a:p>
            <a:pPr>
              <a:lnSpc>
                <a:spcPct val="90000"/>
              </a:lnSpc>
              <a:buFont typeface="Arial" panose="020B0604020202020204" pitchFamily="34" charset="0"/>
              <a:buChar char="•"/>
            </a:pPr>
            <a:r>
              <a:rPr lang="en-US" sz="1100" b="1" i="0">
                <a:effectLst/>
                <a:latin typeface="Helvetica" panose="020B0604020202020204" pitchFamily="34" charset="0"/>
              </a:rPr>
              <a:t>If needed, take a nonprescription pain reliever,</a:t>
            </a:r>
            <a:r>
              <a:rPr lang="en-US" sz="1100" b="0" i="0">
                <a:effectLst/>
                <a:latin typeface="Helvetica" panose="020B0604020202020204" pitchFamily="34" charset="0"/>
              </a:rPr>
              <a:t> such as ibuprofen (Advil, Motrin IB, others), naproxen sodium (Aleve) or acetaminophen (Tylenol, others).</a:t>
            </a:r>
          </a:p>
          <a:p>
            <a:pPr>
              <a:lnSpc>
                <a:spcPct val="90000"/>
              </a:lnSpc>
            </a:pPr>
            <a:endParaRPr lang="en-CA" sz="1100"/>
          </a:p>
        </p:txBody>
      </p:sp>
    </p:spTree>
    <p:extLst>
      <p:ext uri="{BB962C8B-B14F-4D97-AF65-F5344CB8AC3E}">
        <p14:creationId xmlns:p14="http://schemas.microsoft.com/office/powerpoint/2010/main" val="3499527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2000"/>
                <a:hueMod val="96000"/>
                <a:satMod val="128000"/>
                <a:lumMod val="114000"/>
              </a:schemeClr>
            </a:gs>
            <a:gs pos="100000">
              <a:schemeClr val="bg1">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3081" name="Picture 3080" descr="Adhesive bandages">
            <a:extLst>
              <a:ext uri="{FF2B5EF4-FFF2-40B4-BE49-F238E27FC236}">
                <a16:creationId xmlns:a16="http://schemas.microsoft.com/office/drawing/2014/main" id="{2D65B744-77E7-F263-55CF-51AF98C67911}"/>
              </a:ext>
            </a:extLst>
          </p:cNvPr>
          <p:cNvPicPr>
            <a:picLocks noChangeAspect="1"/>
          </p:cNvPicPr>
          <p:nvPr/>
        </p:nvPicPr>
        <p:blipFill rotWithShape="1">
          <a:blip r:embed="rId2">
            <a:alphaModFix amt="25000"/>
            <a:grayscl/>
          </a:blip>
          <a:srcRect t="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AADCF11-FBC4-FA90-C64A-CE1CB215A9E7}"/>
              </a:ext>
            </a:extLst>
          </p:cNvPr>
          <p:cNvSpPr>
            <a:spLocks noGrp="1"/>
          </p:cNvSpPr>
          <p:nvPr>
            <p:ph type="title"/>
          </p:nvPr>
        </p:nvSpPr>
        <p:spPr>
          <a:xfrm>
            <a:off x="646111" y="452718"/>
            <a:ext cx="9404723" cy="1400530"/>
          </a:xfrm>
        </p:spPr>
        <p:txBody>
          <a:bodyPr>
            <a:normAutofit/>
          </a:bodyPr>
          <a:lstStyle/>
          <a:p>
            <a:r>
              <a:rPr lang="en-CA"/>
              <a:t>How do we treat MAJOR burns?</a:t>
            </a:r>
            <a:endParaRPr lang="en-CA" dirty="0"/>
          </a:p>
        </p:txBody>
      </p:sp>
      <p:sp>
        <p:nvSpPr>
          <p:cNvPr id="3085" name="Rectangle 3084">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BE48BD92-130D-B459-CE36-F5D76E4290D9}"/>
              </a:ext>
            </a:extLst>
          </p:cNvPr>
          <p:cNvSpPr>
            <a:spLocks noGrp="1"/>
          </p:cNvSpPr>
          <p:nvPr>
            <p:ph idx="1"/>
          </p:nvPr>
        </p:nvSpPr>
        <p:spPr>
          <a:xfrm>
            <a:off x="1103312" y="2052918"/>
            <a:ext cx="8946541" cy="4195481"/>
          </a:xfrm>
        </p:spPr>
        <p:txBody>
          <a:bodyPr>
            <a:normAutofit/>
          </a:bodyPr>
          <a:lstStyle/>
          <a:p>
            <a:pPr>
              <a:lnSpc>
                <a:spcPct val="90000"/>
              </a:lnSpc>
            </a:pPr>
            <a:r>
              <a:rPr lang="en-US" sz="1700" b="0" i="0">
                <a:effectLst/>
                <a:latin typeface="Helvetica" panose="020B0604020202020204" pitchFamily="34" charset="0"/>
              </a:rPr>
              <a:t>Until emergency help arrives:</a:t>
            </a:r>
          </a:p>
          <a:p>
            <a:pPr>
              <a:lnSpc>
                <a:spcPct val="90000"/>
              </a:lnSpc>
              <a:buFont typeface="Arial" panose="020B0604020202020204" pitchFamily="34" charset="0"/>
              <a:buChar char="•"/>
            </a:pPr>
            <a:r>
              <a:rPr lang="en-US" sz="1700" b="1" i="0">
                <a:effectLst/>
                <a:latin typeface="Helvetica" panose="020B0604020202020204" pitchFamily="34" charset="0"/>
              </a:rPr>
              <a:t>Protect the burned person from further harm.</a:t>
            </a:r>
            <a:r>
              <a:rPr lang="en-US" sz="1700" b="0" i="0">
                <a:effectLst/>
                <a:latin typeface="Helvetica" panose="020B0604020202020204" pitchFamily="34" charset="0"/>
              </a:rPr>
              <a:t> If you can do so safely, make sure the person you're helping is not in contact with the source of the burn. For electrical burns, make sure the power source is off before you approach the burned person. Don't try to remove clothing stuck in the burn.</a:t>
            </a:r>
          </a:p>
          <a:p>
            <a:pPr>
              <a:lnSpc>
                <a:spcPct val="90000"/>
              </a:lnSpc>
              <a:buFont typeface="Arial" panose="020B0604020202020204" pitchFamily="34" charset="0"/>
              <a:buChar char="•"/>
            </a:pPr>
            <a:r>
              <a:rPr lang="en-US" sz="1700" b="1" i="0">
                <a:effectLst/>
                <a:latin typeface="Helvetica" panose="020B0604020202020204" pitchFamily="34" charset="0"/>
              </a:rPr>
              <a:t>Make certain that the person burned is breathing.</a:t>
            </a:r>
            <a:r>
              <a:rPr lang="en-US" sz="1700" b="0" i="0">
                <a:effectLst/>
                <a:latin typeface="Helvetica" panose="020B0604020202020204" pitchFamily="34" charset="0"/>
              </a:rPr>
              <a:t> If needed, begin rescue breathing if you know how.</a:t>
            </a:r>
          </a:p>
          <a:p>
            <a:pPr>
              <a:lnSpc>
                <a:spcPct val="90000"/>
              </a:lnSpc>
              <a:buFont typeface="Arial" panose="020B0604020202020204" pitchFamily="34" charset="0"/>
              <a:buChar char="•"/>
            </a:pPr>
            <a:r>
              <a:rPr lang="en-US" sz="1700" b="1" i="0">
                <a:effectLst/>
                <a:latin typeface="Helvetica" panose="020B0604020202020204" pitchFamily="34" charset="0"/>
              </a:rPr>
              <a:t>Remove jewelry, belts and other tight items,</a:t>
            </a:r>
            <a:r>
              <a:rPr lang="en-US" sz="1700" b="0" i="0">
                <a:effectLst/>
                <a:latin typeface="Helvetica" panose="020B0604020202020204" pitchFamily="34" charset="0"/>
              </a:rPr>
              <a:t> especially from the burned area and the neck. Burned areas swell quickly.</a:t>
            </a:r>
          </a:p>
          <a:p>
            <a:pPr>
              <a:lnSpc>
                <a:spcPct val="90000"/>
              </a:lnSpc>
              <a:buFont typeface="Arial" panose="020B0604020202020204" pitchFamily="34" charset="0"/>
              <a:buChar char="•"/>
            </a:pPr>
            <a:r>
              <a:rPr lang="en-US" sz="1700" b="1" i="0">
                <a:effectLst/>
                <a:latin typeface="Helvetica" panose="020B0604020202020204" pitchFamily="34" charset="0"/>
              </a:rPr>
              <a:t>Cover the burn.</a:t>
            </a:r>
            <a:r>
              <a:rPr lang="en-US" sz="1700" b="0" i="0">
                <a:effectLst/>
                <a:latin typeface="Helvetica" panose="020B0604020202020204" pitchFamily="34" charset="0"/>
              </a:rPr>
              <a:t> Loosely cover the area with gauze or a clean cloth.</a:t>
            </a:r>
          </a:p>
          <a:p>
            <a:pPr>
              <a:lnSpc>
                <a:spcPct val="90000"/>
              </a:lnSpc>
              <a:buFont typeface="Arial" panose="020B0604020202020204" pitchFamily="34" charset="0"/>
              <a:buChar char="•"/>
            </a:pPr>
            <a:r>
              <a:rPr lang="en-US" sz="1700" b="1" i="0">
                <a:effectLst/>
                <a:latin typeface="Helvetica" panose="020B0604020202020204" pitchFamily="34" charset="0"/>
              </a:rPr>
              <a:t>Raise the burned area.</a:t>
            </a:r>
            <a:r>
              <a:rPr lang="en-US" sz="1700" b="0" i="0">
                <a:effectLst/>
                <a:latin typeface="Helvetica" panose="020B0604020202020204" pitchFamily="34" charset="0"/>
              </a:rPr>
              <a:t> Lift the wound above heart level if possible.</a:t>
            </a:r>
          </a:p>
          <a:p>
            <a:pPr>
              <a:lnSpc>
                <a:spcPct val="90000"/>
              </a:lnSpc>
              <a:buFont typeface="Arial" panose="020B0604020202020204" pitchFamily="34" charset="0"/>
              <a:buChar char="•"/>
            </a:pPr>
            <a:r>
              <a:rPr lang="en-US" sz="1700" b="1" i="0">
                <a:effectLst/>
                <a:latin typeface="Helvetica" panose="020B0604020202020204" pitchFamily="34" charset="0"/>
              </a:rPr>
              <a:t>Watch for signs of shock.</a:t>
            </a:r>
            <a:r>
              <a:rPr lang="en-US" sz="1700" b="0" i="0">
                <a:effectLst/>
                <a:latin typeface="Helvetica" panose="020B0604020202020204" pitchFamily="34" charset="0"/>
              </a:rPr>
              <a:t> Signs and symptoms include cool, clammy skin, weak pulse and shallow breathing.</a:t>
            </a:r>
          </a:p>
          <a:p>
            <a:pPr>
              <a:lnSpc>
                <a:spcPct val="90000"/>
              </a:lnSpc>
            </a:pPr>
            <a:endParaRPr lang="en-CA" sz="1700"/>
          </a:p>
        </p:txBody>
      </p:sp>
    </p:spTree>
    <p:extLst>
      <p:ext uri="{BB962C8B-B14F-4D97-AF65-F5344CB8AC3E}">
        <p14:creationId xmlns:p14="http://schemas.microsoft.com/office/powerpoint/2010/main" val="1686370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78173-B90B-290B-4916-D3EA17150D27}"/>
              </a:ext>
            </a:extLst>
          </p:cNvPr>
          <p:cNvSpPr>
            <a:spLocks noGrp="1"/>
          </p:cNvSpPr>
          <p:nvPr>
            <p:ph type="title"/>
          </p:nvPr>
        </p:nvSpPr>
        <p:spPr>
          <a:xfrm>
            <a:off x="650668" y="629266"/>
            <a:ext cx="6249784" cy="1641986"/>
          </a:xfrm>
        </p:spPr>
        <p:txBody>
          <a:bodyPr>
            <a:normAutofit/>
          </a:bodyPr>
          <a:lstStyle/>
          <a:p>
            <a:r>
              <a:rPr lang="en-CA" dirty="0"/>
              <a:t>Condition 4-Broken Bone/Fracture</a:t>
            </a:r>
          </a:p>
        </p:txBody>
      </p:sp>
      <p:pic>
        <p:nvPicPr>
          <p:cNvPr id="5" name="Picture 4" descr="The radiologic figure of a skeleton">
            <a:extLst>
              <a:ext uri="{FF2B5EF4-FFF2-40B4-BE49-F238E27FC236}">
                <a16:creationId xmlns:a16="http://schemas.microsoft.com/office/drawing/2014/main" id="{E1E15784-5CD0-09C2-D515-00448A35B2F6}"/>
              </a:ext>
            </a:extLst>
          </p:cNvPr>
          <p:cNvPicPr>
            <a:picLocks noChangeAspect="1"/>
          </p:cNvPicPr>
          <p:nvPr/>
        </p:nvPicPr>
        <p:blipFill rotWithShape="1">
          <a:blip r:embed="rId3"/>
          <a:srcRect l="55112" r="-1" b="-1"/>
          <a:stretch/>
        </p:blipFill>
        <p:spPr>
          <a:xfrm>
            <a:off x="7548152" y="10"/>
            <a:ext cx="4646658" cy="6857990"/>
          </a:xfrm>
          <a:prstGeom prst="rect">
            <a:avLst/>
          </a:prstGeom>
        </p:spPr>
      </p:pic>
      <p:sp>
        <p:nvSpPr>
          <p:cNvPr id="9" name="Rectangle 8">
            <a:extLst>
              <a:ext uri="{FF2B5EF4-FFF2-40B4-BE49-F238E27FC236}">
                <a16:creationId xmlns:a16="http://schemas.microsoft.com/office/drawing/2014/main" id="{4554089D-779D-46F6-81CB-EA9C1269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E72B9E5E-724D-9F2C-D4A5-FA55340BB1F3}"/>
              </a:ext>
            </a:extLst>
          </p:cNvPr>
          <p:cNvSpPr>
            <a:spLocks noGrp="1"/>
          </p:cNvSpPr>
          <p:nvPr>
            <p:ph idx="1"/>
          </p:nvPr>
        </p:nvSpPr>
        <p:spPr>
          <a:xfrm>
            <a:off x="650668" y="2438400"/>
            <a:ext cx="6249784" cy="3809999"/>
          </a:xfrm>
        </p:spPr>
        <p:txBody>
          <a:bodyPr>
            <a:normAutofit/>
          </a:bodyPr>
          <a:lstStyle/>
          <a:p>
            <a:pPr>
              <a:lnSpc>
                <a:spcPct val="90000"/>
              </a:lnSpc>
            </a:pPr>
            <a:r>
              <a:rPr lang="en-US" sz="1700" b="0" i="0">
                <a:effectLst/>
                <a:latin typeface="Helvetica Neue"/>
              </a:rPr>
              <a:t>We should consider any injury causing pain and swelling in limbs, hands, and feet as a potential broken bone until the X-ray says otherwise. A prompt first aid can help stabilize the broken bone till you are not reaching the hospital. </a:t>
            </a:r>
          </a:p>
          <a:p>
            <a:pPr>
              <a:lnSpc>
                <a:spcPct val="90000"/>
              </a:lnSpc>
            </a:pPr>
            <a:r>
              <a:rPr lang="en-US" sz="1700" b="0" i="0">
                <a:effectLst/>
                <a:latin typeface="Helvetica Neue"/>
              </a:rPr>
              <a:t>Remember whatever the condition is it is always better to call medical helpline in case of any emergency.</a:t>
            </a:r>
          </a:p>
          <a:p>
            <a:pPr>
              <a:lnSpc>
                <a:spcPct val="90000"/>
              </a:lnSpc>
            </a:pPr>
            <a:r>
              <a:rPr lang="en-US" sz="1700" b="0" i="0">
                <a:effectLst/>
                <a:latin typeface="Helvetica Neue"/>
              </a:rPr>
              <a:t>It is always better to receive formal training in first aid techniques. First aid training may help you make the right choice if you or your loved ones encounter any medical emergency. Even if you do not have any first aid training, it is always better to learn ABC and how to perform CPR.</a:t>
            </a:r>
          </a:p>
          <a:p>
            <a:pPr>
              <a:lnSpc>
                <a:spcPct val="90000"/>
              </a:lnSpc>
            </a:pPr>
            <a:r>
              <a:rPr lang="en-US" sz="1700" b="0" i="0">
                <a:effectLst/>
                <a:latin typeface="Helvetica Neue"/>
              </a:rPr>
              <a:t>First aid techniques can be a lifesaver, and we should be aware of these.</a:t>
            </a:r>
          </a:p>
          <a:p>
            <a:pPr>
              <a:lnSpc>
                <a:spcPct val="90000"/>
              </a:lnSpc>
            </a:pPr>
            <a:endParaRPr lang="en-CA" sz="1700"/>
          </a:p>
        </p:txBody>
      </p:sp>
    </p:spTree>
    <p:extLst>
      <p:ext uri="{BB962C8B-B14F-4D97-AF65-F5344CB8AC3E}">
        <p14:creationId xmlns:p14="http://schemas.microsoft.com/office/powerpoint/2010/main" val="3366291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8903B-BFE6-BEBA-934D-E0A2D6CBD1AC}"/>
              </a:ext>
            </a:extLst>
          </p:cNvPr>
          <p:cNvSpPr>
            <a:spLocks noGrp="1"/>
          </p:cNvSpPr>
          <p:nvPr>
            <p:ph type="title"/>
          </p:nvPr>
        </p:nvSpPr>
        <p:spPr>
          <a:xfrm>
            <a:off x="6742108" y="629266"/>
            <a:ext cx="3307744" cy="1641986"/>
          </a:xfrm>
        </p:spPr>
        <p:txBody>
          <a:bodyPr>
            <a:normAutofit/>
          </a:bodyPr>
          <a:lstStyle/>
          <a:p>
            <a:pPr>
              <a:lnSpc>
                <a:spcPct val="90000"/>
              </a:lnSpc>
            </a:pPr>
            <a:r>
              <a:rPr lang="en-CA" sz="3600"/>
              <a:t>Condition 5:Stopped Heart</a:t>
            </a:r>
          </a:p>
        </p:txBody>
      </p:sp>
      <p:pic>
        <p:nvPicPr>
          <p:cNvPr id="5" name="Picture 4">
            <a:extLst>
              <a:ext uri="{FF2B5EF4-FFF2-40B4-BE49-F238E27FC236}">
                <a16:creationId xmlns:a16="http://schemas.microsoft.com/office/drawing/2014/main" id="{FC505E4C-AFC8-21EA-14EC-E27D530FBB4E}"/>
              </a:ext>
            </a:extLst>
          </p:cNvPr>
          <p:cNvPicPr>
            <a:picLocks noChangeAspect="1"/>
          </p:cNvPicPr>
          <p:nvPr/>
        </p:nvPicPr>
        <p:blipFill rotWithShape="1">
          <a:blip r:embed="rId3"/>
          <a:srcRect r="20908" b="-1"/>
          <a:stretch/>
        </p:blipFill>
        <p:spPr>
          <a:xfrm>
            <a:off x="-2" y="10"/>
            <a:ext cx="6094407" cy="6857990"/>
          </a:xfrm>
          <a:prstGeom prst="rect">
            <a:avLst/>
          </a:prstGeom>
        </p:spPr>
      </p:pic>
      <p:sp>
        <p:nvSpPr>
          <p:cNvPr id="3" name="Content Placeholder 2">
            <a:extLst>
              <a:ext uri="{FF2B5EF4-FFF2-40B4-BE49-F238E27FC236}">
                <a16:creationId xmlns:a16="http://schemas.microsoft.com/office/drawing/2014/main" id="{4C31B1C6-1863-AAD0-5EDD-6E19C05E1F53}"/>
              </a:ext>
            </a:extLst>
          </p:cNvPr>
          <p:cNvSpPr>
            <a:spLocks noGrp="1"/>
          </p:cNvSpPr>
          <p:nvPr>
            <p:ph idx="1"/>
          </p:nvPr>
        </p:nvSpPr>
        <p:spPr>
          <a:xfrm>
            <a:off x="6742108" y="2438400"/>
            <a:ext cx="3307744" cy="3809999"/>
          </a:xfrm>
        </p:spPr>
        <p:txBody>
          <a:bodyPr>
            <a:normAutofit/>
          </a:bodyPr>
          <a:lstStyle/>
          <a:p>
            <a:r>
              <a:rPr lang="en-US" b="0" i="0">
                <a:effectLst/>
                <a:latin typeface="Helvetica Neue"/>
              </a:rPr>
              <a:t>Cardiopulmonary resuscitation (CPR) is the most critical emergency medical procedure that everyone should know. </a:t>
            </a:r>
          </a:p>
          <a:p>
            <a:r>
              <a:rPr lang="en-US" b="0" i="0">
                <a:effectLst/>
                <a:latin typeface="Helvetica Neue"/>
              </a:rPr>
              <a:t>If a patient’s heart is not beating, performing CPR can save that life</a:t>
            </a:r>
          </a:p>
          <a:p>
            <a:endParaRPr lang="en-CA" dirty="0"/>
          </a:p>
        </p:txBody>
      </p:sp>
    </p:spTree>
    <p:extLst>
      <p:ext uri="{BB962C8B-B14F-4D97-AF65-F5344CB8AC3E}">
        <p14:creationId xmlns:p14="http://schemas.microsoft.com/office/powerpoint/2010/main" val="2449462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374B6-F628-FF2E-CB5F-37C575A57D14}"/>
              </a:ext>
            </a:extLst>
          </p:cNvPr>
          <p:cNvSpPr>
            <a:spLocks noGrp="1"/>
          </p:cNvSpPr>
          <p:nvPr>
            <p:ph type="title"/>
          </p:nvPr>
        </p:nvSpPr>
        <p:spPr>
          <a:xfrm>
            <a:off x="650669" y="629266"/>
            <a:ext cx="3330328" cy="1641986"/>
          </a:xfrm>
        </p:spPr>
        <p:txBody>
          <a:bodyPr>
            <a:normAutofit/>
          </a:bodyPr>
          <a:lstStyle/>
          <a:p>
            <a:r>
              <a:rPr lang="en-CA" dirty="0"/>
              <a:t>CPR</a:t>
            </a:r>
          </a:p>
        </p:txBody>
      </p:sp>
      <p:pic>
        <p:nvPicPr>
          <p:cNvPr id="5" name="Picture 4" descr="A person lying on his back with a heart and a cross&#10;&#10;Description automatically generated">
            <a:extLst>
              <a:ext uri="{FF2B5EF4-FFF2-40B4-BE49-F238E27FC236}">
                <a16:creationId xmlns:a16="http://schemas.microsoft.com/office/drawing/2014/main" id="{C604C70B-EDDB-C554-36CB-FAA2CE4BC606}"/>
              </a:ext>
            </a:extLst>
          </p:cNvPr>
          <p:cNvPicPr>
            <a:picLocks noChangeAspect="1"/>
          </p:cNvPicPr>
          <p:nvPr/>
        </p:nvPicPr>
        <p:blipFill rotWithShape="1">
          <a:blip r:embed="rId3"/>
          <a:srcRect l="6520" r="9123" b="-1"/>
          <a:stretch/>
        </p:blipFill>
        <p:spPr>
          <a:xfrm>
            <a:off x="4634680" y="10"/>
            <a:ext cx="7560130" cy="6857990"/>
          </a:xfrm>
          <a:prstGeom prst="rect">
            <a:avLst/>
          </a:prstGeom>
        </p:spPr>
      </p:pic>
      <p:sp>
        <p:nvSpPr>
          <p:cNvPr id="10" name="Rectangle 9">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18F67AF1-564A-66B8-A87A-A6FE2F3B2625}"/>
              </a:ext>
            </a:extLst>
          </p:cNvPr>
          <p:cNvSpPr>
            <a:spLocks noGrp="1"/>
          </p:cNvSpPr>
          <p:nvPr>
            <p:ph idx="1"/>
          </p:nvPr>
        </p:nvSpPr>
        <p:spPr>
          <a:xfrm>
            <a:off x="650669" y="2438400"/>
            <a:ext cx="3330328" cy="3809999"/>
          </a:xfrm>
        </p:spPr>
        <p:txBody>
          <a:bodyPr>
            <a:normAutofit/>
          </a:bodyPr>
          <a:lstStyle/>
          <a:p>
            <a:r>
              <a:rPr lang="en-CA" dirty="0"/>
              <a:t>CPR stands for </a:t>
            </a:r>
            <a:r>
              <a:rPr lang="en-CA" b="1" dirty="0"/>
              <a:t>Cardiopulmonary Resuscitation</a:t>
            </a:r>
          </a:p>
          <a:p>
            <a:r>
              <a:rPr lang="en-CA" b="1" dirty="0"/>
              <a:t>This is a surefire method to try and get the heart to continue beating!</a:t>
            </a:r>
            <a:endParaRPr lang="en-CA" dirty="0"/>
          </a:p>
        </p:txBody>
      </p:sp>
    </p:spTree>
    <p:extLst>
      <p:ext uri="{BB962C8B-B14F-4D97-AF65-F5344CB8AC3E}">
        <p14:creationId xmlns:p14="http://schemas.microsoft.com/office/powerpoint/2010/main" val="1733066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5" name="Picture 4">
            <a:extLst>
              <a:ext uri="{FF2B5EF4-FFF2-40B4-BE49-F238E27FC236}">
                <a16:creationId xmlns:a16="http://schemas.microsoft.com/office/drawing/2014/main" id="{FA2DAAF9-BB49-4594-3150-2840D116821D}"/>
              </a:ext>
            </a:extLst>
          </p:cNvPr>
          <p:cNvPicPr>
            <a:picLocks noChangeAspect="1"/>
          </p:cNvPicPr>
          <p:nvPr/>
        </p:nvPicPr>
        <p:blipFill rotWithShape="1">
          <a:blip r:embed="rId7">
            <a:duotone>
              <a:prstClr val="black"/>
              <a:schemeClr val="accent5">
                <a:tint val="45000"/>
                <a:satMod val="400000"/>
              </a:schemeClr>
            </a:duotone>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96A7508-9516-617B-B318-E392B11C9C07}"/>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a:t>How do you perform CPR?</a:t>
            </a:r>
          </a:p>
        </p:txBody>
      </p:sp>
      <p:sp>
        <p:nvSpPr>
          <p:cNvPr id="3" name="Content Placeholder 2">
            <a:extLst>
              <a:ext uri="{FF2B5EF4-FFF2-40B4-BE49-F238E27FC236}">
                <a16:creationId xmlns:a16="http://schemas.microsoft.com/office/drawing/2014/main" id="{0D8ADEE4-F95C-3388-C082-DB6B1F03731E}"/>
              </a:ext>
            </a:extLst>
          </p:cNvPr>
          <p:cNvSpPr>
            <a:spLocks noGrp="1"/>
          </p:cNvSpPr>
          <p:nvPr>
            <p:ph idx="1"/>
          </p:nvPr>
        </p:nvSpPr>
        <p:spPr>
          <a:xfrm>
            <a:off x="1154955" y="4777380"/>
            <a:ext cx="8825658" cy="861420"/>
          </a:xfrm>
        </p:spPr>
        <p:txBody>
          <a:bodyPr vert="horz" lIns="91440" tIns="45720" rIns="91440" bIns="45720" rtlCol="0" anchor="t">
            <a:normAutofit/>
          </a:bodyPr>
          <a:lstStyle/>
          <a:p>
            <a:pPr marL="0" indent="0">
              <a:buClr>
                <a:schemeClr val="bg2">
                  <a:lumMod val="40000"/>
                  <a:lumOff val="60000"/>
                </a:schemeClr>
              </a:buClr>
              <a:buNone/>
            </a:pPr>
            <a:r>
              <a:rPr lang="en-US" cap="all">
                <a:solidFill>
                  <a:schemeClr val="bg2">
                    <a:lumMod val="40000"/>
                    <a:lumOff val="60000"/>
                  </a:schemeClr>
                </a:solidFill>
              </a:rPr>
              <a:t>According to the American Red Cross, there are 7 steps involved in CPR:</a:t>
            </a:r>
          </a:p>
        </p:txBody>
      </p:sp>
      <p:sp>
        <p:nvSpPr>
          <p:cNvPr id="21" name="Rectangle 20">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83717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EE87F-59CA-0777-F18A-9186594E21A7}"/>
              </a:ext>
            </a:extLst>
          </p:cNvPr>
          <p:cNvSpPr>
            <a:spLocks noGrp="1"/>
          </p:cNvSpPr>
          <p:nvPr>
            <p:ph type="title"/>
          </p:nvPr>
        </p:nvSpPr>
        <p:spPr>
          <a:xfrm>
            <a:off x="6742108" y="629266"/>
            <a:ext cx="3307744" cy="1641986"/>
          </a:xfrm>
        </p:spPr>
        <p:txBody>
          <a:bodyPr>
            <a:normAutofit/>
          </a:bodyPr>
          <a:lstStyle/>
          <a:p>
            <a:endParaRPr lang="en-CA"/>
          </a:p>
        </p:txBody>
      </p:sp>
      <p:pic>
        <p:nvPicPr>
          <p:cNvPr id="5" name="Picture 4">
            <a:extLst>
              <a:ext uri="{FF2B5EF4-FFF2-40B4-BE49-F238E27FC236}">
                <a16:creationId xmlns:a16="http://schemas.microsoft.com/office/drawing/2014/main" id="{EDF49427-CFF0-DF5A-A213-858B3EAD80E1}"/>
              </a:ext>
            </a:extLst>
          </p:cNvPr>
          <p:cNvPicPr>
            <a:picLocks noChangeAspect="1"/>
          </p:cNvPicPr>
          <p:nvPr/>
        </p:nvPicPr>
        <p:blipFill rotWithShape="1">
          <a:blip r:embed="rId3"/>
          <a:srcRect t="7450" r="-2" b="-2"/>
          <a:stretch/>
        </p:blipFill>
        <p:spPr>
          <a:xfrm>
            <a:off x="-2" y="10"/>
            <a:ext cx="6094407" cy="6857990"/>
          </a:xfrm>
          <a:prstGeom prst="rect">
            <a:avLst/>
          </a:prstGeom>
        </p:spPr>
      </p:pic>
      <p:sp>
        <p:nvSpPr>
          <p:cNvPr id="3" name="Content Placeholder 2">
            <a:extLst>
              <a:ext uri="{FF2B5EF4-FFF2-40B4-BE49-F238E27FC236}">
                <a16:creationId xmlns:a16="http://schemas.microsoft.com/office/drawing/2014/main" id="{F89640AB-A7E5-7CAE-62C1-CAAC304C1F8E}"/>
              </a:ext>
            </a:extLst>
          </p:cNvPr>
          <p:cNvSpPr>
            <a:spLocks noGrp="1"/>
          </p:cNvSpPr>
          <p:nvPr>
            <p:ph idx="1"/>
          </p:nvPr>
        </p:nvSpPr>
        <p:spPr>
          <a:xfrm>
            <a:off x="6742108" y="2438400"/>
            <a:ext cx="3307744" cy="3809999"/>
          </a:xfrm>
        </p:spPr>
        <p:txBody>
          <a:bodyPr>
            <a:normAutofit/>
          </a:bodyPr>
          <a:lstStyle/>
          <a:p>
            <a:pPr>
              <a:lnSpc>
                <a:spcPct val="90000"/>
              </a:lnSpc>
            </a:pPr>
            <a:r>
              <a:rPr lang="en-CA" sz="1400"/>
              <a:t>1. </a:t>
            </a:r>
            <a:r>
              <a:rPr lang="en-US" sz="1400" b="0" i="0">
                <a:effectLst/>
                <a:latin typeface="Muli"/>
              </a:rPr>
              <a:t>CHECK the scene for safety, form an initial impression and use personal protective equipment (PPE)</a:t>
            </a:r>
          </a:p>
          <a:p>
            <a:pPr>
              <a:lnSpc>
                <a:spcPct val="90000"/>
              </a:lnSpc>
            </a:pPr>
            <a:r>
              <a:rPr lang="en-US" sz="1400">
                <a:latin typeface="Muli"/>
              </a:rPr>
              <a:t>2.</a:t>
            </a:r>
            <a:r>
              <a:rPr lang="en-US" sz="1400" b="0" i="0">
                <a:effectLst/>
                <a:latin typeface="Muli"/>
              </a:rPr>
              <a:t> f the person appears unresponsive, CHECK for responsiveness, breathing, life-threatening bleeding or other life-threatening conditions using shout-tap-shout</a:t>
            </a:r>
            <a:endParaRPr lang="en-US" sz="1400">
              <a:latin typeface="Muli"/>
            </a:endParaRPr>
          </a:p>
          <a:p>
            <a:pPr>
              <a:lnSpc>
                <a:spcPct val="90000"/>
              </a:lnSpc>
            </a:pPr>
            <a:r>
              <a:rPr lang="en-US" sz="1400">
                <a:latin typeface="Muli"/>
              </a:rPr>
              <a:t>3.</a:t>
            </a:r>
            <a:r>
              <a:rPr lang="en-US" sz="1400" b="0" i="0">
                <a:effectLst/>
                <a:latin typeface="Muli"/>
              </a:rPr>
              <a:t> If the person does not respond and is not breathing or only gasping, CALL 9-1-1 and get equipment, or tell someone to do so</a:t>
            </a:r>
          </a:p>
          <a:p>
            <a:pPr>
              <a:lnSpc>
                <a:spcPct val="90000"/>
              </a:lnSpc>
            </a:pPr>
            <a:r>
              <a:rPr lang="en-US" sz="1400" b="0" i="0">
                <a:effectLst/>
                <a:latin typeface="Muli"/>
              </a:rPr>
              <a:t>4.Kneel beside the person. Place the person on their back on a firm, flat surface</a:t>
            </a:r>
            <a:endParaRPr lang="en-US" sz="1400">
              <a:latin typeface="Muli"/>
            </a:endParaRPr>
          </a:p>
          <a:p>
            <a:pPr>
              <a:lnSpc>
                <a:spcPct val="90000"/>
              </a:lnSpc>
            </a:pPr>
            <a:endParaRPr lang="en-CA" sz="1400"/>
          </a:p>
        </p:txBody>
      </p:sp>
    </p:spTree>
    <p:extLst>
      <p:ext uri="{BB962C8B-B14F-4D97-AF65-F5344CB8AC3E}">
        <p14:creationId xmlns:p14="http://schemas.microsoft.com/office/powerpoint/2010/main" val="2170436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B57B7-484C-3E1A-914F-7D80914040A7}"/>
              </a:ext>
            </a:extLst>
          </p:cNvPr>
          <p:cNvSpPr>
            <a:spLocks noGrp="1"/>
          </p:cNvSpPr>
          <p:nvPr>
            <p:ph type="title"/>
          </p:nvPr>
        </p:nvSpPr>
        <p:spPr>
          <a:xfrm>
            <a:off x="650668" y="629266"/>
            <a:ext cx="6249784" cy="1641986"/>
          </a:xfrm>
        </p:spPr>
        <p:txBody>
          <a:bodyPr>
            <a:normAutofit/>
          </a:bodyPr>
          <a:lstStyle/>
          <a:p>
            <a:endParaRPr lang="en-CA"/>
          </a:p>
        </p:txBody>
      </p:sp>
      <p:pic>
        <p:nvPicPr>
          <p:cNvPr id="5" name="Picture 4">
            <a:extLst>
              <a:ext uri="{FF2B5EF4-FFF2-40B4-BE49-F238E27FC236}">
                <a16:creationId xmlns:a16="http://schemas.microsoft.com/office/drawing/2014/main" id="{A249EA5A-6A12-628B-B8FE-42E76FD4B76E}"/>
              </a:ext>
            </a:extLst>
          </p:cNvPr>
          <p:cNvPicPr>
            <a:picLocks noChangeAspect="1"/>
          </p:cNvPicPr>
          <p:nvPr/>
        </p:nvPicPr>
        <p:blipFill rotWithShape="1">
          <a:blip r:embed="rId3"/>
          <a:srcRect l="23840" r="18907"/>
          <a:stretch/>
        </p:blipFill>
        <p:spPr>
          <a:xfrm>
            <a:off x="7548152" y="10"/>
            <a:ext cx="4646658" cy="6857990"/>
          </a:xfrm>
          <a:prstGeom prst="rect">
            <a:avLst/>
          </a:prstGeom>
        </p:spPr>
      </p:pic>
      <p:sp>
        <p:nvSpPr>
          <p:cNvPr id="10" name="Rectangle 9">
            <a:extLst>
              <a:ext uri="{FF2B5EF4-FFF2-40B4-BE49-F238E27FC236}">
                <a16:creationId xmlns:a16="http://schemas.microsoft.com/office/drawing/2014/main" id="{4554089D-779D-46F6-81CB-EA9C1269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29AFBE35-CCE2-5460-059D-B17A27182494}"/>
              </a:ext>
            </a:extLst>
          </p:cNvPr>
          <p:cNvSpPr>
            <a:spLocks noGrp="1"/>
          </p:cNvSpPr>
          <p:nvPr>
            <p:ph idx="1"/>
          </p:nvPr>
        </p:nvSpPr>
        <p:spPr>
          <a:xfrm>
            <a:off x="650668" y="1788694"/>
            <a:ext cx="6249784" cy="3809999"/>
          </a:xfrm>
        </p:spPr>
        <p:txBody>
          <a:bodyPr>
            <a:normAutofit/>
          </a:bodyPr>
          <a:lstStyle/>
          <a:p>
            <a:pPr fontAlgn="base"/>
            <a:r>
              <a:rPr lang="en-CA" dirty="0"/>
              <a:t>5.</a:t>
            </a:r>
            <a:r>
              <a:rPr lang="en-US" b="0" i="0" dirty="0">
                <a:effectLst/>
                <a:latin typeface="Muli"/>
              </a:rPr>
              <a:t> Give 30 chest compressions</a:t>
            </a:r>
          </a:p>
          <a:p>
            <a:pPr fontAlgn="base">
              <a:buFont typeface="Arial" panose="020B0604020202020204" pitchFamily="34" charset="0"/>
              <a:buChar char="•"/>
            </a:pPr>
            <a:r>
              <a:rPr lang="en-US" b="0" i="0" dirty="0">
                <a:effectLst/>
                <a:latin typeface="Muli"/>
              </a:rPr>
              <a:t>Hand position: Two hands centered on the chest</a:t>
            </a:r>
          </a:p>
          <a:p>
            <a:pPr fontAlgn="base">
              <a:buFont typeface="Arial" panose="020B0604020202020204" pitchFamily="34" charset="0"/>
              <a:buChar char="•"/>
            </a:pPr>
            <a:r>
              <a:rPr lang="en-US" b="0" i="0" dirty="0">
                <a:effectLst/>
                <a:latin typeface="Muli"/>
              </a:rPr>
              <a:t>Body position: Shoulders directly over hands; elbows locked</a:t>
            </a:r>
          </a:p>
          <a:p>
            <a:pPr fontAlgn="base">
              <a:buFont typeface="Arial" panose="020B0604020202020204" pitchFamily="34" charset="0"/>
              <a:buChar char="•"/>
            </a:pPr>
            <a:r>
              <a:rPr lang="en-US" b="0" i="0" dirty="0">
                <a:effectLst/>
                <a:latin typeface="Muli"/>
              </a:rPr>
              <a:t>Depth: At least 2 inches</a:t>
            </a:r>
          </a:p>
          <a:p>
            <a:pPr fontAlgn="base">
              <a:buFont typeface="Arial" panose="020B0604020202020204" pitchFamily="34" charset="0"/>
              <a:buChar char="•"/>
            </a:pPr>
            <a:r>
              <a:rPr lang="en-US" b="0" i="0" dirty="0">
                <a:effectLst/>
                <a:latin typeface="Muli"/>
              </a:rPr>
              <a:t>Rate: 100 to 120 per minute</a:t>
            </a:r>
          </a:p>
          <a:p>
            <a:pPr fontAlgn="base">
              <a:buFont typeface="Arial" panose="020B0604020202020204" pitchFamily="34" charset="0"/>
              <a:buChar char="•"/>
            </a:pPr>
            <a:r>
              <a:rPr lang="en-US" b="0" i="0" dirty="0">
                <a:effectLst/>
                <a:latin typeface="Muli"/>
              </a:rPr>
              <a:t>Allow chest to return to normal position after each compression</a:t>
            </a:r>
          </a:p>
          <a:p>
            <a:endParaRPr lang="en-CA" dirty="0"/>
          </a:p>
        </p:txBody>
      </p:sp>
    </p:spTree>
    <p:extLst>
      <p:ext uri="{BB962C8B-B14F-4D97-AF65-F5344CB8AC3E}">
        <p14:creationId xmlns:p14="http://schemas.microsoft.com/office/powerpoint/2010/main" val="3606261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F2C09-98A1-A49A-EE4F-8812D4EE8BA0}"/>
              </a:ext>
            </a:extLst>
          </p:cNvPr>
          <p:cNvSpPr>
            <a:spLocks noGrp="1"/>
          </p:cNvSpPr>
          <p:nvPr>
            <p:ph type="title"/>
          </p:nvPr>
        </p:nvSpPr>
        <p:spPr>
          <a:xfrm>
            <a:off x="650669" y="629266"/>
            <a:ext cx="3330328" cy="1641986"/>
          </a:xfrm>
        </p:spPr>
        <p:txBody>
          <a:bodyPr>
            <a:normAutofit/>
          </a:bodyPr>
          <a:lstStyle/>
          <a:p>
            <a:endParaRPr lang="en-CA" dirty="0"/>
          </a:p>
        </p:txBody>
      </p:sp>
      <p:pic>
        <p:nvPicPr>
          <p:cNvPr id="5" name="Picture 4">
            <a:extLst>
              <a:ext uri="{FF2B5EF4-FFF2-40B4-BE49-F238E27FC236}">
                <a16:creationId xmlns:a16="http://schemas.microsoft.com/office/drawing/2014/main" id="{D11D9F54-3E67-0DE2-3FAC-BEE99FBA6588}"/>
              </a:ext>
            </a:extLst>
          </p:cNvPr>
          <p:cNvPicPr>
            <a:picLocks noChangeAspect="1"/>
          </p:cNvPicPr>
          <p:nvPr/>
        </p:nvPicPr>
        <p:blipFill rotWithShape="1">
          <a:blip r:embed="rId3"/>
          <a:srcRect l="2769" r="25577"/>
          <a:stretch/>
        </p:blipFill>
        <p:spPr>
          <a:xfrm>
            <a:off x="4634680" y="10"/>
            <a:ext cx="7560130" cy="6857990"/>
          </a:xfrm>
          <a:prstGeom prst="rect">
            <a:avLst/>
          </a:prstGeom>
        </p:spPr>
      </p:pic>
      <p:sp>
        <p:nvSpPr>
          <p:cNvPr id="10" name="Rectangle 9">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81EE100C-03AC-65EC-2B87-4B67B2994FCB}"/>
              </a:ext>
            </a:extLst>
          </p:cNvPr>
          <p:cNvSpPr>
            <a:spLocks noGrp="1"/>
          </p:cNvSpPr>
          <p:nvPr>
            <p:ph idx="1"/>
          </p:nvPr>
        </p:nvSpPr>
        <p:spPr>
          <a:xfrm>
            <a:off x="281717" y="1931522"/>
            <a:ext cx="4068232" cy="3809999"/>
          </a:xfrm>
        </p:spPr>
        <p:txBody>
          <a:bodyPr>
            <a:normAutofit/>
          </a:bodyPr>
          <a:lstStyle/>
          <a:p>
            <a:pPr fontAlgn="base">
              <a:lnSpc>
                <a:spcPct val="90000"/>
              </a:lnSpc>
            </a:pPr>
            <a:r>
              <a:rPr lang="en-US" sz="1300" b="0" i="0" dirty="0">
                <a:effectLst/>
                <a:latin typeface="Muli"/>
              </a:rPr>
              <a:t>Give 2 breaths</a:t>
            </a:r>
          </a:p>
          <a:p>
            <a:pPr fontAlgn="base">
              <a:lnSpc>
                <a:spcPct val="90000"/>
              </a:lnSpc>
              <a:buFont typeface="Arial" panose="020B0604020202020204" pitchFamily="34" charset="0"/>
              <a:buChar char="•"/>
            </a:pPr>
            <a:r>
              <a:rPr lang="en-US" sz="1300" b="0" i="0" dirty="0">
                <a:effectLst/>
                <a:latin typeface="Muli"/>
              </a:rPr>
              <a:t>Open the airway to a past-neutral position using the head-tilt/chin-lift technique</a:t>
            </a:r>
          </a:p>
          <a:p>
            <a:pPr fontAlgn="base">
              <a:lnSpc>
                <a:spcPct val="90000"/>
              </a:lnSpc>
              <a:buFont typeface="Arial" panose="020B0604020202020204" pitchFamily="34" charset="0"/>
              <a:buChar char="•"/>
            </a:pPr>
            <a:r>
              <a:rPr lang="en-US" sz="1300" b="0" i="0" dirty="0">
                <a:effectLst/>
                <a:latin typeface="Muli"/>
              </a:rPr>
              <a:t>Pinch the nose shut, take a normal breath, and make complete seal over the person’s mouth with your mouth.</a:t>
            </a:r>
          </a:p>
          <a:p>
            <a:pPr fontAlgn="base">
              <a:lnSpc>
                <a:spcPct val="90000"/>
              </a:lnSpc>
              <a:buFont typeface="Arial" panose="020B0604020202020204" pitchFamily="34" charset="0"/>
              <a:buChar char="•"/>
            </a:pPr>
            <a:r>
              <a:rPr lang="en-US" sz="1300" b="0" i="0" dirty="0">
                <a:effectLst/>
                <a:latin typeface="Muli"/>
              </a:rPr>
              <a:t>Ensure each breath lasts about 1 second and makes the chest rise; allow air to exit before giving the next breath</a:t>
            </a:r>
          </a:p>
          <a:p>
            <a:pPr fontAlgn="base">
              <a:lnSpc>
                <a:spcPct val="90000"/>
              </a:lnSpc>
            </a:pPr>
            <a:r>
              <a:rPr lang="en-US" sz="1300" b="1" i="0" dirty="0">
                <a:effectLst/>
                <a:latin typeface="Muli"/>
              </a:rPr>
              <a:t>Note:</a:t>
            </a:r>
            <a:r>
              <a:rPr lang="en-US" sz="1300" b="0" i="0" dirty="0">
                <a:effectLst/>
                <a:latin typeface="Muli"/>
              </a:rPr>
              <a:t> If the 1st breath does not cause the chest to rise, </a:t>
            </a:r>
            <a:r>
              <a:rPr lang="en-US" sz="1300" b="0" i="0" dirty="0" err="1">
                <a:effectLst/>
                <a:latin typeface="Muli"/>
              </a:rPr>
              <a:t>retilt</a:t>
            </a:r>
            <a:r>
              <a:rPr lang="en-US" sz="1300" b="0" i="0" dirty="0">
                <a:effectLst/>
                <a:latin typeface="Muli"/>
              </a:rPr>
              <a:t> the head and ensure a proper seal before giving the 2nd breath If the 2nd breath does not make the chest rise, an object may be blocking the airway</a:t>
            </a:r>
          </a:p>
          <a:p>
            <a:pPr>
              <a:lnSpc>
                <a:spcPct val="90000"/>
              </a:lnSpc>
            </a:pPr>
            <a:endParaRPr lang="en-CA" sz="1300" dirty="0"/>
          </a:p>
        </p:txBody>
      </p:sp>
    </p:spTree>
    <p:extLst>
      <p:ext uri="{BB962C8B-B14F-4D97-AF65-F5344CB8AC3E}">
        <p14:creationId xmlns:p14="http://schemas.microsoft.com/office/powerpoint/2010/main" val="3427020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B74A-E6E4-295E-6CB7-B59C718F989C}"/>
              </a:ext>
            </a:extLst>
          </p:cNvPr>
          <p:cNvSpPr>
            <a:spLocks noGrp="1"/>
          </p:cNvSpPr>
          <p:nvPr>
            <p:ph type="title"/>
          </p:nvPr>
        </p:nvSpPr>
        <p:spPr>
          <a:xfrm>
            <a:off x="650669" y="629266"/>
            <a:ext cx="3330328" cy="1641986"/>
          </a:xfrm>
        </p:spPr>
        <p:txBody>
          <a:bodyPr>
            <a:normAutofit/>
          </a:bodyPr>
          <a:lstStyle/>
          <a:p>
            <a:r>
              <a:rPr lang="en-CA" dirty="0"/>
              <a:t>What is First </a:t>
            </a:r>
            <a:br>
              <a:rPr lang="en-CA" dirty="0"/>
            </a:br>
            <a:r>
              <a:rPr lang="en-CA" dirty="0"/>
              <a:t>Aid?</a:t>
            </a:r>
          </a:p>
        </p:txBody>
      </p:sp>
      <p:pic>
        <p:nvPicPr>
          <p:cNvPr id="6" name="Content Placeholder 5" descr="A red first aid kit with medical supplies&#10;&#10;Description automatically generated">
            <a:extLst>
              <a:ext uri="{FF2B5EF4-FFF2-40B4-BE49-F238E27FC236}">
                <a16:creationId xmlns:a16="http://schemas.microsoft.com/office/drawing/2014/main" id="{89FCD119-96C1-0C32-CCAA-CD996244439D}"/>
              </a:ext>
            </a:extLst>
          </p:cNvPr>
          <p:cNvPicPr>
            <a:picLocks noChangeAspect="1"/>
          </p:cNvPicPr>
          <p:nvPr/>
        </p:nvPicPr>
        <p:blipFill rotWithShape="1">
          <a:blip r:embed="rId3"/>
          <a:srcRect l="18924" r="10523"/>
          <a:stretch/>
        </p:blipFill>
        <p:spPr>
          <a:xfrm>
            <a:off x="4634680" y="10"/>
            <a:ext cx="7560130" cy="6857990"/>
          </a:xfrm>
          <a:prstGeom prst="rect">
            <a:avLst/>
          </a:prstGeom>
        </p:spPr>
      </p:pic>
      <p:sp>
        <p:nvSpPr>
          <p:cNvPr id="13" name="Rectangle 12">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 name="Content Placeholder 9">
            <a:extLst>
              <a:ext uri="{FF2B5EF4-FFF2-40B4-BE49-F238E27FC236}">
                <a16:creationId xmlns:a16="http://schemas.microsoft.com/office/drawing/2014/main" id="{FE0E1324-7918-DD90-18B5-44BE2B7BC36C}"/>
              </a:ext>
            </a:extLst>
          </p:cNvPr>
          <p:cNvSpPr>
            <a:spLocks noGrp="1"/>
          </p:cNvSpPr>
          <p:nvPr>
            <p:ph idx="1"/>
          </p:nvPr>
        </p:nvSpPr>
        <p:spPr>
          <a:xfrm>
            <a:off x="650668" y="2438400"/>
            <a:ext cx="3984011" cy="3809999"/>
          </a:xfrm>
        </p:spPr>
        <p:txBody>
          <a:bodyPr>
            <a:normAutofit fontScale="77500" lnSpcReduction="20000"/>
          </a:bodyPr>
          <a:lstStyle/>
          <a:p>
            <a:pPr rtl="0">
              <a:spcBef>
                <a:spcPts val="0"/>
              </a:spcBef>
              <a:spcAft>
                <a:spcPts val="1200"/>
              </a:spcAft>
            </a:pPr>
            <a:r>
              <a:rPr lang="en-US" sz="1800" b="0" i="0" u="none" strike="noStrike" dirty="0">
                <a:solidFill>
                  <a:srgbClr val="FFFFFF"/>
                </a:solidFill>
                <a:effectLst/>
                <a:latin typeface="Arial" panose="020B0604020202020204" pitchFamily="34" charset="0"/>
              </a:rPr>
              <a:t>First aid should be used any time there is an illness, injury, or emergency situation that requires treatment and emergency personnel have not arrived. </a:t>
            </a:r>
            <a:endParaRPr lang="en-US" b="0" dirty="0">
              <a:effectLst/>
            </a:endParaRPr>
          </a:p>
          <a:p>
            <a:pPr rtl="0">
              <a:spcBef>
                <a:spcPts val="0"/>
              </a:spcBef>
              <a:spcAft>
                <a:spcPts val="1200"/>
              </a:spcAft>
            </a:pPr>
            <a:br>
              <a:rPr lang="en-US" b="0" dirty="0">
                <a:effectLst/>
              </a:rPr>
            </a:br>
            <a:r>
              <a:rPr lang="en-US" sz="1800" b="0" i="0" u="none" strike="noStrike" dirty="0">
                <a:solidFill>
                  <a:srgbClr val="FFFFFF"/>
                </a:solidFill>
                <a:effectLst/>
                <a:latin typeface="Arial" panose="020B0604020202020204" pitchFamily="34" charset="0"/>
              </a:rPr>
              <a:t>In some cases, the situation and resulting first aid may be minor - some antibiotic ointment and a bandage for a small cut, for example. </a:t>
            </a:r>
            <a:endParaRPr lang="en-US" b="0" dirty="0">
              <a:effectLst/>
            </a:endParaRPr>
          </a:p>
          <a:p>
            <a:pPr rtl="0">
              <a:spcBef>
                <a:spcPts val="0"/>
              </a:spcBef>
              <a:spcAft>
                <a:spcPts val="1200"/>
              </a:spcAft>
            </a:pPr>
            <a:br>
              <a:rPr lang="en-US" b="0" dirty="0">
                <a:effectLst/>
              </a:rPr>
            </a:br>
            <a:r>
              <a:rPr lang="en-US" sz="1800" b="0" i="0" u="none" strike="noStrike" dirty="0">
                <a:solidFill>
                  <a:srgbClr val="FFFFFF"/>
                </a:solidFill>
                <a:effectLst/>
                <a:latin typeface="Arial" panose="020B0604020202020204" pitchFamily="34" charset="0"/>
              </a:rPr>
              <a:t>In other cases, it may be an emergency that could save a life, such as performing CPR. You should only administer first aid in more serious cases if you are trained to do so.</a:t>
            </a:r>
            <a:endParaRPr lang="en-US" b="0" dirty="0">
              <a:effectLst/>
            </a:endParaRPr>
          </a:p>
          <a:p>
            <a:pPr marL="0" indent="0">
              <a:buNone/>
            </a:pPr>
            <a:br>
              <a:rPr lang="en-US" dirty="0"/>
            </a:br>
            <a:endParaRPr lang="en-US" dirty="0"/>
          </a:p>
        </p:txBody>
      </p:sp>
    </p:spTree>
    <p:extLst>
      <p:ext uri="{BB962C8B-B14F-4D97-AF65-F5344CB8AC3E}">
        <p14:creationId xmlns:p14="http://schemas.microsoft.com/office/powerpoint/2010/main" val="2285062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808C7-3C42-93B9-699A-021FAD73AC41}"/>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C1D934BA-F7D8-B451-2882-8BB21BC84D2F}"/>
              </a:ext>
            </a:extLst>
          </p:cNvPr>
          <p:cNvSpPr>
            <a:spLocks noGrp="1"/>
          </p:cNvSpPr>
          <p:nvPr>
            <p:ph idx="1"/>
          </p:nvPr>
        </p:nvSpPr>
        <p:spPr/>
        <p:txBody>
          <a:bodyPr>
            <a:normAutofit/>
          </a:bodyPr>
          <a:lstStyle/>
          <a:p>
            <a:r>
              <a:rPr lang="en-US" sz="4000" b="0" i="0" dirty="0">
                <a:effectLst/>
                <a:latin typeface="Muli"/>
              </a:rPr>
              <a:t>Continue giving sets of 30 chest compressions and 2 breaths. Use an AED as soon as one is available! Minimize interruptions to chest compressions to less than 10 seconds.</a:t>
            </a:r>
            <a:endParaRPr lang="en-CA" sz="4000" dirty="0"/>
          </a:p>
        </p:txBody>
      </p:sp>
    </p:spTree>
    <p:extLst>
      <p:ext uri="{BB962C8B-B14F-4D97-AF65-F5344CB8AC3E}">
        <p14:creationId xmlns:p14="http://schemas.microsoft.com/office/powerpoint/2010/main" val="2257335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7FE2-1C80-8B1A-8CF4-C2E34A486643}"/>
              </a:ext>
            </a:extLst>
          </p:cNvPr>
          <p:cNvSpPr>
            <a:spLocks noGrp="1"/>
          </p:cNvSpPr>
          <p:nvPr>
            <p:ph type="title"/>
          </p:nvPr>
        </p:nvSpPr>
        <p:spPr/>
        <p:txBody>
          <a:bodyPr/>
          <a:lstStyle/>
          <a:p>
            <a:r>
              <a:rPr lang="en-CA" dirty="0"/>
              <a:t>What are the ABCs of First Aid?</a:t>
            </a:r>
          </a:p>
        </p:txBody>
      </p:sp>
      <p:sp>
        <p:nvSpPr>
          <p:cNvPr id="3" name="Content Placeholder 2">
            <a:extLst>
              <a:ext uri="{FF2B5EF4-FFF2-40B4-BE49-F238E27FC236}">
                <a16:creationId xmlns:a16="http://schemas.microsoft.com/office/drawing/2014/main" id="{F30C4952-55BC-7DA5-2690-B9292B166B93}"/>
              </a:ext>
            </a:extLst>
          </p:cNvPr>
          <p:cNvSpPr>
            <a:spLocks noGrp="1"/>
          </p:cNvSpPr>
          <p:nvPr>
            <p:ph idx="1"/>
          </p:nvPr>
        </p:nvSpPr>
        <p:spPr>
          <a:xfrm>
            <a:off x="1104293" y="1853248"/>
            <a:ext cx="8946541" cy="4195481"/>
          </a:xfrm>
        </p:spPr>
        <p:txBody>
          <a:bodyPr>
            <a:normAutofit fontScale="70000" lnSpcReduction="20000"/>
          </a:bodyPr>
          <a:lstStyle/>
          <a:p>
            <a:r>
              <a:rPr lang="en-CA" sz="6600" b="1" dirty="0"/>
              <a:t>Airway</a:t>
            </a:r>
          </a:p>
          <a:p>
            <a:r>
              <a:rPr lang="en-US" b="0" i="0" dirty="0">
                <a:effectLst/>
                <a:latin typeface="Helvetica Neue"/>
              </a:rPr>
              <a:t>Try to find out whether someone is breathing. If not, </a:t>
            </a:r>
            <a:r>
              <a:rPr lang="en-US" b="1" i="0" dirty="0">
                <a:effectLst/>
                <a:latin typeface="Helvetica Neue"/>
              </a:rPr>
              <a:t>clear the person’s airway</a:t>
            </a:r>
          </a:p>
          <a:p>
            <a:pPr marL="0" indent="0">
              <a:buNone/>
            </a:pPr>
            <a:endParaRPr lang="en-CA" b="1" dirty="0"/>
          </a:p>
          <a:p>
            <a:r>
              <a:rPr lang="en-CA" sz="6600" b="1" dirty="0"/>
              <a:t>Breathing</a:t>
            </a:r>
          </a:p>
          <a:p>
            <a:r>
              <a:rPr lang="en-US" sz="2000" b="0" i="0" dirty="0">
                <a:effectLst/>
                <a:latin typeface="Helvetica Neue"/>
              </a:rPr>
              <a:t>Even after clearing the airway, if a person is not respiring, give rescue breathing. </a:t>
            </a:r>
          </a:p>
          <a:p>
            <a:pPr marL="0" indent="0">
              <a:buNone/>
            </a:pPr>
            <a:endParaRPr lang="en-CA" sz="2200" b="1" dirty="0"/>
          </a:p>
          <a:p>
            <a:r>
              <a:rPr lang="en-CA" sz="6600" b="1" dirty="0"/>
              <a:t>Circulation</a:t>
            </a:r>
          </a:p>
          <a:p>
            <a:r>
              <a:rPr lang="en-US" sz="2400" b="0" i="0" dirty="0">
                <a:effectLst/>
                <a:latin typeface="Helvetica Neue"/>
              </a:rPr>
              <a:t>With rescue breathing, do chest compressions to restore blood circulation. Still, if the person is not responsive, check the pulse. If the patient’s heart has stopped, perform chest compressions.</a:t>
            </a:r>
            <a:endParaRPr lang="en-CA" sz="2400" b="1" dirty="0"/>
          </a:p>
        </p:txBody>
      </p:sp>
    </p:spTree>
    <p:extLst>
      <p:ext uri="{BB962C8B-B14F-4D97-AF65-F5344CB8AC3E}">
        <p14:creationId xmlns:p14="http://schemas.microsoft.com/office/powerpoint/2010/main" val="1045726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41EE-501A-6835-510D-3F89A2B6ECEE}"/>
              </a:ext>
            </a:extLst>
          </p:cNvPr>
          <p:cNvSpPr>
            <a:spLocks noGrp="1"/>
          </p:cNvSpPr>
          <p:nvPr>
            <p:ph type="title"/>
          </p:nvPr>
        </p:nvSpPr>
        <p:spPr/>
        <p:txBody>
          <a:bodyPr/>
          <a:lstStyle/>
          <a:p>
            <a:r>
              <a:rPr lang="en-CA" dirty="0"/>
              <a:t>Types of First Aid Emergencies</a:t>
            </a:r>
          </a:p>
        </p:txBody>
      </p:sp>
      <p:sp>
        <p:nvSpPr>
          <p:cNvPr id="3" name="Content Placeholder 2">
            <a:extLst>
              <a:ext uri="{FF2B5EF4-FFF2-40B4-BE49-F238E27FC236}">
                <a16:creationId xmlns:a16="http://schemas.microsoft.com/office/drawing/2014/main" id="{CAAAE1D4-97BD-57D7-0020-E2B0088F1E31}"/>
              </a:ext>
            </a:extLst>
          </p:cNvPr>
          <p:cNvSpPr>
            <a:spLocks noGrp="1"/>
          </p:cNvSpPr>
          <p:nvPr>
            <p:ph idx="1"/>
          </p:nvPr>
        </p:nvSpPr>
        <p:spPr/>
        <p:txBody>
          <a:bodyPr/>
          <a:lstStyle/>
          <a:p>
            <a:r>
              <a:rPr lang="en-CA" sz="3600" dirty="0"/>
              <a:t>Bleeding</a:t>
            </a:r>
          </a:p>
          <a:p>
            <a:r>
              <a:rPr lang="en-CA" sz="3600" dirty="0"/>
              <a:t>Choking</a:t>
            </a:r>
          </a:p>
          <a:p>
            <a:r>
              <a:rPr lang="en-CA" sz="3600" dirty="0"/>
              <a:t>Burns</a:t>
            </a:r>
          </a:p>
          <a:p>
            <a:r>
              <a:rPr lang="en-CA" sz="3600" dirty="0"/>
              <a:t>Broken Bone/Fracture</a:t>
            </a:r>
          </a:p>
          <a:p>
            <a:r>
              <a:rPr lang="en-CA" sz="3600" dirty="0"/>
              <a:t>Stopped Heart</a:t>
            </a:r>
          </a:p>
          <a:p>
            <a:pPr marL="0" indent="0">
              <a:buNone/>
            </a:pPr>
            <a:endParaRPr lang="en-CA" dirty="0"/>
          </a:p>
        </p:txBody>
      </p:sp>
    </p:spTree>
    <p:extLst>
      <p:ext uri="{BB962C8B-B14F-4D97-AF65-F5344CB8AC3E}">
        <p14:creationId xmlns:p14="http://schemas.microsoft.com/office/powerpoint/2010/main" val="1113107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D9EA-0A2A-C4EB-BB10-8DF5C5099048}"/>
              </a:ext>
            </a:extLst>
          </p:cNvPr>
          <p:cNvSpPr>
            <a:spLocks noGrp="1"/>
          </p:cNvSpPr>
          <p:nvPr>
            <p:ph type="title"/>
          </p:nvPr>
        </p:nvSpPr>
        <p:spPr>
          <a:xfrm>
            <a:off x="6742108" y="629266"/>
            <a:ext cx="3307744" cy="1641986"/>
          </a:xfrm>
        </p:spPr>
        <p:txBody>
          <a:bodyPr>
            <a:normAutofit/>
          </a:bodyPr>
          <a:lstStyle/>
          <a:p>
            <a:r>
              <a:rPr lang="en-CA" dirty="0"/>
              <a:t>Condition 1: Bleeding</a:t>
            </a:r>
          </a:p>
        </p:txBody>
      </p:sp>
      <p:pic>
        <p:nvPicPr>
          <p:cNvPr id="5" name="Picture 4">
            <a:extLst>
              <a:ext uri="{FF2B5EF4-FFF2-40B4-BE49-F238E27FC236}">
                <a16:creationId xmlns:a16="http://schemas.microsoft.com/office/drawing/2014/main" id="{9E750B01-06AB-4CE7-93B5-26A73ABDDE0D}"/>
              </a:ext>
            </a:extLst>
          </p:cNvPr>
          <p:cNvPicPr>
            <a:picLocks noChangeAspect="1"/>
          </p:cNvPicPr>
          <p:nvPr/>
        </p:nvPicPr>
        <p:blipFill rotWithShape="1">
          <a:blip r:embed="rId3"/>
          <a:srcRect l="4367" r="8267" b="1"/>
          <a:stretch/>
        </p:blipFill>
        <p:spPr>
          <a:xfrm>
            <a:off x="-2" y="10"/>
            <a:ext cx="6094407" cy="6857990"/>
          </a:xfrm>
          <a:prstGeom prst="rect">
            <a:avLst/>
          </a:prstGeom>
        </p:spPr>
      </p:pic>
      <p:sp>
        <p:nvSpPr>
          <p:cNvPr id="3" name="Content Placeholder 2">
            <a:extLst>
              <a:ext uri="{FF2B5EF4-FFF2-40B4-BE49-F238E27FC236}">
                <a16:creationId xmlns:a16="http://schemas.microsoft.com/office/drawing/2014/main" id="{E8E53904-157E-5FD2-29B8-48D2D87DC3A0}"/>
              </a:ext>
            </a:extLst>
          </p:cNvPr>
          <p:cNvSpPr>
            <a:spLocks noGrp="1"/>
          </p:cNvSpPr>
          <p:nvPr>
            <p:ph idx="1"/>
          </p:nvPr>
        </p:nvSpPr>
        <p:spPr>
          <a:xfrm>
            <a:off x="6742108" y="2438400"/>
            <a:ext cx="3307744" cy="3809999"/>
          </a:xfrm>
        </p:spPr>
        <p:txBody>
          <a:bodyPr>
            <a:normAutofit/>
          </a:bodyPr>
          <a:lstStyle/>
          <a:p>
            <a:pPr>
              <a:lnSpc>
                <a:spcPct val="90000"/>
              </a:lnSpc>
            </a:pPr>
            <a:r>
              <a:rPr lang="en-US" sz="1400" b="0" i="0">
                <a:effectLst/>
                <a:latin typeface="Helvetica Neue"/>
              </a:rPr>
              <a:t>If the injured person is bleeding, first try to figure out the color of the blood and the origin of the bleeding. Bleeding can be from:</a:t>
            </a:r>
          </a:p>
          <a:p>
            <a:pPr>
              <a:lnSpc>
                <a:spcPct val="90000"/>
              </a:lnSpc>
              <a:buFont typeface="Arial" panose="020B0604020202020204" pitchFamily="34" charset="0"/>
              <a:buChar char="•"/>
            </a:pPr>
            <a:r>
              <a:rPr lang="en-US" sz="1400" b="1" i="0">
                <a:effectLst/>
                <a:latin typeface="Helvetica Neue"/>
              </a:rPr>
              <a:t>Capillaries: </a:t>
            </a:r>
            <a:r>
              <a:rPr lang="en-US" sz="1400" b="0" i="0">
                <a:effectLst/>
                <a:latin typeface="Helvetica Neue"/>
              </a:rPr>
              <a:t>Bleeding from these is like a trickle. Such bleeding stops on its own. </a:t>
            </a:r>
          </a:p>
          <a:p>
            <a:pPr marL="0" indent="0">
              <a:lnSpc>
                <a:spcPct val="90000"/>
              </a:lnSpc>
              <a:buNone/>
            </a:pPr>
            <a:endParaRPr lang="en-US" sz="1400" b="0" i="0">
              <a:effectLst/>
              <a:latin typeface="Helvetica Neue"/>
            </a:endParaRPr>
          </a:p>
          <a:p>
            <a:pPr>
              <a:lnSpc>
                <a:spcPct val="90000"/>
              </a:lnSpc>
              <a:buFont typeface="Arial" panose="020B0604020202020204" pitchFamily="34" charset="0"/>
              <a:buChar char="•"/>
            </a:pPr>
            <a:r>
              <a:rPr lang="en-US" sz="1400" b="1" i="0">
                <a:effectLst/>
                <a:latin typeface="Helvetica Neue"/>
              </a:rPr>
              <a:t>Veins: </a:t>
            </a:r>
            <a:r>
              <a:rPr lang="en-US" sz="1400" b="0" i="0">
                <a:effectLst/>
                <a:latin typeface="Helvetica Neue"/>
              </a:rPr>
              <a:t>Bleeding from veins is continuous and of dark red color. It can be anything from mild to severe. </a:t>
            </a:r>
          </a:p>
          <a:p>
            <a:pPr marL="0" indent="0">
              <a:lnSpc>
                <a:spcPct val="90000"/>
              </a:lnSpc>
              <a:buNone/>
            </a:pPr>
            <a:endParaRPr lang="en-US" sz="1400" b="0" i="0">
              <a:effectLst/>
              <a:latin typeface="Helvetica Neue"/>
            </a:endParaRPr>
          </a:p>
          <a:p>
            <a:pPr>
              <a:lnSpc>
                <a:spcPct val="90000"/>
              </a:lnSpc>
              <a:buFont typeface="Arial" panose="020B0604020202020204" pitchFamily="34" charset="0"/>
              <a:buChar char="•"/>
            </a:pPr>
            <a:r>
              <a:rPr lang="en-US" sz="1400" b="1" i="0">
                <a:effectLst/>
                <a:latin typeface="Helvetica Neue"/>
              </a:rPr>
              <a:t>Arteries:</a:t>
            </a:r>
            <a:r>
              <a:rPr lang="en-US" sz="1400" b="0" i="0">
                <a:effectLst/>
                <a:latin typeface="Helvetica Neue"/>
              </a:rPr>
              <a:t> In arterial bleeding, bright red color spur out. Blood loss can be huge by arterial bleeding.</a:t>
            </a:r>
          </a:p>
          <a:p>
            <a:pPr>
              <a:lnSpc>
                <a:spcPct val="90000"/>
              </a:lnSpc>
            </a:pPr>
            <a:endParaRPr lang="en-CA" sz="1400"/>
          </a:p>
        </p:txBody>
      </p:sp>
    </p:spTree>
    <p:extLst>
      <p:ext uri="{BB962C8B-B14F-4D97-AF65-F5344CB8AC3E}">
        <p14:creationId xmlns:p14="http://schemas.microsoft.com/office/powerpoint/2010/main" val="2998868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CEB93-79FB-8592-DE2D-089E986DD79C}"/>
              </a:ext>
            </a:extLst>
          </p:cNvPr>
          <p:cNvSpPr>
            <a:spLocks noGrp="1"/>
          </p:cNvSpPr>
          <p:nvPr>
            <p:ph type="title"/>
          </p:nvPr>
        </p:nvSpPr>
        <p:spPr>
          <a:xfrm>
            <a:off x="650668" y="629266"/>
            <a:ext cx="4802031" cy="1641986"/>
          </a:xfrm>
        </p:spPr>
        <p:txBody>
          <a:bodyPr>
            <a:normAutofit/>
          </a:bodyPr>
          <a:lstStyle/>
          <a:p>
            <a:r>
              <a:rPr lang="en-CA" dirty="0"/>
              <a:t>Bleeding-Cont.</a:t>
            </a:r>
          </a:p>
        </p:txBody>
      </p:sp>
      <p:pic>
        <p:nvPicPr>
          <p:cNvPr id="5" name="Picture 4" descr="Adhesive bandages">
            <a:extLst>
              <a:ext uri="{FF2B5EF4-FFF2-40B4-BE49-F238E27FC236}">
                <a16:creationId xmlns:a16="http://schemas.microsoft.com/office/drawing/2014/main" id="{9F182741-44BE-B27A-C4C0-B6EE6B020439}"/>
              </a:ext>
            </a:extLst>
          </p:cNvPr>
          <p:cNvPicPr>
            <a:picLocks noChangeAspect="1"/>
          </p:cNvPicPr>
          <p:nvPr/>
        </p:nvPicPr>
        <p:blipFill rotWithShape="1">
          <a:blip r:embed="rId3"/>
          <a:srcRect l="5670" r="35011" b="-1"/>
          <a:stretch/>
        </p:blipFill>
        <p:spPr>
          <a:xfrm>
            <a:off x="6100398" y="10"/>
            <a:ext cx="6094412" cy="6857990"/>
          </a:xfrm>
          <a:prstGeom prst="rect">
            <a:avLst/>
          </a:prstGeom>
        </p:spPr>
      </p:pic>
      <p:sp>
        <p:nvSpPr>
          <p:cNvPr id="9" name="Rectangle 8">
            <a:extLst>
              <a:ext uri="{FF2B5EF4-FFF2-40B4-BE49-F238E27FC236}">
                <a16:creationId xmlns:a16="http://schemas.microsoft.com/office/drawing/2014/main" id="{495DDCFA-D3DE-4CEB-8AFF-C6501187E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8EB0CDEE-F132-85A8-D6D0-684CDF951999}"/>
              </a:ext>
            </a:extLst>
          </p:cNvPr>
          <p:cNvSpPr>
            <a:spLocks noGrp="1"/>
          </p:cNvSpPr>
          <p:nvPr>
            <p:ph idx="1"/>
          </p:nvPr>
        </p:nvSpPr>
        <p:spPr>
          <a:xfrm>
            <a:off x="650668" y="2438400"/>
            <a:ext cx="4802031" cy="3809999"/>
          </a:xfrm>
        </p:spPr>
        <p:txBody>
          <a:bodyPr>
            <a:normAutofit/>
          </a:bodyPr>
          <a:lstStyle/>
          <a:p>
            <a:pPr>
              <a:lnSpc>
                <a:spcPct val="90000"/>
              </a:lnSpc>
            </a:pPr>
            <a:r>
              <a:rPr lang="en-US" sz="1900" b="0" i="0">
                <a:effectLst/>
                <a:latin typeface="Helvetica Neue"/>
              </a:rPr>
              <a:t>Follow these steps to control bleeding:</a:t>
            </a:r>
          </a:p>
          <a:p>
            <a:pPr>
              <a:lnSpc>
                <a:spcPct val="90000"/>
              </a:lnSpc>
              <a:buFont typeface="Arial" panose="020B0604020202020204" pitchFamily="34" charset="0"/>
              <a:buChar char="•"/>
            </a:pPr>
            <a:r>
              <a:rPr lang="en-US" sz="1900" b="0" i="0">
                <a:effectLst/>
                <a:latin typeface="Helvetica Neue"/>
              </a:rPr>
              <a:t>Wear disposable gloves</a:t>
            </a:r>
          </a:p>
          <a:p>
            <a:pPr>
              <a:lnSpc>
                <a:spcPct val="90000"/>
              </a:lnSpc>
              <a:buFont typeface="Arial" panose="020B0604020202020204" pitchFamily="34" charset="0"/>
              <a:buChar char="•"/>
            </a:pPr>
            <a:r>
              <a:rPr lang="en-US" sz="1900" b="0" i="0">
                <a:effectLst/>
                <a:latin typeface="Helvetica Neue"/>
              </a:rPr>
              <a:t>Rinse the wound </a:t>
            </a:r>
          </a:p>
          <a:p>
            <a:pPr>
              <a:lnSpc>
                <a:spcPct val="90000"/>
              </a:lnSpc>
              <a:buFont typeface="Arial" panose="020B0604020202020204" pitchFamily="34" charset="0"/>
              <a:buChar char="•"/>
            </a:pPr>
            <a:r>
              <a:rPr lang="en-US" sz="1900" b="0" i="0">
                <a:effectLst/>
                <a:latin typeface="Helvetica Neue"/>
              </a:rPr>
              <a:t>Cover the wound with a clean cloth or gauze </a:t>
            </a:r>
          </a:p>
          <a:p>
            <a:pPr>
              <a:lnSpc>
                <a:spcPct val="90000"/>
              </a:lnSpc>
              <a:buFont typeface="Arial" panose="020B0604020202020204" pitchFamily="34" charset="0"/>
              <a:buChar char="•"/>
            </a:pPr>
            <a:r>
              <a:rPr lang="en-US" sz="1900" b="0" i="0">
                <a:effectLst/>
                <a:latin typeface="Helvetica Neue"/>
              </a:rPr>
              <a:t>To stop the blood flow, apply direct pressure on the wound</a:t>
            </a:r>
          </a:p>
          <a:p>
            <a:pPr>
              <a:lnSpc>
                <a:spcPct val="90000"/>
              </a:lnSpc>
              <a:buFont typeface="Arial" panose="020B0604020202020204" pitchFamily="34" charset="0"/>
              <a:buChar char="•"/>
            </a:pPr>
            <a:r>
              <a:rPr lang="en-US" sz="1900" b="0" i="0">
                <a:effectLst/>
                <a:latin typeface="Helvetica Neue"/>
              </a:rPr>
              <a:t>Elevate the bleeding part above the patient’s head if possible</a:t>
            </a:r>
          </a:p>
          <a:p>
            <a:pPr>
              <a:lnSpc>
                <a:spcPct val="90000"/>
              </a:lnSpc>
              <a:buFont typeface="Arial" panose="020B0604020202020204" pitchFamily="34" charset="0"/>
              <a:buChar char="•"/>
            </a:pPr>
            <a:r>
              <a:rPr lang="en-US" sz="1900" b="0" i="0">
                <a:effectLst/>
                <a:latin typeface="Helvetica Neue"/>
              </a:rPr>
              <a:t>If the bleeding stops, Put a bandage on the wound</a:t>
            </a:r>
          </a:p>
          <a:p>
            <a:pPr>
              <a:lnSpc>
                <a:spcPct val="90000"/>
              </a:lnSpc>
            </a:pPr>
            <a:endParaRPr lang="en-CA" sz="1900"/>
          </a:p>
        </p:txBody>
      </p:sp>
    </p:spTree>
    <p:extLst>
      <p:ext uri="{BB962C8B-B14F-4D97-AF65-F5344CB8AC3E}">
        <p14:creationId xmlns:p14="http://schemas.microsoft.com/office/powerpoint/2010/main" val="345327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1C6E4-8D77-0B0B-0A46-BB781D3F7B45}"/>
              </a:ext>
            </a:extLst>
          </p:cNvPr>
          <p:cNvSpPr>
            <a:spLocks noGrp="1"/>
          </p:cNvSpPr>
          <p:nvPr>
            <p:ph type="title"/>
          </p:nvPr>
        </p:nvSpPr>
        <p:spPr>
          <a:xfrm>
            <a:off x="6742108" y="629266"/>
            <a:ext cx="3307744" cy="1641986"/>
          </a:xfrm>
        </p:spPr>
        <p:txBody>
          <a:bodyPr>
            <a:normAutofit/>
          </a:bodyPr>
          <a:lstStyle/>
          <a:p>
            <a:r>
              <a:rPr lang="en-CA" dirty="0"/>
              <a:t>Condition 2: Choking</a:t>
            </a:r>
          </a:p>
        </p:txBody>
      </p:sp>
      <p:pic>
        <p:nvPicPr>
          <p:cNvPr id="5" name="Picture 4">
            <a:extLst>
              <a:ext uri="{FF2B5EF4-FFF2-40B4-BE49-F238E27FC236}">
                <a16:creationId xmlns:a16="http://schemas.microsoft.com/office/drawing/2014/main" id="{8828F663-9F29-04F2-151C-0893DE80220F}"/>
              </a:ext>
            </a:extLst>
          </p:cNvPr>
          <p:cNvPicPr>
            <a:picLocks noChangeAspect="1"/>
          </p:cNvPicPr>
          <p:nvPr/>
        </p:nvPicPr>
        <p:blipFill rotWithShape="1">
          <a:blip r:embed="rId3"/>
          <a:srcRect l="3722" r="9781"/>
          <a:stretch/>
        </p:blipFill>
        <p:spPr>
          <a:xfrm>
            <a:off x="-2" y="10"/>
            <a:ext cx="6094407" cy="6857990"/>
          </a:xfrm>
          <a:prstGeom prst="rect">
            <a:avLst/>
          </a:prstGeom>
        </p:spPr>
      </p:pic>
      <p:sp>
        <p:nvSpPr>
          <p:cNvPr id="3" name="Content Placeholder 2">
            <a:extLst>
              <a:ext uri="{FF2B5EF4-FFF2-40B4-BE49-F238E27FC236}">
                <a16:creationId xmlns:a16="http://schemas.microsoft.com/office/drawing/2014/main" id="{40A8EDB3-DC9C-94E0-3E7A-0300E185B602}"/>
              </a:ext>
            </a:extLst>
          </p:cNvPr>
          <p:cNvSpPr>
            <a:spLocks noGrp="1"/>
          </p:cNvSpPr>
          <p:nvPr>
            <p:ph idx="1"/>
          </p:nvPr>
        </p:nvSpPr>
        <p:spPr>
          <a:xfrm>
            <a:off x="6742108" y="2438400"/>
            <a:ext cx="3307744" cy="3809999"/>
          </a:xfrm>
        </p:spPr>
        <p:txBody>
          <a:bodyPr>
            <a:normAutofit/>
          </a:bodyPr>
          <a:lstStyle/>
          <a:p>
            <a:pPr>
              <a:lnSpc>
                <a:spcPct val="90000"/>
              </a:lnSpc>
            </a:pPr>
            <a:r>
              <a:rPr lang="en-US" sz="1300" b="0" i="0">
                <a:effectLst/>
                <a:latin typeface="Helvetica Neue"/>
              </a:rPr>
              <a:t>When any food or object blocks the trachea, choking may happen. Choking can cause sudden unconsciousness or even death. Some common signs of choking are:</a:t>
            </a:r>
          </a:p>
          <a:p>
            <a:pPr>
              <a:lnSpc>
                <a:spcPct val="90000"/>
              </a:lnSpc>
              <a:buFont typeface="Arial" panose="020B0604020202020204" pitchFamily="34" charset="0"/>
              <a:buChar char="•"/>
            </a:pPr>
            <a:r>
              <a:rPr lang="en-US" sz="1300" b="0" i="0">
                <a:effectLst/>
                <a:latin typeface="Helvetica Neue"/>
              </a:rPr>
              <a:t>Gagging</a:t>
            </a:r>
          </a:p>
          <a:p>
            <a:pPr>
              <a:lnSpc>
                <a:spcPct val="90000"/>
              </a:lnSpc>
              <a:buFont typeface="Arial" panose="020B0604020202020204" pitchFamily="34" charset="0"/>
              <a:buChar char="•"/>
            </a:pPr>
            <a:r>
              <a:rPr lang="en-US" sz="1300" b="0" i="0">
                <a:effectLst/>
                <a:latin typeface="Helvetica Neue"/>
              </a:rPr>
              <a:t>Gasping</a:t>
            </a:r>
          </a:p>
          <a:p>
            <a:pPr>
              <a:lnSpc>
                <a:spcPct val="90000"/>
              </a:lnSpc>
              <a:buFont typeface="Arial" panose="020B0604020202020204" pitchFamily="34" charset="0"/>
              <a:buChar char="•"/>
            </a:pPr>
            <a:r>
              <a:rPr lang="en-US" sz="1300" b="0" i="0">
                <a:effectLst/>
                <a:latin typeface="Helvetica Neue"/>
              </a:rPr>
              <a:t>Wheezing</a:t>
            </a:r>
          </a:p>
          <a:p>
            <a:pPr>
              <a:lnSpc>
                <a:spcPct val="90000"/>
              </a:lnSpc>
              <a:buFont typeface="Arial" panose="020B0604020202020204" pitchFamily="34" charset="0"/>
              <a:buChar char="•"/>
            </a:pPr>
            <a:r>
              <a:rPr lang="en-US" sz="1300" b="0" i="0">
                <a:effectLst/>
                <a:latin typeface="Helvetica Neue"/>
              </a:rPr>
              <a:t>Inability to talk </a:t>
            </a:r>
          </a:p>
          <a:p>
            <a:pPr>
              <a:lnSpc>
                <a:spcPct val="90000"/>
              </a:lnSpc>
              <a:buFont typeface="Arial" panose="020B0604020202020204" pitchFamily="34" charset="0"/>
              <a:buChar char="•"/>
            </a:pPr>
            <a:r>
              <a:rPr lang="en-US" sz="1300" b="0" i="0">
                <a:effectLst/>
                <a:latin typeface="Helvetica Neue"/>
              </a:rPr>
              <a:t>Bluish discoloration of the face </a:t>
            </a:r>
          </a:p>
          <a:p>
            <a:pPr>
              <a:lnSpc>
                <a:spcPct val="90000"/>
              </a:lnSpc>
              <a:buFont typeface="Arial" panose="020B0604020202020204" pitchFamily="34" charset="0"/>
              <a:buChar char="•"/>
            </a:pPr>
            <a:r>
              <a:rPr lang="en-US" sz="1300" b="0" i="0">
                <a:effectLst/>
                <a:latin typeface="Helvetica Neue"/>
              </a:rPr>
              <a:t>Grabbing the throat</a:t>
            </a:r>
          </a:p>
          <a:p>
            <a:pPr>
              <a:lnSpc>
                <a:spcPct val="90000"/>
              </a:lnSpc>
            </a:pPr>
            <a:r>
              <a:rPr lang="en-US" sz="1300" b="0" i="0">
                <a:effectLst/>
                <a:latin typeface="Helvetica Neue"/>
              </a:rPr>
              <a:t>Use the Heimlich maneuver if a person is choking. Remember, if a person is talking or coughing, they are not choking.</a:t>
            </a:r>
            <a:endParaRPr lang="en-CA" sz="1300"/>
          </a:p>
        </p:txBody>
      </p:sp>
    </p:spTree>
    <p:extLst>
      <p:ext uri="{BB962C8B-B14F-4D97-AF65-F5344CB8AC3E}">
        <p14:creationId xmlns:p14="http://schemas.microsoft.com/office/powerpoint/2010/main" val="2667261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BB1C-E601-72DA-93C8-55838A40A767}"/>
              </a:ext>
            </a:extLst>
          </p:cNvPr>
          <p:cNvSpPr>
            <a:spLocks noGrp="1"/>
          </p:cNvSpPr>
          <p:nvPr>
            <p:ph type="title"/>
          </p:nvPr>
        </p:nvSpPr>
        <p:spPr>
          <a:xfrm>
            <a:off x="648930" y="629266"/>
            <a:ext cx="6188190" cy="1622321"/>
          </a:xfrm>
        </p:spPr>
        <p:txBody>
          <a:bodyPr>
            <a:normAutofit/>
          </a:bodyPr>
          <a:lstStyle/>
          <a:p>
            <a:r>
              <a:rPr lang="en-CA" dirty="0"/>
              <a:t>Condition 3-Burns</a:t>
            </a:r>
          </a:p>
        </p:txBody>
      </p:sp>
      <p:sp>
        <p:nvSpPr>
          <p:cNvPr id="3" name="Content Placeholder 2">
            <a:extLst>
              <a:ext uri="{FF2B5EF4-FFF2-40B4-BE49-F238E27FC236}">
                <a16:creationId xmlns:a16="http://schemas.microsoft.com/office/drawing/2014/main" id="{D1512073-E34D-ABD3-F425-C1211C9A78C0}"/>
              </a:ext>
            </a:extLst>
          </p:cNvPr>
          <p:cNvSpPr>
            <a:spLocks noGrp="1"/>
          </p:cNvSpPr>
          <p:nvPr>
            <p:ph idx="1"/>
          </p:nvPr>
        </p:nvSpPr>
        <p:spPr>
          <a:xfrm>
            <a:off x="648930" y="2438400"/>
            <a:ext cx="6188189" cy="3785419"/>
          </a:xfrm>
        </p:spPr>
        <p:txBody>
          <a:bodyPr>
            <a:normAutofit/>
          </a:bodyPr>
          <a:lstStyle/>
          <a:p>
            <a:r>
              <a:rPr lang="en-US" sz="1900" b="0" i="0">
                <a:effectLst/>
                <a:latin typeface="Helvetica Neue"/>
              </a:rPr>
              <a:t>First, stop the burning process by identifying the type of burn and take the actions such as: </a:t>
            </a:r>
          </a:p>
          <a:p>
            <a:pPr>
              <a:buFont typeface="Arial" panose="020B0604020202020204" pitchFamily="34" charset="0"/>
              <a:buChar char="•"/>
            </a:pPr>
            <a:r>
              <a:rPr lang="en-US" sz="1900" b="0" i="0">
                <a:effectLst/>
                <a:latin typeface="Helvetica Neue"/>
              </a:rPr>
              <a:t>Clean the chemical in case of chemical burning</a:t>
            </a:r>
          </a:p>
          <a:p>
            <a:pPr>
              <a:buFont typeface="Arial" panose="020B0604020202020204" pitchFamily="34" charset="0"/>
              <a:buChar char="•"/>
            </a:pPr>
            <a:r>
              <a:rPr lang="en-US" sz="1900" b="0" i="0">
                <a:effectLst/>
                <a:latin typeface="Helvetica Neue"/>
              </a:rPr>
              <a:t>Turn off electricity in case of electric burn and so on. </a:t>
            </a:r>
          </a:p>
          <a:p>
            <a:r>
              <a:rPr lang="en-US" sz="1900" b="0" i="0">
                <a:effectLst/>
                <a:latin typeface="Helvetica Neue"/>
              </a:rPr>
              <a:t>For mild burns:</a:t>
            </a:r>
          </a:p>
          <a:p>
            <a:pPr>
              <a:buFont typeface="Arial" panose="020B0604020202020204" pitchFamily="34" charset="0"/>
              <a:buChar char="•"/>
            </a:pPr>
            <a:r>
              <a:rPr lang="en-US" sz="1900" b="0" i="0">
                <a:effectLst/>
                <a:latin typeface="Helvetica Neue"/>
              </a:rPr>
              <a:t>Flush the burned area with running water. Avoid using ice.</a:t>
            </a:r>
          </a:p>
          <a:p>
            <a:pPr>
              <a:buFont typeface="Arial" panose="020B0604020202020204" pitchFamily="34" charset="0"/>
              <a:buChar char="•"/>
            </a:pPr>
            <a:r>
              <a:rPr lang="en-US" sz="1900" b="0" i="0">
                <a:effectLst/>
                <a:latin typeface="Helvetica Neue"/>
              </a:rPr>
              <a:t>Put a light gauze bandage on the burnt area if it is minor.</a:t>
            </a:r>
          </a:p>
          <a:p>
            <a:pPr>
              <a:buFont typeface="Arial" panose="020B0604020202020204" pitchFamily="34" charset="0"/>
              <a:buChar char="•"/>
            </a:pPr>
            <a:r>
              <a:rPr lang="en-US" sz="1900" b="0" i="0">
                <a:effectLst/>
                <a:latin typeface="Helvetica Neue"/>
              </a:rPr>
              <a:t>Never break any blisters formed by burning.</a:t>
            </a:r>
          </a:p>
          <a:p>
            <a:endParaRPr lang="en-CA" sz="1900"/>
          </a:p>
        </p:txBody>
      </p:sp>
      <p:sp>
        <p:nvSpPr>
          <p:cNvPr id="10"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Rectangle 11">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CA"/>
          </a:p>
        </p:txBody>
      </p:sp>
      <p:pic>
        <p:nvPicPr>
          <p:cNvPr id="5" name="Picture 4">
            <a:extLst>
              <a:ext uri="{FF2B5EF4-FFF2-40B4-BE49-F238E27FC236}">
                <a16:creationId xmlns:a16="http://schemas.microsoft.com/office/drawing/2014/main" id="{AE66A5FA-45B9-F39C-5EE0-7E9D7A7493DD}"/>
              </a:ext>
            </a:extLst>
          </p:cNvPr>
          <p:cNvPicPr>
            <a:picLocks noChangeAspect="1"/>
          </p:cNvPicPr>
          <p:nvPr/>
        </p:nvPicPr>
        <p:blipFill>
          <a:blip r:embed="rId3"/>
          <a:stretch>
            <a:fillRect/>
          </a:stretch>
        </p:blipFill>
        <p:spPr>
          <a:xfrm>
            <a:off x="8129871" y="1500179"/>
            <a:ext cx="3414010" cy="3857638"/>
          </a:xfrm>
          <a:prstGeom prst="rect">
            <a:avLst/>
          </a:prstGeom>
          <a:effectLst/>
        </p:spPr>
      </p:pic>
      <p:sp>
        <p:nvSpPr>
          <p:cNvPr id="16" name="Rectangle 15">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1881329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EA69-BE21-078C-927B-62F6027805F0}"/>
              </a:ext>
            </a:extLst>
          </p:cNvPr>
          <p:cNvSpPr>
            <a:spLocks noGrp="1"/>
          </p:cNvSpPr>
          <p:nvPr>
            <p:ph type="title"/>
          </p:nvPr>
        </p:nvSpPr>
        <p:spPr>
          <a:xfrm>
            <a:off x="648930" y="629266"/>
            <a:ext cx="5616217" cy="1622321"/>
          </a:xfrm>
        </p:spPr>
        <p:txBody>
          <a:bodyPr>
            <a:normAutofit/>
          </a:bodyPr>
          <a:lstStyle/>
          <a:p>
            <a:r>
              <a:rPr lang="en-CA" dirty="0"/>
              <a:t>Types of Burns</a:t>
            </a:r>
          </a:p>
        </p:txBody>
      </p:sp>
      <p:sp>
        <p:nvSpPr>
          <p:cNvPr id="3" name="Content Placeholder 2">
            <a:extLst>
              <a:ext uri="{FF2B5EF4-FFF2-40B4-BE49-F238E27FC236}">
                <a16:creationId xmlns:a16="http://schemas.microsoft.com/office/drawing/2014/main" id="{C30768B9-25F7-EF2A-D6D7-83A4BED86058}"/>
              </a:ext>
            </a:extLst>
          </p:cNvPr>
          <p:cNvSpPr>
            <a:spLocks noGrp="1"/>
          </p:cNvSpPr>
          <p:nvPr>
            <p:ph idx="1"/>
          </p:nvPr>
        </p:nvSpPr>
        <p:spPr>
          <a:xfrm>
            <a:off x="648931" y="2438400"/>
            <a:ext cx="5616216" cy="3785419"/>
          </a:xfrm>
        </p:spPr>
        <p:txBody>
          <a:bodyPr>
            <a:normAutofit/>
          </a:bodyPr>
          <a:lstStyle/>
          <a:p>
            <a:pPr fontAlgn="base">
              <a:lnSpc>
                <a:spcPct val="90000"/>
              </a:lnSpc>
              <a:buFont typeface="Arial" panose="020B0604020202020204" pitchFamily="34" charset="0"/>
              <a:buChar char="•"/>
            </a:pPr>
            <a:r>
              <a:rPr lang="en-US" sz="1600" b="1" i="0">
                <a:effectLst/>
                <a:latin typeface="Noto Sans" panose="020B0502040504020204" pitchFamily="34" charset="0"/>
              </a:rPr>
              <a:t>Thermal burns. </a:t>
            </a:r>
            <a:r>
              <a:rPr lang="en-US" sz="1600" b="0" i="0">
                <a:effectLst/>
                <a:latin typeface="Noto Sans" panose="020B0502040504020204" pitchFamily="34" charset="0"/>
              </a:rPr>
              <a:t>These burns are due to heat sources which raise the temperature of the skin and tissues and cause tissue cell death or charring. Hot metals, scalding liquids, steam, and flames, when coming into contact with the skin, can cause thermal burns.</a:t>
            </a:r>
          </a:p>
          <a:p>
            <a:pPr fontAlgn="base">
              <a:lnSpc>
                <a:spcPct val="90000"/>
              </a:lnSpc>
              <a:buFont typeface="Arial" panose="020B0604020202020204" pitchFamily="34" charset="0"/>
              <a:buChar char="•"/>
            </a:pPr>
            <a:r>
              <a:rPr lang="en-US" sz="1600" b="1" i="0">
                <a:effectLst/>
                <a:latin typeface="Noto Sans" panose="020B0502040504020204" pitchFamily="34" charset="0"/>
              </a:rPr>
              <a:t>Radiation burns. </a:t>
            </a:r>
            <a:r>
              <a:rPr lang="en-US" sz="1600" b="0" i="0">
                <a:effectLst/>
                <a:latin typeface="Noto Sans" panose="020B0502040504020204" pitchFamily="34" charset="0"/>
              </a:rPr>
              <a:t>These burns are due to prolonged exposure to ultraviolet rays of the sun, or to other sources of radiation such as X-ray.</a:t>
            </a:r>
          </a:p>
          <a:p>
            <a:pPr fontAlgn="base">
              <a:lnSpc>
                <a:spcPct val="90000"/>
              </a:lnSpc>
              <a:buFont typeface="Arial" panose="020B0604020202020204" pitchFamily="34" charset="0"/>
              <a:buChar char="•"/>
            </a:pPr>
            <a:r>
              <a:rPr lang="en-US" sz="1600" b="1" i="0">
                <a:effectLst/>
                <a:latin typeface="Noto Sans" panose="020B0502040504020204" pitchFamily="34" charset="0"/>
              </a:rPr>
              <a:t>Chemical burns. </a:t>
            </a:r>
            <a:r>
              <a:rPr lang="en-US" sz="1600" b="0" i="0">
                <a:effectLst/>
                <a:latin typeface="Noto Sans" panose="020B0502040504020204" pitchFamily="34" charset="0"/>
              </a:rPr>
              <a:t>These burns are due to strong acids, </a:t>
            </a:r>
            <a:r>
              <a:rPr lang="en-US" sz="1600" b="0" i="0" err="1">
                <a:effectLst/>
                <a:latin typeface="Noto Sans" panose="020B0502040504020204" pitchFamily="34" charset="0"/>
              </a:rPr>
              <a:t>alkalies</a:t>
            </a:r>
            <a:r>
              <a:rPr lang="en-US" sz="1600" b="0" i="0">
                <a:effectLst/>
                <a:latin typeface="Noto Sans" panose="020B0502040504020204" pitchFamily="34" charset="0"/>
              </a:rPr>
              <a:t>, detergents, or solvents coming into contact with the skin or eyes.</a:t>
            </a:r>
          </a:p>
          <a:p>
            <a:pPr fontAlgn="base">
              <a:lnSpc>
                <a:spcPct val="90000"/>
              </a:lnSpc>
              <a:buFont typeface="Arial" panose="020B0604020202020204" pitchFamily="34" charset="0"/>
              <a:buChar char="•"/>
            </a:pPr>
            <a:r>
              <a:rPr lang="en-US" sz="1600" b="1" i="0">
                <a:effectLst/>
                <a:latin typeface="Noto Sans" panose="020B0502040504020204" pitchFamily="34" charset="0"/>
              </a:rPr>
              <a:t>Electrical burns.</a:t>
            </a:r>
            <a:r>
              <a:rPr lang="en-US" sz="1600" b="0" i="0">
                <a:effectLst/>
                <a:latin typeface="Noto Sans" panose="020B0502040504020204" pitchFamily="34" charset="0"/>
              </a:rPr>
              <a:t> These burns are from electrical current, either alternating current (AC) or direct current (DC).</a:t>
            </a:r>
          </a:p>
          <a:p>
            <a:pPr>
              <a:lnSpc>
                <a:spcPct val="90000"/>
              </a:lnSpc>
            </a:pPr>
            <a:endParaRPr lang="en-CA" sz="1600"/>
          </a:p>
        </p:txBody>
      </p:sp>
      <p:sp>
        <p:nvSpPr>
          <p:cNvPr id="10" name="Freeform 31">
            <a:extLst>
              <a:ext uri="{FF2B5EF4-FFF2-40B4-BE49-F238E27FC236}">
                <a16:creationId xmlns:a16="http://schemas.microsoft.com/office/drawing/2014/main" id="{1F7E4252-2F8C-4EA5-8B25-80F4D86EE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Rectangle 11">
            <a:extLst>
              <a:ext uri="{FF2B5EF4-FFF2-40B4-BE49-F238E27FC236}">
                <a16:creationId xmlns:a16="http://schemas.microsoft.com/office/drawing/2014/main" id="{1AE682A4-5C0C-437A-88CB-93903D449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4139" y="0"/>
            <a:ext cx="463828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BCB0AB8E-3445-441A-B43E-CED27841E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06400"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CA"/>
          </a:p>
        </p:txBody>
      </p:sp>
      <p:pic>
        <p:nvPicPr>
          <p:cNvPr id="5" name="Picture 4">
            <a:extLst>
              <a:ext uri="{FF2B5EF4-FFF2-40B4-BE49-F238E27FC236}">
                <a16:creationId xmlns:a16="http://schemas.microsoft.com/office/drawing/2014/main" id="{17593753-23F6-C71E-DC37-860948CD3DDB}"/>
              </a:ext>
            </a:extLst>
          </p:cNvPr>
          <p:cNvPicPr>
            <a:picLocks noChangeAspect="1"/>
          </p:cNvPicPr>
          <p:nvPr/>
        </p:nvPicPr>
        <p:blipFill>
          <a:blip r:embed="rId3"/>
          <a:stretch>
            <a:fillRect/>
          </a:stretch>
        </p:blipFill>
        <p:spPr>
          <a:xfrm>
            <a:off x="6809971" y="1443905"/>
            <a:ext cx="5427666" cy="5414095"/>
          </a:xfrm>
          <a:prstGeom prst="rect">
            <a:avLst/>
          </a:prstGeom>
          <a:effectLst/>
        </p:spPr>
      </p:pic>
      <p:sp>
        <p:nvSpPr>
          <p:cNvPr id="16" name="Rectangle 15">
            <a:extLst>
              <a:ext uri="{FF2B5EF4-FFF2-40B4-BE49-F238E27FC236}">
                <a16:creationId xmlns:a16="http://schemas.microsoft.com/office/drawing/2014/main" id="{60202AA6-BAFE-417F-904D-4F7027D36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15928258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788</TotalTime>
  <Words>1680</Words>
  <Application>Microsoft Office PowerPoint</Application>
  <PresentationFormat>Widescreen</PresentationFormat>
  <Paragraphs>107</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Century Gothic</vt:lpstr>
      <vt:lpstr>Helvetica</vt:lpstr>
      <vt:lpstr>Helvetica Neue</vt:lpstr>
      <vt:lpstr>Muli</vt:lpstr>
      <vt:lpstr>Noto Sans</vt:lpstr>
      <vt:lpstr>Wingdings 3</vt:lpstr>
      <vt:lpstr>Ion</vt:lpstr>
      <vt:lpstr>First Aid!</vt:lpstr>
      <vt:lpstr>What is First  Aid?</vt:lpstr>
      <vt:lpstr>What are the ABCs of First Aid?</vt:lpstr>
      <vt:lpstr>Types of First Aid Emergencies</vt:lpstr>
      <vt:lpstr>Condition 1: Bleeding</vt:lpstr>
      <vt:lpstr>Bleeding-Cont.</vt:lpstr>
      <vt:lpstr>Condition 2: Choking</vt:lpstr>
      <vt:lpstr>Condition 3-Burns</vt:lpstr>
      <vt:lpstr>Types of Burns</vt:lpstr>
      <vt:lpstr>Burn Degrees</vt:lpstr>
      <vt:lpstr>How do we treat burns?</vt:lpstr>
      <vt:lpstr>How do we treat MAJOR burns?</vt:lpstr>
      <vt:lpstr>Condition 4-Broken Bone/Fracture</vt:lpstr>
      <vt:lpstr>Condition 5:Stopped Heart</vt:lpstr>
      <vt:lpstr>CPR</vt:lpstr>
      <vt:lpstr>How do you perform CPR?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Aid!</dc:title>
  <dc:creator>Joseph Stephen</dc:creator>
  <cp:lastModifiedBy>Joseph Stephen</cp:lastModifiedBy>
  <cp:revision>1</cp:revision>
  <dcterms:created xsi:type="dcterms:W3CDTF">2023-11-29T06:47:12Z</dcterms:created>
  <dcterms:modified xsi:type="dcterms:W3CDTF">2023-11-29T19:55:16Z</dcterms:modified>
</cp:coreProperties>
</file>