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7"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82" r:id="rId21"/>
    <p:sldId id="275" r:id="rId22"/>
    <p:sldId id="276" r:id="rId23"/>
    <p:sldId id="277" r:id="rId24"/>
    <p:sldId id="278" r:id="rId25"/>
    <p:sldId id="279" r:id="rId26"/>
    <p:sldId id="280"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p:scale>
          <a:sx n="35" d="100"/>
          <a:sy n="35" d="100"/>
        </p:scale>
        <p:origin x="448" y="1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hyperlink" Target="https://www.cdc.gov/foodsafety/keep-food-safe.html" TargetMode="External"/><Relationship Id="rId1" Type="http://schemas.openxmlformats.org/officeDocument/2006/relationships/hyperlink" Target="https://www.foodsafety.gov/keep-food-safe/4-steps-to-food-safety"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cdc.gov/foodsafety/keep-food-safe.html" TargetMode="External"/><Relationship Id="rId1" Type="http://schemas.openxmlformats.org/officeDocument/2006/relationships/hyperlink" Target="https://www.foodsafety.gov/keep-food-safe/4-steps-to-food-safety"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868018-DBD9-4726-AA6C-0FCA7B71446B}"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C027DE27-F40C-4B6F-9BE7-29965E039F3A}">
      <dgm:prSet/>
      <dgm:spPr/>
      <dgm:t>
        <a:bodyPr/>
        <a:lstStyle/>
        <a:p>
          <a:r>
            <a:rPr lang="en-US" b="0" i="0" u="sng">
              <a:hlinkClick xmlns:r="http://schemas.openxmlformats.org/officeDocument/2006/relationships" r:id="rId1"/>
            </a:rPr>
            <a:t>Clean</a:t>
          </a:r>
          <a:endParaRPr lang="en-US"/>
        </a:p>
      </dgm:t>
    </dgm:pt>
    <dgm:pt modelId="{3A354435-AA86-4A2F-B759-A2D6E552E711}" type="parTrans" cxnId="{835D1151-33F9-4DEB-AD19-685F12A4AF02}">
      <dgm:prSet/>
      <dgm:spPr/>
      <dgm:t>
        <a:bodyPr/>
        <a:lstStyle/>
        <a:p>
          <a:endParaRPr lang="en-US"/>
        </a:p>
      </dgm:t>
    </dgm:pt>
    <dgm:pt modelId="{09E99045-9D4F-43D7-9325-36DF22A8A830}" type="sibTrans" cxnId="{835D1151-33F9-4DEB-AD19-685F12A4AF02}">
      <dgm:prSet phldrT="1" phldr="0"/>
      <dgm:spPr/>
      <dgm:t>
        <a:bodyPr/>
        <a:lstStyle/>
        <a:p>
          <a:r>
            <a:rPr lang="en-US"/>
            <a:t>1</a:t>
          </a:r>
        </a:p>
      </dgm:t>
    </dgm:pt>
    <dgm:pt modelId="{F3D0314A-ACF7-4A91-9EF4-CD3C5007044E}">
      <dgm:prSet/>
      <dgm:spPr/>
      <dgm:t>
        <a:bodyPr/>
        <a:lstStyle/>
        <a:p>
          <a:r>
            <a:rPr lang="en-US" b="0" i="0"/>
            <a:t>Wash your hands and work surfaces before, during, and after preparing food. Germs can survive in many places around your kitchen, including your hands, utensils, cutting boards, and countertops.</a:t>
          </a:r>
          <a:endParaRPr lang="en-US"/>
        </a:p>
      </dgm:t>
    </dgm:pt>
    <dgm:pt modelId="{AF03BE9A-6D86-42A4-B854-DFEF3A8341DE}" type="parTrans" cxnId="{D73BD6F9-BB6A-4F88-B376-6DF41757AADC}">
      <dgm:prSet/>
      <dgm:spPr/>
      <dgm:t>
        <a:bodyPr/>
        <a:lstStyle/>
        <a:p>
          <a:endParaRPr lang="en-US"/>
        </a:p>
      </dgm:t>
    </dgm:pt>
    <dgm:pt modelId="{92EC841B-89CA-43E1-9680-AF4037ABBDB4}" type="sibTrans" cxnId="{D73BD6F9-BB6A-4F88-B376-6DF41757AADC}">
      <dgm:prSet/>
      <dgm:spPr/>
      <dgm:t>
        <a:bodyPr/>
        <a:lstStyle/>
        <a:p>
          <a:endParaRPr lang="en-US"/>
        </a:p>
      </dgm:t>
    </dgm:pt>
    <dgm:pt modelId="{2EC0F13F-21DB-4324-B566-D8FDFCF38466}">
      <dgm:prSet/>
      <dgm:spPr/>
      <dgm:t>
        <a:bodyPr/>
        <a:lstStyle/>
        <a:p>
          <a:r>
            <a:rPr lang="en-US" b="0" i="0" u="sng">
              <a:hlinkClick xmlns:r="http://schemas.openxmlformats.org/officeDocument/2006/relationships" r:id="rId1"/>
            </a:rPr>
            <a:t>Separate</a:t>
          </a:r>
          <a:endParaRPr lang="en-US"/>
        </a:p>
      </dgm:t>
    </dgm:pt>
    <dgm:pt modelId="{5C8B23BA-6EC2-40CF-A51C-E99C8557C295}" type="parTrans" cxnId="{34717482-E70B-4DBE-876D-20A60B5D4725}">
      <dgm:prSet/>
      <dgm:spPr/>
      <dgm:t>
        <a:bodyPr/>
        <a:lstStyle/>
        <a:p>
          <a:endParaRPr lang="en-US"/>
        </a:p>
      </dgm:t>
    </dgm:pt>
    <dgm:pt modelId="{FA65FA63-76B3-40A0-9D02-C3EC4435A72B}" type="sibTrans" cxnId="{34717482-E70B-4DBE-876D-20A60B5D4725}">
      <dgm:prSet phldrT="2" phldr="0"/>
      <dgm:spPr/>
      <dgm:t>
        <a:bodyPr/>
        <a:lstStyle/>
        <a:p>
          <a:r>
            <a:rPr lang="en-US"/>
            <a:t>2</a:t>
          </a:r>
        </a:p>
      </dgm:t>
    </dgm:pt>
    <dgm:pt modelId="{C75ADD84-78C3-4162-9D89-69990364E8BB}">
      <dgm:prSet/>
      <dgm:spPr/>
      <dgm:t>
        <a:bodyPr/>
        <a:lstStyle/>
        <a:p>
          <a:r>
            <a:rPr lang="en-US" b="0" i="0"/>
            <a:t>Separate raw meat, chicken and other poultry, seafood, and eggs from ready-to-eat foods. Use separate cutting boards and keep raw meat away from other foods in your shopping cart and refrigerator.</a:t>
          </a:r>
          <a:endParaRPr lang="en-US"/>
        </a:p>
      </dgm:t>
    </dgm:pt>
    <dgm:pt modelId="{4AB0E997-7B4E-49D4-B751-18D1ECC44DE1}" type="parTrans" cxnId="{21205C1E-20CB-4C69-90D9-6205AB7CBE60}">
      <dgm:prSet/>
      <dgm:spPr/>
      <dgm:t>
        <a:bodyPr/>
        <a:lstStyle/>
        <a:p>
          <a:endParaRPr lang="en-US"/>
        </a:p>
      </dgm:t>
    </dgm:pt>
    <dgm:pt modelId="{D7F3CEB5-357B-4113-AFE9-CA28471F858A}" type="sibTrans" cxnId="{21205C1E-20CB-4C69-90D9-6205AB7CBE60}">
      <dgm:prSet/>
      <dgm:spPr/>
      <dgm:t>
        <a:bodyPr/>
        <a:lstStyle/>
        <a:p>
          <a:endParaRPr lang="en-US"/>
        </a:p>
      </dgm:t>
    </dgm:pt>
    <dgm:pt modelId="{C9109B0D-71B9-4027-9F0B-17464C4D9611}">
      <dgm:prSet/>
      <dgm:spPr/>
      <dgm:t>
        <a:bodyPr/>
        <a:lstStyle/>
        <a:p>
          <a:r>
            <a:rPr lang="en-US" b="0" i="0" u="sng">
              <a:hlinkClick xmlns:r="http://schemas.openxmlformats.org/officeDocument/2006/relationships" r:id="rId1"/>
            </a:rPr>
            <a:t>Cook</a:t>
          </a:r>
          <a:endParaRPr lang="en-US"/>
        </a:p>
      </dgm:t>
    </dgm:pt>
    <dgm:pt modelId="{BD2EC5FC-9458-4690-9753-D129DB49BE59}" type="parTrans" cxnId="{BF064045-E4D9-457F-BE51-527E2059DE6F}">
      <dgm:prSet/>
      <dgm:spPr/>
      <dgm:t>
        <a:bodyPr/>
        <a:lstStyle/>
        <a:p>
          <a:endParaRPr lang="en-US"/>
        </a:p>
      </dgm:t>
    </dgm:pt>
    <dgm:pt modelId="{66A8868D-DC6C-4019-86BD-02C57C21113A}" type="sibTrans" cxnId="{BF064045-E4D9-457F-BE51-527E2059DE6F}">
      <dgm:prSet phldrT="3" phldr="0"/>
      <dgm:spPr/>
      <dgm:t>
        <a:bodyPr/>
        <a:lstStyle/>
        <a:p>
          <a:r>
            <a:rPr lang="en-US"/>
            <a:t>3</a:t>
          </a:r>
        </a:p>
      </dgm:t>
    </dgm:pt>
    <dgm:pt modelId="{5DDABB31-8347-4083-A4A8-212C65E25AA6}">
      <dgm:prSet/>
      <dgm:spPr/>
      <dgm:t>
        <a:bodyPr/>
        <a:lstStyle/>
        <a:p>
          <a:r>
            <a:rPr lang="en-US" b="0" i="0"/>
            <a:t>Cook food to the </a:t>
          </a:r>
          <a:r>
            <a:rPr lang="en-US" b="0" i="0" u="sng">
              <a:hlinkClick xmlns:r="http://schemas.openxmlformats.org/officeDocument/2006/relationships" r:id="rId2"/>
            </a:rPr>
            <a:t>safe internal temperature</a:t>
          </a:r>
          <a:r>
            <a:rPr lang="en-US" b="0" i="0"/>
            <a:t> to kill harmful bacteria. Use a food thermometer.</a:t>
          </a:r>
          <a:endParaRPr lang="en-US"/>
        </a:p>
      </dgm:t>
    </dgm:pt>
    <dgm:pt modelId="{68D98222-1D49-44BE-8A09-981AC5FBE7BF}" type="parTrans" cxnId="{812B8B7A-8C36-4BF9-B6EE-47283AE860AD}">
      <dgm:prSet/>
      <dgm:spPr/>
      <dgm:t>
        <a:bodyPr/>
        <a:lstStyle/>
        <a:p>
          <a:endParaRPr lang="en-US"/>
        </a:p>
      </dgm:t>
    </dgm:pt>
    <dgm:pt modelId="{0874C021-3AC4-4440-AB54-4D37CABA618E}" type="sibTrans" cxnId="{812B8B7A-8C36-4BF9-B6EE-47283AE860AD}">
      <dgm:prSet/>
      <dgm:spPr/>
      <dgm:t>
        <a:bodyPr/>
        <a:lstStyle/>
        <a:p>
          <a:endParaRPr lang="en-US"/>
        </a:p>
      </dgm:t>
    </dgm:pt>
    <dgm:pt modelId="{C8A8F1BA-7192-4DC5-88DC-1D54E1F259A0}">
      <dgm:prSet/>
      <dgm:spPr/>
      <dgm:t>
        <a:bodyPr/>
        <a:lstStyle/>
        <a:p>
          <a:r>
            <a:rPr lang="en-US" b="0" i="0" u="sng">
              <a:hlinkClick xmlns:r="http://schemas.openxmlformats.org/officeDocument/2006/relationships" r:id="rId1"/>
            </a:rPr>
            <a:t>Chill</a:t>
          </a:r>
          <a:endParaRPr lang="en-US"/>
        </a:p>
      </dgm:t>
    </dgm:pt>
    <dgm:pt modelId="{16280463-7F1C-43AF-B8BD-FF0C746A7004}" type="parTrans" cxnId="{73290A68-ADBB-4C8C-B5E4-B0FD56EC4EF3}">
      <dgm:prSet/>
      <dgm:spPr/>
      <dgm:t>
        <a:bodyPr/>
        <a:lstStyle/>
        <a:p>
          <a:endParaRPr lang="en-US"/>
        </a:p>
      </dgm:t>
    </dgm:pt>
    <dgm:pt modelId="{FA48B5EE-3A60-4513-9BD9-68BD44B3BCE7}" type="sibTrans" cxnId="{73290A68-ADBB-4C8C-B5E4-B0FD56EC4EF3}">
      <dgm:prSet phldrT="4" phldr="0"/>
      <dgm:spPr/>
      <dgm:t>
        <a:bodyPr/>
        <a:lstStyle/>
        <a:p>
          <a:r>
            <a:rPr lang="en-US"/>
            <a:t>4</a:t>
          </a:r>
        </a:p>
      </dgm:t>
    </dgm:pt>
    <dgm:pt modelId="{AEBF95F3-D099-4A75-A9EC-EF5E6CA7C647}">
      <dgm:prSet/>
      <dgm:spPr/>
      <dgm:t>
        <a:bodyPr/>
        <a:lstStyle/>
        <a:p>
          <a:r>
            <a:rPr lang="en-US" b="0" i="0"/>
            <a:t>Keep your refrigerator 40°F or below. Refrigerate leftovers within 2 hours of cooking (or within 1 hour if food is exposed to a temperature above 90°F, like in a hot car).</a:t>
          </a:r>
          <a:endParaRPr lang="en-US"/>
        </a:p>
      </dgm:t>
    </dgm:pt>
    <dgm:pt modelId="{E1B01E4E-EE53-4482-94B7-506DB824AA43}" type="parTrans" cxnId="{19C4D997-40BA-4BF9-A3DF-B94F26FC5CB8}">
      <dgm:prSet/>
      <dgm:spPr/>
      <dgm:t>
        <a:bodyPr/>
        <a:lstStyle/>
        <a:p>
          <a:endParaRPr lang="en-US"/>
        </a:p>
      </dgm:t>
    </dgm:pt>
    <dgm:pt modelId="{C1BCAB30-B9D3-4780-8395-4A1279D6B964}" type="sibTrans" cxnId="{19C4D997-40BA-4BF9-A3DF-B94F26FC5CB8}">
      <dgm:prSet/>
      <dgm:spPr/>
      <dgm:t>
        <a:bodyPr/>
        <a:lstStyle/>
        <a:p>
          <a:endParaRPr lang="en-US"/>
        </a:p>
      </dgm:t>
    </dgm:pt>
    <dgm:pt modelId="{4E823726-2C4C-4A75-92F9-02E62A936859}" type="pres">
      <dgm:prSet presAssocID="{67868018-DBD9-4726-AA6C-0FCA7B71446B}" presName="Name0" presStyleCnt="0">
        <dgm:presLayoutVars>
          <dgm:animLvl val="lvl"/>
          <dgm:resizeHandles val="exact"/>
        </dgm:presLayoutVars>
      </dgm:prSet>
      <dgm:spPr/>
    </dgm:pt>
    <dgm:pt modelId="{9B2A7AC2-E6C5-4EB4-91F2-41D650117BEE}" type="pres">
      <dgm:prSet presAssocID="{C027DE27-F40C-4B6F-9BE7-29965E039F3A}" presName="compositeNode" presStyleCnt="0">
        <dgm:presLayoutVars>
          <dgm:bulletEnabled val="1"/>
        </dgm:presLayoutVars>
      </dgm:prSet>
      <dgm:spPr/>
    </dgm:pt>
    <dgm:pt modelId="{398EF25E-A5CA-44B5-A2F4-E982921B048C}" type="pres">
      <dgm:prSet presAssocID="{C027DE27-F40C-4B6F-9BE7-29965E039F3A}" presName="bgRect" presStyleLbl="bgAccFollowNode1" presStyleIdx="0" presStyleCnt="4"/>
      <dgm:spPr/>
    </dgm:pt>
    <dgm:pt modelId="{25E62A7F-FD43-4FC2-833C-52B3F81FBF2E}" type="pres">
      <dgm:prSet presAssocID="{09E99045-9D4F-43D7-9325-36DF22A8A830}" presName="sibTransNodeCircle" presStyleLbl="alignNode1" presStyleIdx="0" presStyleCnt="8">
        <dgm:presLayoutVars>
          <dgm:chMax val="0"/>
          <dgm:bulletEnabled/>
        </dgm:presLayoutVars>
      </dgm:prSet>
      <dgm:spPr/>
    </dgm:pt>
    <dgm:pt modelId="{D0DCA7A3-56C1-42E9-8E0E-DF8C351BFBC3}" type="pres">
      <dgm:prSet presAssocID="{C027DE27-F40C-4B6F-9BE7-29965E039F3A}" presName="bottomLine" presStyleLbl="alignNode1" presStyleIdx="1" presStyleCnt="8">
        <dgm:presLayoutVars/>
      </dgm:prSet>
      <dgm:spPr/>
    </dgm:pt>
    <dgm:pt modelId="{6506F952-C518-450F-BB49-7A1907F49713}" type="pres">
      <dgm:prSet presAssocID="{C027DE27-F40C-4B6F-9BE7-29965E039F3A}" presName="nodeText" presStyleLbl="bgAccFollowNode1" presStyleIdx="0" presStyleCnt="4">
        <dgm:presLayoutVars>
          <dgm:bulletEnabled val="1"/>
        </dgm:presLayoutVars>
      </dgm:prSet>
      <dgm:spPr/>
    </dgm:pt>
    <dgm:pt modelId="{41FF1FA5-0A8D-447A-B6D6-3BDF49A01564}" type="pres">
      <dgm:prSet presAssocID="{09E99045-9D4F-43D7-9325-36DF22A8A830}" presName="sibTrans" presStyleCnt="0"/>
      <dgm:spPr/>
    </dgm:pt>
    <dgm:pt modelId="{C8EABA40-525C-4033-80F7-092F53C5FF7E}" type="pres">
      <dgm:prSet presAssocID="{2EC0F13F-21DB-4324-B566-D8FDFCF38466}" presName="compositeNode" presStyleCnt="0">
        <dgm:presLayoutVars>
          <dgm:bulletEnabled val="1"/>
        </dgm:presLayoutVars>
      </dgm:prSet>
      <dgm:spPr/>
    </dgm:pt>
    <dgm:pt modelId="{3F51F9CD-8081-4B1C-B9AA-61BB2A969A59}" type="pres">
      <dgm:prSet presAssocID="{2EC0F13F-21DB-4324-B566-D8FDFCF38466}" presName="bgRect" presStyleLbl="bgAccFollowNode1" presStyleIdx="1" presStyleCnt="4"/>
      <dgm:spPr/>
    </dgm:pt>
    <dgm:pt modelId="{068AC876-A16C-42A0-8FBE-60317C884EE3}" type="pres">
      <dgm:prSet presAssocID="{FA65FA63-76B3-40A0-9D02-C3EC4435A72B}" presName="sibTransNodeCircle" presStyleLbl="alignNode1" presStyleIdx="2" presStyleCnt="8">
        <dgm:presLayoutVars>
          <dgm:chMax val="0"/>
          <dgm:bulletEnabled/>
        </dgm:presLayoutVars>
      </dgm:prSet>
      <dgm:spPr/>
    </dgm:pt>
    <dgm:pt modelId="{A4C93D5B-A884-4AA4-BF29-5105DF430D1F}" type="pres">
      <dgm:prSet presAssocID="{2EC0F13F-21DB-4324-B566-D8FDFCF38466}" presName="bottomLine" presStyleLbl="alignNode1" presStyleIdx="3" presStyleCnt="8">
        <dgm:presLayoutVars/>
      </dgm:prSet>
      <dgm:spPr/>
    </dgm:pt>
    <dgm:pt modelId="{D1D46013-AE7D-40F8-9BD3-B3E3B5AC36AB}" type="pres">
      <dgm:prSet presAssocID="{2EC0F13F-21DB-4324-B566-D8FDFCF38466}" presName="nodeText" presStyleLbl="bgAccFollowNode1" presStyleIdx="1" presStyleCnt="4">
        <dgm:presLayoutVars>
          <dgm:bulletEnabled val="1"/>
        </dgm:presLayoutVars>
      </dgm:prSet>
      <dgm:spPr/>
    </dgm:pt>
    <dgm:pt modelId="{77D7F482-1454-4536-9A68-B98B70624392}" type="pres">
      <dgm:prSet presAssocID="{FA65FA63-76B3-40A0-9D02-C3EC4435A72B}" presName="sibTrans" presStyleCnt="0"/>
      <dgm:spPr/>
    </dgm:pt>
    <dgm:pt modelId="{267E17D8-F289-470E-BDA6-0ECF8E4F1B2F}" type="pres">
      <dgm:prSet presAssocID="{C9109B0D-71B9-4027-9F0B-17464C4D9611}" presName="compositeNode" presStyleCnt="0">
        <dgm:presLayoutVars>
          <dgm:bulletEnabled val="1"/>
        </dgm:presLayoutVars>
      </dgm:prSet>
      <dgm:spPr/>
    </dgm:pt>
    <dgm:pt modelId="{76F8E440-A799-4E09-90DD-B157E74DF3D1}" type="pres">
      <dgm:prSet presAssocID="{C9109B0D-71B9-4027-9F0B-17464C4D9611}" presName="bgRect" presStyleLbl="bgAccFollowNode1" presStyleIdx="2" presStyleCnt="4"/>
      <dgm:spPr/>
    </dgm:pt>
    <dgm:pt modelId="{B0C9780B-D334-4982-875C-8D3C3E4A5978}" type="pres">
      <dgm:prSet presAssocID="{66A8868D-DC6C-4019-86BD-02C57C21113A}" presName="sibTransNodeCircle" presStyleLbl="alignNode1" presStyleIdx="4" presStyleCnt="8">
        <dgm:presLayoutVars>
          <dgm:chMax val="0"/>
          <dgm:bulletEnabled/>
        </dgm:presLayoutVars>
      </dgm:prSet>
      <dgm:spPr/>
    </dgm:pt>
    <dgm:pt modelId="{031E9527-883F-42DA-93D5-9E81AF0C6528}" type="pres">
      <dgm:prSet presAssocID="{C9109B0D-71B9-4027-9F0B-17464C4D9611}" presName="bottomLine" presStyleLbl="alignNode1" presStyleIdx="5" presStyleCnt="8">
        <dgm:presLayoutVars/>
      </dgm:prSet>
      <dgm:spPr/>
    </dgm:pt>
    <dgm:pt modelId="{B034A78B-46E5-479C-9C92-3FAA8454FF98}" type="pres">
      <dgm:prSet presAssocID="{C9109B0D-71B9-4027-9F0B-17464C4D9611}" presName="nodeText" presStyleLbl="bgAccFollowNode1" presStyleIdx="2" presStyleCnt="4">
        <dgm:presLayoutVars>
          <dgm:bulletEnabled val="1"/>
        </dgm:presLayoutVars>
      </dgm:prSet>
      <dgm:spPr/>
    </dgm:pt>
    <dgm:pt modelId="{62C91A1A-0A07-443A-8F97-5595A89E98F8}" type="pres">
      <dgm:prSet presAssocID="{66A8868D-DC6C-4019-86BD-02C57C21113A}" presName="sibTrans" presStyleCnt="0"/>
      <dgm:spPr/>
    </dgm:pt>
    <dgm:pt modelId="{EA1E21B8-F78B-48B9-B2D2-7BE6CC84D3B4}" type="pres">
      <dgm:prSet presAssocID="{C8A8F1BA-7192-4DC5-88DC-1D54E1F259A0}" presName="compositeNode" presStyleCnt="0">
        <dgm:presLayoutVars>
          <dgm:bulletEnabled val="1"/>
        </dgm:presLayoutVars>
      </dgm:prSet>
      <dgm:spPr/>
    </dgm:pt>
    <dgm:pt modelId="{067749A9-F7AF-43E9-800A-DCDD4F30399A}" type="pres">
      <dgm:prSet presAssocID="{C8A8F1BA-7192-4DC5-88DC-1D54E1F259A0}" presName="bgRect" presStyleLbl="bgAccFollowNode1" presStyleIdx="3" presStyleCnt="4"/>
      <dgm:spPr/>
    </dgm:pt>
    <dgm:pt modelId="{20381311-1BFF-41DF-A1BC-5730955B36A5}" type="pres">
      <dgm:prSet presAssocID="{FA48B5EE-3A60-4513-9BD9-68BD44B3BCE7}" presName="sibTransNodeCircle" presStyleLbl="alignNode1" presStyleIdx="6" presStyleCnt="8">
        <dgm:presLayoutVars>
          <dgm:chMax val="0"/>
          <dgm:bulletEnabled/>
        </dgm:presLayoutVars>
      </dgm:prSet>
      <dgm:spPr/>
    </dgm:pt>
    <dgm:pt modelId="{1DF38B57-2EE0-48D9-99D4-3E754064B5ED}" type="pres">
      <dgm:prSet presAssocID="{C8A8F1BA-7192-4DC5-88DC-1D54E1F259A0}" presName="bottomLine" presStyleLbl="alignNode1" presStyleIdx="7" presStyleCnt="8">
        <dgm:presLayoutVars/>
      </dgm:prSet>
      <dgm:spPr/>
    </dgm:pt>
    <dgm:pt modelId="{CFBC6925-A1B7-49E2-A035-F12E023CB9B1}" type="pres">
      <dgm:prSet presAssocID="{C8A8F1BA-7192-4DC5-88DC-1D54E1F259A0}" presName="nodeText" presStyleLbl="bgAccFollowNode1" presStyleIdx="3" presStyleCnt="4">
        <dgm:presLayoutVars>
          <dgm:bulletEnabled val="1"/>
        </dgm:presLayoutVars>
      </dgm:prSet>
      <dgm:spPr/>
    </dgm:pt>
  </dgm:ptLst>
  <dgm:cxnLst>
    <dgm:cxn modelId="{00AB930C-6641-47C2-BAA5-4938BD6BCE61}" type="presOf" srcId="{C027DE27-F40C-4B6F-9BE7-29965E039F3A}" destId="{6506F952-C518-450F-BB49-7A1907F49713}" srcOrd="1" destOrd="0" presId="urn:microsoft.com/office/officeart/2016/7/layout/BasicLinearProcessNumbered"/>
    <dgm:cxn modelId="{72577614-5B60-4F04-B460-B3BA738A3E65}" type="presOf" srcId="{09E99045-9D4F-43D7-9325-36DF22A8A830}" destId="{25E62A7F-FD43-4FC2-833C-52B3F81FBF2E}" srcOrd="0" destOrd="0" presId="urn:microsoft.com/office/officeart/2016/7/layout/BasicLinearProcessNumbered"/>
    <dgm:cxn modelId="{8C65571A-CC1C-4CF8-A749-98135E058823}" type="presOf" srcId="{2EC0F13F-21DB-4324-B566-D8FDFCF38466}" destId="{D1D46013-AE7D-40F8-9BD3-B3E3B5AC36AB}" srcOrd="1" destOrd="0" presId="urn:microsoft.com/office/officeart/2016/7/layout/BasicLinearProcessNumbered"/>
    <dgm:cxn modelId="{21205C1E-20CB-4C69-90D9-6205AB7CBE60}" srcId="{2EC0F13F-21DB-4324-B566-D8FDFCF38466}" destId="{C75ADD84-78C3-4162-9D89-69990364E8BB}" srcOrd="0" destOrd="0" parTransId="{4AB0E997-7B4E-49D4-B751-18D1ECC44DE1}" sibTransId="{D7F3CEB5-357B-4113-AFE9-CA28471F858A}"/>
    <dgm:cxn modelId="{4BAE1822-46A3-442C-90AA-A3BE980B88E2}" type="presOf" srcId="{C027DE27-F40C-4B6F-9BE7-29965E039F3A}" destId="{398EF25E-A5CA-44B5-A2F4-E982921B048C}" srcOrd="0" destOrd="0" presId="urn:microsoft.com/office/officeart/2016/7/layout/BasicLinearProcessNumbered"/>
    <dgm:cxn modelId="{91DB6D30-37D1-4B43-AEBE-578B549312CF}" type="presOf" srcId="{66A8868D-DC6C-4019-86BD-02C57C21113A}" destId="{B0C9780B-D334-4982-875C-8D3C3E4A5978}" srcOrd="0" destOrd="0" presId="urn:microsoft.com/office/officeart/2016/7/layout/BasicLinearProcessNumbered"/>
    <dgm:cxn modelId="{C5B3C662-4F3B-41AA-AF38-8BA1B2C87EC6}" type="presOf" srcId="{FA48B5EE-3A60-4513-9BD9-68BD44B3BCE7}" destId="{20381311-1BFF-41DF-A1BC-5730955B36A5}" srcOrd="0" destOrd="0" presId="urn:microsoft.com/office/officeart/2016/7/layout/BasicLinearProcessNumbered"/>
    <dgm:cxn modelId="{514DE644-E5D8-437C-8CD1-9308822131BB}" type="presOf" srcId="{AEBF95F3-D099-4A75-A9EC-EF5E6CA7C647}" destId="{CFBC6925-A1B7-49E2-A035-F12E023CB9B1}" srcOrd="0" destOrd="1" presId="urn:microsoft.com/office/officeart/2016/7/layout/BasicLinearProcessNumbered"/>
    <dgm:cxn modelId="{BF064045-E4D9-457F-BE51-527E2059DE6F}" srcId="{67868018-DBD9-4726-AA6C-0FCA7B71446B}" destId="{C9109B0D-71B9-4027-9F0B-17464C4D9611}" srcOrd="2" destOrd="0" parTransId="{BD2EC5FC-9458-4690-9753-D129DB49BE59}" sibTransId="{66A8868D-DC6C-4019-86BD-02C57C21113A}"/>
    <dgm:cxn modelId="{73290A68-ADBB-4C8C-B5E4-B0FD56EC4EF3}" srcId="{67868018-DBD9-4726-AA6C-0FCA7B71446B}" destId="{C8A8F1BA-7192-4DC5-88DC-1D54E1F259A0}" srcOrd="3" destOrd="0" parTransId="{16280463-7F1C-43AF-B8BD-FF0C746A7004}" sibTransId="{FA48B5EE-3A60-4513-9BD9-68BD44B3BCE7}"/>
    <dgm:cxn modelId="{89461C4A-37C0-4F89-9106-8570BBC30D93}" type="presOf" srcId="{C9109B0D-71B9-4027-9F0B-17464C4D9611}" destId="{B034A78B-46E5-479C-9C92-3FAA8454FF98}" srcOrd="1" destOrd="0" presId="urn:microsoft.com/office/officeart/2016/7/layout/BasicLinearProcessNumbered"/>
    <dgm:cxn modelId="{835D1151-33F9-4DEB-AD19-685F12A4AF02}" srcId="{67868018-DBD9-4726-AA6C-0FCA7B71446B}" destId="{C027DE27-F40C-4B6F-9BE7-29965E039F3A}" srcOrd="0" destOrd="0" parTransId="{3A354435-AA86-4A2F-B759-A2D6E552E711}" sibTransId="{09E99045-9D4F-43D7-9325-36DF22A8A830}"/>
    <dgm:cxn modelId="{C1B49252-88A3-4B34-B7C1-0692F584576F}" type="presOf" srcId="{C8A8F1BA-7192-4DC5-88DC-1D54E1F259A0}" destId="{CFBC6925-A1B7-49E2-A035-F12E023CB9B1}" srcOrd="1" destOrd="0" presId="urn:microsoft.com/office/officeart/2016/7/layout/BasicLinearProcessNumbered"/>
    <dgm:cxn modelId="{EC978B77-0207-4493-B94E-65F78CC8EE00}" type="presOf" srcId="{5DDABB31-8347-4083-A4A8-212C65E25AA6}" destId="{B034A78B-46E5-479C-9C92-3FAA8454FF98}" srcOrd="0" destOrd="1" presId="urn:microsoft.com/office/officeart/2016/7/layout/BasicLinearProcessNumbered"/>
    <dgm:cxn modelId="{812B8B7A-8C36-4BF9-B6EE-47283AE860AD}" srcId="{C9109B0D-71B9-4027-9F0B-17464C4D9611}" destId="{5DDABB31-8347-4083-A4A8-212C65E25AA6}" srcOrd="0" destOrd="0" parTransId="{68D98222-1D49-44BE-8A09-981AC5FBE7BF}" sibTransId="{0874C021-3AC4-4440-AB54-4D37CABA618E}"/>
    <dgm:cxn modelId="{34717482-E70B-4DBE-876D-20A60B5D4725}" srcId="{67868018-DBD9-4726-AA6C-0FCA7B71446B}" destId="{2EC0F13F-21DB-4324-B566-D8FDFCF38466}" srcOrd="1" destOrd="0" parTransId="{5C8B23BA-6EC2-40CF-A51C-E99C8557C295}" sibTransId="{FA65FA63-76B3-40A0-9D02-C3EC4435A72B}"/>
    <dgm:cxn modelId="{CC072B8B-DA16-47EF-95DB-A092C8C0F0B4}" type="presOf" srcId="{C75ADD84-78C3-4162-9D89-69990364E8BB}" destId="{D1D46013-AE7D-40F8-9BD3-B3E3B5AC36AB}" srcOrd="0" destOrd="1" presId="urn:microsoft.com/office/officeart/2016/7/layout/BasicLinearProcessNumbered"/>
    <dgm:cxn modelId="{F3F7F693-46D9-4E26-9E6A-1A4CA5430125}" type="presOf" srcId="{F3D0314A-ACF7-4A91-9EF4-CD3C5007044E}" destId="{6506F952-C518-450F-BB49-7A1907F49713}" srcOrd="0" destOrd="1" presId="urn:microsoft.com/office/officeart/2016/7/layout/BasicLinearProcessNumbered"/>
    <dgm:cxn modelId="{9490B797-1AD0-42AF-BEAD-DC6E155174A5}" type="presOf" srcId="{2EC0F13F-21DB-4324-B566-D8FDFCF38466}" destId="{3F51F9CD-8081-4B1C-B9AA-61BB2A969A59}" srcOrd="0" destOrd="0" presId="urn:microsoft.com/office/officeart/2016/7/layout/BasicLinearProcessNumbered"/>
    <dgm:cxn modelId="{19C4D997-40BA-4BF9-A3DF-B94F26FC5CB8}" srcId="{C8A8F1BA-7192-4DC5-88DC-1D54E1F259A0}" destId="{AEBF95F3-D099-4A75-A9EC-EF5E6CA7C647}" srcOrd="0" destOrd="0" parTransId="{E1B01E4E-EE53-4482-94B7-506DB824AA43}" sibTransId="{C1BCAB30-B9D3-4780-8395-4A1279D6B964}"/>
    <dgm:cxn modelId="{F5225DB6-024E-4C34-913F-5A15DB7B2786}" type="presOf" srcId="{67868018-DBD9-4726-AA6C-0FCA7B71446B}" destId="{4E823726-2C4C-4A75-92F9-02E62A936859}" srcOrd="0" destOrd="0" presId="urn:microsoft.com/office/officeart/2016/7/layout/BasicLinearProcessNumbered"/>
    <dgm:cxn modelId="{D10404B8-D90C-4CD8-A30A-4E4860EB6B26}" type="presOf" srcId="{FA65FA63-76B3-40A0-9D02-C3EC4435A72B}" destId="{068AC876-A16C-42A0-8FBE-60317C884EE3}" srcOrd="0" destOrd="0" presId="urn:microsoft.com/office/officeart/2016/7/layout/BasicLinearProcessNumbered"/>
    <dgm:cxn modelId="{962D30E1-E720-43CD-BA62-FB86A7E5FA76}" type="presOf" srcId="{C8A8F1BA-7192-4DC5-88DC-1D54E1F259A0}" destId="{067749A9-F7AF-43E9-800A-DCDD4F30399A}" srcOrd="0" destOrd="0" presId="urn:microsoft.com/office/officeart/2016/7/layout/BasicLinearProcessNumbered"/>
    <dgm:cxn modelId="{D73BD6F9-BB6A-4F88-B376-6DF41757AADC}" srcId="{C027DE27-F40C-4B6F-9BE7-29965E039F3A}" destId="{F3D0314A-ACF7-4A91-9EF4-CD3C5007044E}" srcOrd="0" destOrd="0" parTransId="{AF03BE9A-6D86-42A4-B854-DFEF3A8341DE}" sibTransId="{92EC841B-89CA-43E1-9680-AF4037ABBDB4}"/>
    <dgm:cxn modelId="{50256CFA-4D64-48EB-8CC9-2618F42D77DE}" type="presOf" srcId="{C9109B0D-71B9-4027-9F0B-17464C4D9611}" destId="{76F8E440-A799-4E09-90DD-B157E74DF3D1}" srcOrd="0" destOrd="0" presId="urn:microsoft.com/office/officeart/2016/7/layout/BasicLinearProcessNumbered"/>
    <dgm:cxn modelId="{65B28215-04C1-4F6D-95E5-C2DCEB7A1B54}" type="presParOf" srcId="{4E823726-2C4C-4A75-92F9-02E62A936859}" destId="{9B2A7AC2-E6C5-4EB4-91F2-41D650117BEE}" srcOrd="0" destOrd="0" presId="urn:microsoft.com/office/officeart/2016/7/layout/BasicLinearProcessNumbered"/>
    <dgm:cxn modelId="{524F4BFB-4302-4691-A569-880D8B9A616E}" type="presParOf" srcId="{9B2A7AC2-E6C5-4EB4-91F2-41D650117BEE}" destId="{398EF25E-A5CA-44B5-A2F4-E982921B048C}" srcOrd="0" destOrd="0" presId="urn:microsoft.com/office/officeart/2016/7/layout/BasicLinearProcessNumbered"/>
    <dgm:cxn modelId="{03EC96A7-8713-4B39-A444-2F38FC5C435C}" type="presParOf" srcId="{9B2A7AC2-E6C5-4EB4-91F2-41D650117BEE}" destId="{25E62A7F-FD43-4FC2-833C-52B3F81FBF2E}" srcOrd="1" destOrd="0" presId="urn:microsoft.com/office/officeart/2016/7/layout/BasicLinearProcessNumbered"/>
    <dgm:cxn modelId="{EBC1DA99-2981-4931-BCE3-BC980246D6FE}" type="presParOf" srcId="{9B2A7AC2-E6C5-4EB4-91F2-41D650117BEE}" destId="{D0DCA7A3-56C1-42E9-8E0E-DF8C351BFBC3}" srcOrd="2" destOrd="0" presId="urn:microsoft.com/office/officeart/2016/7/layout/BasicLinearProcessNumbered"/>
    <dgm:cxn modelId="{3BCF6780-F807-4D64-9534-4834ECB9F30E}" type="presParOf" srcId="{9B2A7AC2-E6C5-4EB4-91F2-41D650117BEE}" destId="{6506F952-C518-450F-BB49-7A1907F49713}" srcOrd="3" destOrd="0" presId="urn:microsoft.com/office/officeart/2016/7/layout/BasicLinearProcessNumbered"/>
    <dgm:cxn modelId="{9E1E715C-D5EE-460E-AC11-220E0517B74F}" type="presParOf" srcId="{4E823726-2C4C-4A75-92F9-02E62A936859}" destId="{41FF1FA5-0A8D-447A-B6D6-3BDF49A01564}" srcOrd="1" destOrd="0" presId="urn:microsoft.com/office/officeart/2016/7/layout/BasicLinearProcessNumbered"/>
    <dgm:cxn modelId="{7D9D2696-2691-434A-952C-E8249BB04A9E}" type="presParOf" srcId="{4E823726-2C4C-4A75-92F9-02E62A936859}" destId="{C8EABA40-525C-4033-80F7-092F53C5FF7E}" srcOrd="2" destOrd="0" presId="urn:microsoft.com/office/officeart/2016/7/layout/BasicLinearProcessNumbered"/>
    <dgm:cxn modelId="{BCC56D79-E8CF-42DA-8A9B-36D9E5F46EC4}" type="presParOf" srcId="{C8EABA40-525C-4033-80F7-092F53C5FF7E}" destId="{3F51F9CD-8081-4B1C-B9AA-61BB2A969A59}" srcOrd="0" destOrd="0" presId="urn:microsoft.com/office/officeart/2016/7/layout/BasicLinearProcessNumbered"/>
    <dgm:cxn modelId="{229B2DA4-9C52-4A61-BDF4-7E8864CD75FA}" type="presParOf" srcId="{C8EABA40-525C-4033-80F7-092F53C5FF7E}" destId="{068AC876-A16C-42A0-8FBE-60317C884EE3}" srcOrd="1" destOrd="0" presId="urn:microsoft.com/office/officeart/2016/7/layout/BasicLinearProcessNumbered"/>
    <dgm:cxn modelId="{073E5CBB-0E1B-426D-9C84-937C8BA4A53F}" type="presParOf" srcId="{C8EABA40-525C-4033-80F7-092F53C5FF7E}" destId="{A4C93D5B-A884-4AA4-BF29-5105DF430D1F}" srcOrd="2" destOrd="0" presId="urn:microsoft.com/office/officeart/2016/7/layout/BasicLinearProcessNumbered"/>
    <dgm:cxn modelId="{8901A9A2-CE23-4818-894E-2FAFEA7295D0}" type="presParOf" srcId="{C8EABA40-525C-4033-80F7-092F53C5FF7E}" destId="{D1D46013-AE7D-40F8-9BD3-B3E3B5AC36AB}" srcOrd="3" destOrd="0" presId="urn:microsoft.com/office/officeart/2016/7/layout/BasicLinearProcessNumbered"/>
    <dgm:cxn modelId="{3036B6FB-D786-48D4-BC90-1BE4402E8B23}" type="presParOf" srcId="{4E823726-2C4C-4A75-92F9-02E62A936859}" destId="{77D7F482-1454-4536-9A68-B98B70624392}" srcOrd="3" destOrd="0" presId="urn:microsoft.com/office/officeart/2016/7/layout/BasicLinearProcessNumbered"/>
    <dgm:cxn modelId="{0C2AAF58-E5CB-4E1F-B327-366D6791073E}" type="presParOf" srcId="{4E823726-2C4C-4A75-92F9-02E62A936859}" destId="{267E17D8-F289-470E-BDA6-0ECF8E4F1B2F}" srcOrd="4" destOrd="0" presId="urn:microsoft.com/office/officeart/2016/7/layout/BasicLinearProcessNumbered"/>
    <dgm:cxn modelId="{2CE47AEA-3AED-4C15-AE3A-603089361A4B}" type="presParOf" srcId="{267E17D8-F289-470E-BDA6-0ECF8E4F1B2F}" destId="{76F8E440-A799-4E09-90DD-B157E74DF3D1}" srcOrd="0" destOrd="0" presId="urn:microsoft.com/office/officeart/2016/7/layout/BasicLinearProcessNumbered"/>
    <dgm:cxn modelId="{7F3DBA8C-6872-4CA0-A876-8E6F7922B14D}" type="presParOf" srcId="{267E17D8-F289-470E-BDA6-0ECF8E4F1B2F}" destId="{B0C9780B-D334-4982-875C-8D3C3E4A5978}" srcOrd="1" destOrd="0" presId="urn:microsoft.com/office/officeart/2016/7/layout/BasicLinearProcessNumbered"/>
    <dgm:cxn modelId="{887D84F0-C2AE-449B-B4F9-E59A742C8FC7}" type="presParOf" srcId="{267E17D8-F289-470E-BDA6-0ECF8E4F1B2F}" destId="{031E9527-883F-42DA-93D5-9E81AF0C6528}" srcOrd="2" destOrd="0" presId="urn:microsoft.com/office/officeart/2016/7/layout/BasicLinearProcessNumbered"/>
    <dgm:cxn modelId="{5F98C7F0-4473-401B-9BDC-74E608402441}" type="presParOf" srcId="{267E17D8-F289-470E-BDA6-0ECF8E4F1B2F}" destId="{B034A78B-46E5-479C-9C92-3FAA8454FF98}" srcOrd="3" destOrd="0" presId="urn:microsoft.com/office/officeart/2016/7/layout/BasicLinearProcessNumbered"/>
    <dgm:cxn modelId="{CAB18634-EDBB-4C82-8D49-EEC77431F3AC}" type="presParOf" srcId="{4E823726-2C4C-4A75-92F9-02E62A936859}" destId="{62C91A1A-0A07-443A-8F97-5595A89E98F8}" srcOrd="5" destOrd="0" presId="urn:microsoft.com/office/officeart/2016/7/layout/BasicLinearProcessNumbered"/>
    <dgm:cxn modelId="{C7E0CA63-3504-4210-B698-345BE858317E}" type="presParOf" srcId="{4E823726-2C4C-4A75-92F9-02E62A936859}" destId="{EA1E21B8-F78B-48B9-B2D2-7BE6CC84D3B4}" srcOrd="6" destOrd="0" presId="urn:microsoft.com/office/officeart/2016/7/layout/BasicLinearProcessNumbered"/>
    <dgm:cxn modelId="{7CDF188D-7607-4645-91A2-CFC9AD1BA764}" type="presParOf" srcId="{EA1E21B8-F78B-48B9-B2D2-7BE6CC84D3B4}" destId="{067749A9-F7AF-43E9-800A-DCDD4F30399A}" srcOrd="0" destOrd="0" presId="urn:microsoft.com/office/officeart/2016/7/layout/BasicLinearProcessNumbered"/>
    <dgm:cxn modelId="{F777126A-8456-4EAD-B270-617C4F843F1E}" type="presParOf" srcId="{EA1E21B8-F78B-48B9-B2D2-7BE6CC84D3B4}" destId="{20381311-1BFF-41DF-A1BC-5730955B36A5}" srcOrd="1" destOrd="0" presId="urn:microsoft.com/office/officeart/2016/7/layout/BasicLinearProcessNumbered"/>
    <dgm:cxn modelId="{F354FCE9-614D-437F-84FA-A623884A7FB6}" type="presParOf" srcId="{EA1E21B8-F78B-48B9-B2D2-7BE6CC84D3B4}" destId="{1DF38B57-2EE0-48D9-99D4-3E754064B5ED}" srcOrd="2" destOrd="0" presId="urn:microsoft.com/office/officeart/2016/7/layout/BasicLinearProcessNumbered"/>
    <dgm:cxn modelId="{12F681CA-9B02-4185-A46A-19EFA77D010D}" type="presParOf" srcId="{EA1E21B8-F78B-48B9-B2D2-7BE6CC84D3B4}" destId="{CFBC6925-A1B7-49E2-A035-F12E023CB9B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D66BB2-ECB5-40E2-8D7D-7BB90F67EF7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92A4D5B1-932A-4143-A083-331829946D10}">
      <dgm:prSet>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b="0" i="0" dirty="0"/>
            <a:t>Don’t leave raw meat out at room temperature. Always store it in the fridge or freezer.</a:t>
          </a:r>
          <a:endParaRPr lang="en-US" dirty="0"/>
        </a:p>
      </dgm:t>
    </dgm:pt>
    <dgm:pt modelId="{BEFC7BC9-7AA7-43E0-A9C8-DCA61A38B096}" type="parTrans" cxnId="{E696B03B-1868-4D25-8D3A-10F555AA0CDB}">
      <dgm:prSet/>
      <dgm:spPr/>
      <dgm:t>
        <a:bodyPr/>
        <a:lstStyle/>
        <a:p>
          <a:endParaRPr lang="en-US"/>
        </a:p>
      </dgm:t>
    </dgm:pt>
    <dgm:pt modelId="{608B0054-F98F-42D9-838D-CA724B31034B}" type="sibTrans" cxnId="{E696B03B-1868-4D25-8D3A-10F555AA0CDB}">
      <dgm:prSet/>
      <dgm:spPr/>
      <dgm:t>
        <a:bodyPr/>
        <a:lstStyle/>
        <a:p>
          <a:endParaRPr lang="en-US"/>
        </a:p>
      </dgm:t>
    </dgm:pt>
    <dgm:pt modelId="{87164D0B-96C8-4572-BEF7-5AEE4BC5AB6F}">
      <dgm:prSet>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b="0" i="0"/>
            <a:t>Store raw meat away from any cooked food or food that doesn’t get cooked (like raw fruit, vegetables, and salad).</a:t>
          </a:r>
          <a:endParaRPr lang="en-US"/>
        </a:p>
      </dgm:t>
    </dgm:pt>
    <dgm:pt modelId="{5FD3710A-8133-4F0C-ABDC-CEF311922AA8}" type="parTrans" cxnId="{F54DC421-5E93-4841-8BC3-ED01D806BC02}">
      <dgm:prSet/>
      <dgm:spPr/>
      <dgm:t>
        <a:bodyPr/>
        <a:lstStyle/>
        <a:p>
          <a:endParaRPr lang="en-US"/>
        </a:p>
      </dgm:t>
    </dgm:pt>
    <dgm:pt modelId="{3819806C-C354-4370-83ED-52FB77EA7795}" type="sibTrans" cxnId="{F54DC421-5E93-4841-8BC3-ED01D806BC02}">
      <dgm:prSet/>
      <dgm:spPr/>
      <dgm:t>
        <a:bodyPr/>
        <a:lstStyle/>
        <a:p>
          <a:endParaRPr lang="en-US"/>
        </a:p>
      </dgm:t>
    </dgm:pt>
    <dgm:pt modelId="{F9CDFC66-BAF1-4951-9873-86E8B7912D4C}">
      <dgm:prSet>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b="0" i="0" dirty="0"/>
            <a:t>The best place to store raw meat is at the bottom of your fridge. This stops any leaking juices (which may contain harmful bacteria) from dripping onto other foods.</a:t>
          </a:r>
          <a:endParaRPr lang="en-US" dirty="0"/>
        </a:p>
      </dgm:t>
    </dgm:pt>
    <dgm:pt modelId="{B584027E-48B9-4BD7-B157-E0B4B120A0E5}" type="parTrans" cxnId="{8E2B8840-5572-4E03-967D-85714AB67F66}">
      <dgm:prSet/>
      <dgm:spPr/>
      <dgm:t>
        <a:bodyPr/>
        <a:lstStyle/>
        <a:p>
          <a:endParaRPr lang="en-US"/>
        </a:p>
      </dgm:t>
    </dgm:pt>
    <dgm:pt modelId="{27F3D93F-86BF-42EE-B525-425B8CDFD912}" type="sibTrans" cxnId="{8E2B8840-5572-4E03-967D-85714AB67F66}">
      <dgm:prSet/>
      <dgm:spPr/>
      <dgm:t>
        <a:bodyPr/>
        <a:lstStyle/>
        <a:p>
          <a:endParaRPr lang="en-US"/>
        </a:p>
      </dgm:t>
    </dgm:pt>
    <dgm:pt modelId="{85051404-3873-462A-A884-AC5A739A763B}">
      <dgm:prSet>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b="0" i="0" dirty="0"/>
            <a:t>Storing raw meat in containers will catch any juices and save unnecessary cleaning up. Make sure containers are cleaned after use.</a:t>
          </a:r>
          <a:endParaRPr lang="en-US" dirty="0"/>
        </a:p>
      </dgm:t>
    </dgm:pt>
    <dgm:pt modelId="{CB789FCD-8149-413A-883E-0AE1607628C5}" type="parTrans" cxnId="{E95723CC-164D-47B5-A489-4AE6C58A89D6}">
      <dgm:prSet/>
      <dgm:spPr/>
      <dgm:t>
        <a:bodyPr/>
        <a:lstStyle/>
        <a:p>
          <a:endParaRPr lang="en-US"/>
        </a:p>
      </dgm:t>
    </dgm:pt>
    <dgm:pt modelId="{CF2F553E-E570-4140-9598-544698402A07}" type="sibTrans" cxnId="{E95723CC-164D-47B5-A489-4AE6C58A89D6}">
      <dgm:prSet/>
      <dgm:spPr/>
      <dgm:t>
        <a:bodyPr/>
        <a:lstStyle/>
        <a:p>
          <a:endParaRPr lang="en-US"/>
        </a:p>
      </dgm:t>
    </dgm:pt>
    <dgm:pt modelId="{FC11945D-AAFD-4E3A-940E-D0FF67F85A00}">
      <dgm:prSet>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b="0" i="0"/>
            <a:t>When you marinate meat, keep it in the fridge in a sealed container</a:t>
          </a:r>
          <a:endParaRPr lang="en-US"/>
        </a:p>
      </dgm:t>
    </dgm:pt>
    <dgm:pt modelId="{59735DF0-2DEA-48A4-9D96-EEB3F7C2A4D6}" type="parTrans" cxnId="{36EB4C7D-E197-4E34-A42A-501A910B2FC0}">
      <dgm:prSet/>
      <dgm:spPr/>
      <dgm:t>
        <a:bodyPr/>
        <a:lstStyle/>
        <a:p>
          <a:endParaRPr lang="en-US"/>
        </a:p>
      </dgm:t>
    </dgm:pt>
    <dgm:pt modelId="{C1207D20-10CC-4568-ACA6-05B319F97E11}" type="sibTrans" cxnId="{36EB4C7D-E197-4E34-A42A-501A910B2FC0}">
      <dgm:prSet/>
      <dgm:spPr/>
      <dgm:t>
        <a:bodyPr/>
        <a:lstStyle/>
        <a:p>
          <a:endParaRPr lang="en-US"/>
        </a:p>
      </dgm:t>
    </dgm:pt>
    <dgm:pt modelId="{4C7F35A2-1838-4D28-97E2-F063E9CFDE0A}" type="pres">
      <dgm:prSet presAssocID="{08D66BB2-ECB5-40E2-8D7D-7BB90F67EF73}" presName="diagram" presStyleCnt="0">
        <dgm:presLayoutVars>
          <dgm:dir/>
          <dgm:resizeHandles val="exact"/>
        </dgm:presLayoutVars>
      </dgm:prSet>
      <dgm:spPr/>
    </dgm:pt>
    <dgm:pt modelId="{CAF63320-134A-4B32-985F-56BDB4839DB1}" type="pres">
      <dgm:prSet presAssocID="{92A4D5B1-932A-4143-A083-331829946D10}" presName="node" presStyleLbl="node1" presStyleIdx="0" presStyleCnt="5">
        <dgm:presLayoutVars>
          <dgm:bulletEnabled val="1"/>
        </dgm:presLayoutVars>
      </dgm:prSet>
      <dgm:spPr/>
    </dgm:pt>
    <dgm:pt modelId="{AA3D63CB-69A1-48F6-913F-FA7D8CEF215C}" type="pres">
      <dgm:prSet presAssocID="{608B0054-F98F-42D9-838D-CA724B31034B}" presName="sibTrans" presStyleCnt="0"/>
      <dgm:spPr/>
    </dgm:pt>
    <dgm:pt modelId="{5645E53F-26FB-404A-B6CE-A61F30C5E4FE}" type="pres">
      <dgm:prSet presAssocID="{87164D0B-96C8-4572-BEF7-5AEE4BC5AB6F}" presName="node" presStyleLbl="node1" presStyleIdx="1" presStyleCnt="5">
        <dgm:presLayoutVars>
          <dgm:bulletEnabled val="1"/>
        </dgm:presLayoutVars>
      </dgm:prSet>
      <dgm:spPr/>
    </dgm:pt>
    <dgm:pt modelId="{7E6A523B-1EDD-4CEA-A806-430DD1426D82}" type="pres">
      <dgm:prSet presAssocID="{3819806C-C354-4370-83ED-52FB77EA7795}" presName="sibTrans" presStyleCnt="0"/>
      <dgm:spPr/>
    </dgm:pt>
    <dgm:pt modelId="{3B8EF5E3-AAE6-46BA-9014-44BAE3D43BE9}" type="pres">
      <dgm:prSet presAssocID="{F9CDFC66-BAF1-4951-9873-86E8B7912D4C}" presName="node" presStyleLbl="node1" presStyleIdx="2" presStyleCnt="5">
        <dgm:presLayoutVars>
          <dgm:bulletEnabled val="1"/>
        </dgm:presLayoutVars>
      </dgm:prSet>
      <dgm:spPr/>
    </dgm:pt>
    <dgm:pt modelId="{EFC82B23-5047-4C5D-8CE6-0F148ED9ACB0}" type="pres">
      <dgm:prSet presAssocID="{27F3D93F-86BF-42EE-B525-425B8CDFD912}" presName="sibTrans" presStyleCnt="0"/>
      <dgm:spPr/>
    </dgm:pt>
    <dgm:pt modelId="{92398815-DD29-46EA-BE18-CECC878C351C}" type="pres">
      <dgm:prSet presAssocID="{85051404-3873-462A-A884-AC5A739A763B}" presName="node" presStyleLbl="node1" presStyleIdx="3" presStyleCnt="5">
        <dgm:presLayoutVars>
          <dgm:bulletEnabled val="1"/>
        </dgm:presLayoutVars>
      </dgm:prSet>
      <dgm:spPr/>
    </dgm:pt>
    <dgm:pt modelId="{8A352B48-9020-4189-8C46-DAD5E4CA2273}" type="pres">
      <dgm:prSet presAssocID="{CF2F553E-E570-4140-9598-544698402A07}" presName="sibTrans" presStyleCnt="0"/>
      <dgm:spPr/>
    </dgm:pt>
    <dgm:pt modelId="{4A55D4B7-2D18-4440-B3E6-7548557730DE}" type="pres">
      <dgm:prSet presAssocID="{FC11945D-AAFD-4E3A-940E-D0FF67F85A00}" presName="node" presStyleLbl="node1" presStyleIdx="4" presStyleCnt="5">
        <dgm:presLayoutVars>
          <dgm:bulletEnabled val="1"/>
        </dgm:presLayoutVars>
      </dgm:prSet>
      <dgm:spPr/>
    </dgm:pt>
  </dgm:ptLst>
  <dgm:cxnLst>
    <dgm:cxn modelId="{55609102-BFB7-499C-9AA0-45D9E6EBCAA5}" type="presOf" srcId="{08D66BB2-ECB5-40E2-8D7D-7BB90F67EF73}" destId="{4C7F35A2-1838-4D28-97E2-F063E9CFDE0A}" srcOrd="0" destOrd="0" presId="urn:microsoft.com/office/officeart/2005/8/layout/default"/>
    <dgm:cxn modelId="{F54DC421-5E93-4841-8BC3-ED01D806BC02}" srcId="{08D66BB2-ECB5-40E2-8D7D-7BB90F67EF73}" destId="{87164D0B-96C8-4572-BEF7-5AEE4BC5AB6F}" srcOrd="1" destOrd="0" parTransId="{5FD3710A-8133-4F0C-ABDC-CEF311922AA8}" sibTransId="{3819806C-C354-4370-83ED-52FB77EA7795}"/>
    <dgm:cxn modelId="{E696B03B-1868-4D25-8D3A-10F555AA0CDB}" srcId="{08D66BB2-ECB5-40E2-8D7D-7BB90F67EF73}" destId="{92A4D5B1-932A-4143-A083-331829946D10}" srcOrd="0" destOrd="0" parTransId="{BEFC7BC9-7AA7-43E0-A9C8-DCA61A38B096}" sibTransId="{608B0054-F98F-42D9-838D-CA724B31034B}"/>
    <dgm:cxn modelId="{8E2B8840-5572-4E03-967D-85714AB67F66}" srcId="{08D66BB2-ECB5-40E2-8D7D-7BB90F67EF73}" destId="{F9CDFC66-BAF1-4951-9873-86E8B7912D4C}" srcOrd="2" destOrd="0" parTransId="{B584027E-48B9-4BD7-B157-E0B4B120A0E5}" sibTransId="{27F3D93F-86BF-42EE-B525-425B8CDFD912}"/>
    <dgm:cxn modelId="{BEFBD35D-1FD5-4172-A678-7BAB73C508DE}" type="presOf" srcId="{87164D0B-96C8-4572-BEF7-5AEE4BC5AB6F}" destId="{5645E53F-26FB-404A-B6CE-A61F30C5E4FE}" srcOrd="0" destOrd="0" presId="urn:microsoft.com/office/officeart/2005/8/layout/default"/>
    <dgm:cxn modelId="{36EB4C7D-E197-4E34-A42A-501A910B2FC0}" srcId="{08D66BB2-ECB5-40E2-8D7D-7BB90F67EF73}" destId="{FC11945D-AAFD-4E3A-940E-D0FF67F85A00}" srcOrd="4" destOrd="0" parTransId="{59735DF0-2DEA-48A4-9D96-EEB3F7C2A4D6}" sibTransId="{C1207D20-10CC-4568-ACA6-05B319F97E11}"/>
    <dgm:cxn modelId="{DA3C65A4-E27E-4663-8B04-A4830A5F29A7}" type="presOf" srcId="{F9CDFC66-BAF1-4951-9873-86E8B7912D4C}" destId="{3B8EF5E3-AAE6-46BA-9014-44BAE3D43BE9}" srcOrd="0" destOrd="0" presId="urn:microsoft.com/office/officeart/2005/8/layout/default"/>
    <dgm:cxn modelId="{1FB5FEBA-8FF7-482D-9233-CB49EF835FD4}" type="presOf" srcId="{FC11945D-AAFD-4E3A-940E-D0FF67F85A00}" destId="{4A55D4B7-2D18-4440-B3E6-7548557730DE}" srcOrd="0" destOrd="0" presId="urn:microsoft.com/office/officeart/2005/8/layout/default"/>
    <dgm:cxn modelId="{9AE0F0C7-67B5-401F-BD1D-D8AAE95BF589}" type="presOf" srcId="{92A4D5B1-932A-4143-A083-331829946D10}" destId="{CAF63320-134A-4B32-985F-56BDB4839DB1}" srcOrd="0" destOrd="0" presId="urn:microsoft.com/office/officeart/2005/8/layout/default"/>
    <dgm:cxn modelId="{E95723CC-164D-47B5-A489-4AE6C58A89D6}" srcId="{08D66BB2-ECB5-40E2-8D7D-7BB90F67EF73}" destId="{85051404-3873-462A-A884-AC5A739A763B}" srcOrd="3" destOrd="0" parTransId="{CB789FCD-8149-413A-883E-0AE1607628C5}" sibTransId="{CF2F553E-E570-4140-9598-544698402A07}"/>
    <dgm:cxn modelId="{94F52FF6-0197-4CB5-B4B6-CCA9AC9269F8}" type="presOf" srcId="{85051404-3873-462A-A884-AC5A739A763B}" destId="{92398815-DD29-46EA-BE18-CECC878C351C}" srcOrd="0" destOrd="0" presId="urn:microsoft.com/office/officeart/2005/8/layout/default"/>
    <dgm:cxn modelId="{E6BAD5D7-14B2-47DE-BEC8-7DEDBF6BE4C0}" type="presParOf" srcId="{4C7F35A2-1838-4D28-97E2-F063E9CFDE0A}" destId="{CAF63320-134A-4B32-985F-56BDB4839DB1}" srcOrd="0" destOrd="0" presId="urn:microsoft.com/office/officeart/2005/8/layout/default"/>
    <dgm:cxn modelId="{629B3149-FF1E-4B9F-90C4-E7DE7D6E3898}" type="presParOf" srcId="{4C7F35A2-1838-4D28-97E2-F063E9CFDE0A}" destId="{AA3D63CB-69A1-48F6-913F-FA7D8CEF215C}" srcOrd="1" destOrd="0" presId="urn:microsoft.com/office/officeart/2005/8/layout/default"/>
    <dgm:cxn modelId="{EC3FB3F6-7AAB-4934-9778-709E6E84CA77}" type="presParOf" srcId="{4C7F35A2-1838-4D28-97E2-F063E9CFDE0A}" destId="{5645E53F-26FB-404A-B6CE-A61F30C5E4FE}" srcOrd="2" destOrd="0" presId="urn:microsoft.com/office/officeart/2005/8/layout/default"/>
    <dgm:cxn modelId="{76E4A955-F925-4904-9B69-450DFCD21A8A}" type="presParOf" srcId="{4C7F35A2-1838-4D28-97E2-F063E9CFDE0A}" destId="{7E6A523B-1EDD-4CEA-A806-430DD1426D82}" srcOrd="3" destOrd="0" presId="urn:microsoft.com/office/officeart/2005/8/layout/default"/>
    <dgm:cxn modelId="{D7A7DB56-E31F-427F-B3B6-01CE7FFF35EE}" type="presParOf" srcId="{4C7F35A2-1838-4D28-97E2-F063E9CFDE0A}" destId="{3B8EF5E3-AAE6-46BA-9014-44BAE3D43BE9}" srcOrd="4" destOrd="0" presId="urn:microsoft.com/office/officeart/2005/8/layout/default"/>
    <dgm:cxn modelId="{4CC643D7-C78B-4ACB-8A26-8176250F4912}" type="presParOf" srcId="{4C7F35A2-1838-4D28-97E2-F063E9CFDE0A}" destId="{EFC82B23-5047-4C5D-8CE6-0F148ED9ACB0}" srcOrd="5" destOrd="0" presId="urn:microsoft.com/office/officeart/2005/8/layout/default"/>
    <dgm:cxn modelId="{E4039D9B-DB9C-4E72-AA9D-88C2998CBA45}" type="presParOf" srcId="{4C7F35A2-1838-4D28-97E2-F063E9CFDE0A}" destId="{92398815-DD29-46EA-BE18-CECC878C351C}" srcOrd="6" destOrd="0" presId="urn:microsoft.com/office/officeart/2005/8/layout/default"/>
    <dgm:cxn modelId="{5C8ACDC3-5283-4AC4-AA35-F533D61B88A4}" type="presParOf" srcId="{4C7F35A2-1838-4D28-97E2-F063E9CFDE0A}" destId="{8A352B48-9020-4189-8C46-DAD5E4CA2273}" srcOrd="7" destOrd="0" presId="urn:microsoft.com/office/officeart/2005/8/layout/default"/>
    <dgm:cxn modelId="{0F13CBF1-908A-4356-B0CD-63F41648865C}" type="presParOf" srcId="{4C7F35A2-1838-4D28-97E2-F063E9CFDE0A}" destId="{4A55D4B7-2D18-4440-B3E6-7548557730D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EF25E-A5CA-44B5-A2F4-E982921B048C}">
      <dsp:nvSpPr>
        <dsp:cNvPr id="0" name=""/>
        <dsp:cNvSpPr/>
      </dsp:nvSpPr>
      <dsp:spPr>
        <a:xfrm>
          <a:off x="3080" y="464830"/>
          <a:ext cx="2444055" cy="34216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0" i="0" u="sng" kern="1200">
              <a:hlinkClick xmlns:r="http://schemas.openxmlformats.org/officeDocument/2006/relationships" r:id="rId1"/>
            </a:rPr>
            <a:t>Clean</a:t>
          </a:r>
          <a:endParaRPr lang="en-US" sz="1400" kern="1200"/>
        </a:p>
        <a:p>
          <a:pPr marL="57150" lvl="1" indent="-57150" algn="l" defTabSz="488950">
            <a:lnSpc>
              <a:spcPct val="90000"/>
            </a:lnSpc>
            <a:spcBef>
              <a:spcPct val="0"/>
            </a:spcBef>
            <a:spcAft>
              <a:spcPct val="15000"/>
            </a:spcAft>
            <a:buChar char="•"/>
          </a:pPr>
          <a:r>
            <a:rPr lang="en-US" sz="1100" b="0" i="0" kern="1200"/>
            <a:t>Wash your hands and work surfaces before, during, and after preparing food. Germs can survive in many places around your kitchen, including your hands, utensils, cutting boards, and countertops.</a:t>
          </a:r>
          <a:endParaRPr lang="en-US" sz="1100" kern="1200"/>
        </a:p>
      </dsp:txBody>
      <dsp:txXfrm>
        <a:off x="3080" y="1765067"/>
        <a:ext cx="2444055" cy="2053006"/>
      </dsp:txXfrm>
    </dsp:sp>
    <dsp:sp modelId="{25E62A7F-FD43-4FC2-833C-52B3F81FBF2E}">
      <dsp:nvSpPr>
        <dsp:cNvPr id="0" name=""/>
        <dsp:cNvSpPr/>
      </dsp:nvSpPr>
      <dsp:spPr>
        <a:xfrm>
          <a:off x="711856" y="806997"/>
          <a:ext cx="1026503" cy="1026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D0DCA7A3-56C1-42E9-8E0E-DF8C351BFBC3}">
      <dsp:nvSpPr>
        <dsp:cNvPr id="0" name=""/>
        <dsp:cNvSpPr/>
      </dsp:nvSpPr>
      <dsp:spPr>
        <a:xfrm>
          <a:off x="3080" y="3886435"/>
          <a:ext cx="2444055" cy="72"/>
        </a:xfrm>
        <a:prstGeom prst="rect">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1F9CD-8081-4B1C-B9AA-61BB2A969A59}">
      <dsp:nvSpPr>
        <dsp:cNvPr id="0" name=""/>
        <dsp:cNvSpPr/>
      </dsp:nvSpPr>
      <dsp:spPr>
        <a:xfrm>
          <a:off x="2691541" y="464830"/>
          <a:ext cx="2444055" cy="3421677"/>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0" i="0" u="sng" kern="1200">
              <a:hlinkClick xmlns:r="http://schemas.openxmlformats.org/officeDocument/2006/relationships" r:id="rId1"/>
            </a:rPr>
            <a:t>Separate</a:t>
          </a:r>
          <a:endParaRPr lang="en-US" sz="1400" kern="1200"/>
        </a:p>
        <a:p>
          <a:pPr marL="57150" lvl="1" indent="-57150" algn="l" defTabSz="488950">
            <a:lnSpc>
              <a:spcPct val="90000"/>
            </a:lnSpc>
            <a:spcBef>
              <a:spcPct val="0"/>
            </a:spcBef>
            <a:spcAft>
              <a:spcPct val="15000"/>
            </a:spcAft>
            <a:buChar char="•"/>
          </a:pPr>
          <a:r>
            <a:rPr lang="en-US" sz="1100" b="0" i="0" kern="1200"/>
            <a:t>Separate raw meat, chicken and other poultry, seafood, and eggs from ready-to-eat foods. Use separate cutting boards and keep raw meat away from other foods in your shopping cart and refrigerator.</a:t>
          </a:r>
          <a:endParaRPr lang="en-US" sz="1100" kern="1200"/>
        </a:p>
      </dsp:txBody>
      <dsp:txXfrm>
        <a:off x="2691541" y="1765067"/>
        <a:ext cx="2444055" cy="2053006"/>
      </dsp:txXfrm>
    </dsp:sp>
    <dsp:sp modelId="{068AC876-A16C-42A0-8FBE-60317C884EE3}">
      <dsp:nvSpPr>
        <dsp:cNvPr id="0" name=""/>
        <dsp:cNvSpPr/>
      </dsp:nvSpPr>
      <dsp:spPr>
        <a:xfrm>
          <a:off x="3400317" y="806997"/>
          <a:ext cx="1026503" cy="1026503"/>
        </a:xfrm>
        <a:prstGeom prst="ellips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A4C93D5B-A884-4AA4-BF29-5105DF430D1F}">
      <dsp:nvSpPr>
        <dsp:cNvPr id="0" name=""/>
        <dsp:cNvSpPr/>
      </dsp:nvSpPr>
      <dsp:spPr>
        <a:xfrm>
          <a:off x="2691541" y="3886435"/>
          <a:ext cx="2444055" cy="72"/>
        </a:xfrm>
        <a:prstGeom prst="rect">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8E440-A799-4E09-90DD-B157E74DF3D1}">
      <dsp:nvSpPr>
        <dsp:cNvPr id="0" name=""/>
        <dsp:cNvSpPr/>
      </dsp:nvSpPr>
      <dsp:spPr>
        <a:xfrm>
          <a:off x="5380002" y="464830"/>
          <a:ext cx="2444055" cy="3421677"/>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0" i="0" u="sng" kern="1200">
              <a:hlinkClick xmlns:r="http://schemas.openxmlformats.org/officeDocument/2006/relationships" r:id="rId1"/>
            </a:rPr>
            <a:t>Cook</a:t>
          </a:r>
          <a:endParaRPr lang="en-US" sz="1400" kern="1200"/>
        </a:p>
        <a:p>
          <a:pPr marL="57150" lvl="1" indent="-57150" algn="l" defTabSz="488950">
            <a:lnSpc>
              <a:spcPct val="90000"/>
            </a:lnSpc>
            <a:spcBef>
              <a:spcPct val="0"/>
            </a:spcBef>
            <a:spcAft>
              <a:spcPct val="15000"/>
            </a:spcAft>
            <a:buChar char="•"/>
          </a:pPr>
          <a:r>
            <a:rPr lang="en-US" sz="1100" b="0" i="0" kern="1200"/>
            <a:t>Cook food to the </a:t>
          </a:r>
          <a:r>
            <a:rPr lang="en-US" sz="1100" b="0" i="0" u="sng" kern="1200">
              <a:hlinkClick xmlns:r="http://schemas.openxmlformats.org/officeDocument/2006/relationships" r:id="rId2"/>
            </a:rPr>
            <a:t>safe internal temperature</a:t>
          </a:r>
          <a:r>
            <a:rPr lang="en-US" sz="1100" b="0" i="0" kern="1200"/>
            <a:t> to kill harmful bacteria. Use a food thermometer.</a:t>
          </a:r>
          <a:endParaRPr lang="en-US" sz="1100" kern="1200"/>
        </a:p>
      </dsp:txBody>
      <dsp:txXfrm>
        <a:off x="5380002" y="1765067"/>
        <a:ext cx="2444055" cy="2053006"/>
      </dsp:txXfrm>
    </dsp:sp>
    <dsp:sp modelId="{B0C9780B-D334-4982-875C-8D3C3E4A5978}">
      <dsp:nvSpPr>
        <dsp:cNvPr id="0" name=""/>
        <dsp:cNvSpPr/>
      </dsp:nvSpPr>
      <dsp:spPr>
        <a:xfrm>
          <a:off x="6088778" y="806997"/>
          <a:ext cx="1026503" cy="1026503"/>
        </a:xfrm>
        <a:prstGeom prst="ellips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031E9527-883F-42DA-93D5-9E81AF0C6528}">
      <dsp:nvSpPr>
        <dsp:cNvPr id="0" name=""/>
        <dsp:cNvSpPr/>
      </dsp:nvSpPr>
      <dsp:spPr>
        <a:xfrm>
          <a:off x="5380002" y="3886435"/>
          <a:ext cx="2444055" cy="72"/>
        </a:xfrm>
        <a:prstGeom prst="rect">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749A9-F7AF-43E9-800A-DCDD4F30399A}">
      <dsp:nvSpPr>
        <dsp:cNvPr id="0" name=""/>
        <dsp:cNvSpPr/>
      </dsp:nvSpPr>
      <dsp:spPr>
        <a:xfrm>
          <a:off x="8068463" y="464830"/>
          <a:ext cx="2444055" cy="342167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0" i="0" u="sng" kern="1200">
              <a:hlinkClick xmlns:r="http://schemas.openxmlformats.org/officeDocument/2006/relationships" r:id="rId1"/>
            </a:rPr>
            <a:t>Chill</a:t>
          </a:r>
          <a:endParaRPr lang="en-US" sz="1400" kern="1200"/>
        </a:p>
        <a:p>
          <a:pPr marL="57150" lvl="1" indent="-57150" algn="l" defTabSz="488950">
            <a:lnSpc>
              <a:spcPct val="90000"/>
            </a:lnSpc>
            <a:spcBef>
              <a:spcPct val="0"/>
            </a:spcBef>
            <a:spcAft>
              <a:spcPct val="15000"/>
            </a:spcAft>
            <a:buChar char="•"/>
          </a:pPr>
          <a:r>
            <a:rPr lang="en-US" sz="1100" b="0" i="0" kern="1200"/>
            <a:t>Keep your refrigerator 40°F or below. Refrigerate leftovers within 2 hours of cooking (or within 1 hour if food is exposed to a temperature above 90°F, like in a hot car).</a:t>
          </a:r>
          <a:endParaRPr lang="en-US" sz="1100" kern="1200"/>
        </a:p>
      </dsp:txBody>
      <dsp:txXfrm>
        <a:off x="8068463" y="1765067"/>
        <a:ext cx="2444055" cy="2053006"/>
      </dsp:txXfrm>
    </dsp:sp>
    <dsp:sp modelId="{20381311-1BFF-41DF-A1BC-5730955B36A5}">
      <dsp:nvSpPr>
        <dsp:cNvPr id="0" name=""/>
        <dsp:cNvSpPr/>
      </dsp:nvSpPr>
      <dsp:spPr>
        <a:xfrm>
          <a:off x="8777239" y="806997"/>
          <a:ext cx="1026503" cy="1026503"/>
        </a:xfrm>
        <a:prstGeom prst="ellips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1DF38B57-2EE0-48D9-99D4-3E754064B5ED}">
      <dsp:nvSpPr>
        <dsp:cNvPr id="0" name=""/>
        <dsp:cNvSpPr/>
      </dsp:nvSpPr>
      <dsp:spPr>
        <a:xfrm>
          <a:off x="8068463" y="3886435"/>
          <a:ext cx="244405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63320-134A-4B32-985F-56BDB4839DB1}">
      <dsp:nvSpPr>
        <dsp:cNvPr id="0" name=""/>
        <dsp:cNvSpPr/>
      </dsp:nvSpPr>
      <dsp:spPr>
        <a:xfrm>
          <a:off x="123229" y="2529"/>
          <a:ext cx="3209106" cy="192546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Don’t leave raw meat out at room temperature. Always store it in the fridge or freezer.</a:t>
          </a:r>
          <a:endParaRPr lang="en-US" sz="2000" kern="1200" dirty="0"/>
        </a:p>
      </dsp:txBody>
      <dsp:txXfrm>
        <a:off x="123229" y="2529"/>
        <a:ext cx="3209106" cy="1925463"/>
      </dsp:txXfrm>
    </dsp:sp>
    <dsp:sp modelId="{5645E53F-26FB-404A-B6CE-A61F30C5E4FE}">
      <dsp:nvSpPr>
        <dsp:cNvPr id="0" name=""/>
        <dsp:cNvSpPr/>
      </dsp:nvSpPr>
      <dsp:spPr>
        <a:xfrm>
          <a:off x="3653246" y="2529"/>
          <a:ext cx="3209106" cy="192546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Store raw meat away from any cooked food or food that doesn’t get cooked (like raw fruit, vegetables, and salad).</a:t>
          </a:r>
          <a:endParaRPr lang="en-US" sz="2000" kern="1200"/>
        </a:p>
      </dsp:txBody>
      <dsp:txXfrm>
        <a:off x="3653246" y="2529"/>
        <a:ext cx="3209106" cy="1925463"/>
      </dsp:txXfrm>
    </dsp:sp>
    <dsp:sp modelId="{3B8EF5E3-AAE6-46BA-9014-44BAE3D43BE9}">
      <dsp:nvSpPr>
        <dsp:cNvPr id="0" name=""/>
        <dsp:cNvSpPr/>
      </dsp:nvSpPr>
      <dsp:spPr>
        <a:xfrm>
          <a:off x="7183263" y="2529"/>
          <a:ext cx="3209106" cy="192546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The best place to store raw meat is at the bottom of your fridge. This stops any leaking juices (which may contain harmful bacteria) from dripping onto other foods.</a:t>
          </a:r>
          <a:endParaRPr lang="en-US" sz="2000" kern="1200" dirty="0"/>
        </a:p>
      </dsp:txBody>
      <dsp:txXfrm>
        <a:off x="7183263" y="2529"/>
        <a:ext cx="3209106" cy="1925463"/>
      </dsp:txXfrm>
    </dsp:sp>
    <dsp:sp modelId="{92398815-DD29-46EA-BE18-CECC878C351C}">
      <dsp:nvSpPr>
        <dsp:cNvPr id="0" name=""/>
        <dsp:cNvSpPr/>
      </dsp:nvSpPr>
      <dsp:spPr>
        <a:xfrm>
          <a:off x="1888238" y="2248903"/>
          <a:ext cx="3209106" cy="192546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Storing raw meat in containers will catch any juices and save unnecessary cleaning up. Make sure containers are cleaned after use.</a:t>
          </a:r>
          <a:endParaRPr lang="en-US" sz="2000" kern="1200" dirty="0"/>
        </a:p>
      </dsp:txBody>
      <dsp:txXfrm>
        <a:off x="1888238" y="2248903"/>
        <a:ext cx="3209106" cy="1925463"/>
      </dsp:txXfrm>
    </dsp:sp>
    <dsp:sp modelId="{4A55D4B7-2D18-4440-B3E6-7548557730DE}">
      <dsp:nvSpPr>
        <dsp:cNvPr id="0" name=""/>
        <dsp:cNvSpPr/>
      </dsp:nvSpPr>
      <dsp:spPr>
        <a:xfrm>
          <a:off x="5418255" y="2248903"/>
          <a:ext cx="3209106" cy="192546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When you marinate meat, keep it in the fridge in a sealed container</a:t>
          </a:r>
          <a:endParaRPr lang="en-US" sz="2000" kern="1200"/>
        </a:p>
      </dsp:txBody>
      <dsp:txXfrm>
        <a:off x="5418255" y="2248903"/>
        <a:ext cx="3209106" cy="1925463"/>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4098-B959-CFCA-0998-C59542830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650DE41-D018-AC53-7783-A88D23B92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28C0224-3A5B-0F22-B086-592309BEF0F6}"/>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5" name="Footer Placeholder 4">
            <a:extLst>
              <a:ext uri="{FF2B5EF4-FFF2-40B4-BE49-F238E27FC236}">
                <a16:creationId xmlns:a16="http://schemas.microsoft.com/office/drawing/2014/main" id="{E1DACCF6-EFC6-9852-D49E-FB0FDAEE34E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C0032B-9F43-A3E7-6B55-DBFA07DE2099}"/>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297980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4D6D-C0B3-F16B-B9E6-29ABB0D9ED8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89DE6BE-0E3A-520C-0E50-4F58089BFB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839184D-B192-E3EA-04E7-F867DC8EA6C3}"/>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5" name="Footer Placeholder 4">
            <a:extLst>
              <a:ext uri="{FF2B5EF4-FFF2-40B4-BE49-F238E27FC236}">
                <a16:creationId xmlns:a16="http://schemas.microsoft.com/office/drawing/2014/main" id="{98B883BF-B285-098D-D362-8E3DED8A10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704C9AF-067C-C0B0-CB9D-F9E1D436EDC3}"/>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122665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0ADD3-D57B-C525-B6FE-1239E6AD15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9DED430-E5E0-EF99-CB0B-E52F9D7879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F6E63A-A36A-7A46-97ED-6E243CB8C75C}"/>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5" name="Footer Placeholder 4">
            <a:extLst>
              <a:ext uri="{FF2B5EF4-FFF2-40B4-BE49-F238E27FC236}">
                <a16:creationId xmlns:a16="http://schemas.microsoft.com/office/drawing/2014/main" id="{A3070CF0-46EA-8FA7-E135-C549D176A4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062C57-C9E8-2642-3346-B266ECBDAB1A}"/>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40299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52578-FFFF-576E-7C98-E30E0889441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F21876E-A9F0-7414-CC50-21CD406BB7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23929EC-2FA4-0AC4-BFE8-8580407D6671}"/>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5" name="Footer Placeholder 4">
            <a:extLst>
              <a:ext uri="{FF2B5EF4-FFF2-40B4-BE49-F238E27FC236}">
                <a16:creationId xmlns:a16="http://schemas.microsoft.com/office/drawing/2014/main" id="{7F1A1B91-0E48-AE28-8B27-5D83025431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07CC823-19B7-1C25-D1E2-5776EAA76D14}"/>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353748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359B-7CC4-41F3-A69C-44077817EB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F297EC8-66A6-A51B-6C2C-25581695E7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9B3A4-86F7-9CEB-476D-EC62DD5B6E33}"/>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5" name="Footer Placeholder 4">
            <a:extLst>
              <a:ext uri="{FF2B5EF4-FFF2-40B4-BE49-F238E27FC236}">
                <a16:creationId xmlns:a16="http://schemas.microsoft.com/office/drawing/2014/main" id="{50AEF036-C437-77CF-4673-C5C8FE1702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127B118-14EA-4CB9-08FB-329D542300DB}"/>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382085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27F3-1610-DDDE-DF0F-72728EB7120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240751-F814-242B-EB58-8A77804B81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9B777B0-5058-D2D2-8CD0-FBEE1930C4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BAEAFF7-28D8-90B7-B42B-F21E781D3127}"/>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6" name="Footer Placeholder 5">
            <a:extLst>
              <a:ext uri="{FF2B5EF4-FFF2-40B4-BE49-F238E27FC236}">
                <a16:creationId xmlns:a16="http://schemas.microsoft.com/office/drawing/2014/main" id="{26380315-E632-98DC-B025-7345AAA9A1A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3C5AE9A-8D55-CF65-9CFD-58487D821FD4}"/>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57479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033B-9EB0-5B15-C229-1B72021C374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76447F-68CF-6AC7-F80D-65F2DDA39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417DEA-DEB7-845C-3A0A-F3BBC6F1E4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6668822-64F5-EBD5-781F-892E727CBF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0663CE-D632-B4FE-D58E-A4F4C8C534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1ED3577-AE03-5C25-38AC-55EA5C4EB2F5}"/>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8" name="Footer Placeholder 7">
            <a:extLst>
              <a:ext uri="{FF2B5EF4-FFF2-40B4-BE49-F238E27FC236}">
                <a16:creationId xmlns:a16="http://schemas.microsoft.com/office/drawing/2014/main" id="{003891A6-19C9-9336-FDE8-063F1929A68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6AD675E-422A-D23A-6DFC-F5B312EF66A1}"/>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364489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B78D-02BD-D112-7EA1-02372F51A7D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58551F1-0735-EA2E-CFE8-5E9ADC61C449}"/>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4" name="Footer Placeholder 3">
            <a:extLst>
              <a:ext uri="{FF2B5EF4-FFF2-40B4-BE49-F238E27FC236}">
                <a16:creationId xmlns:a16="http://schemas.microsoft.com/office/drawing/2014/main" id="{C03CF253-CC6A-F263-5711-6C91E9CA03B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C30E5EF-6C29-0518-2633-794E95EFD29D}"/>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68246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AB2FA-F139-09D4-5242-CFE8E1CCD8FD}"/>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3" name="Footer Placeholder 2">
            <a:extLst>
              <a:ext uri="{FF2B5EF4-FFF2-40B4-BE49-F238E27FC236}">
                <a16:creationId xmlns:a16="http://schemas.microsoft.com/office/drawing/2014/main" id="{4E0A6B7A-9710-AE21-3769-69E72463DB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5FC99FB-587E-28DF-31A8-BF8B8E3E3F0F}"/>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397166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BD57-76A5-4649-DF59-FFC29D0DB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C00AF01-9F01-F4BB-9590-A808D28EF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BA0C6F5-7D53-E759-E587-4DBD3867C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26F9D-62FE-74EB-D95D-9A7B42B68019}"/>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6" name="Footer Placeholder 5">
            <a:extLst>
              <a:ext uri="{FF2B5EF4-FFF2-40B4-BE49-F238E27FC236}">
                <a16:creationId xmlns:a16="http://schemas.microsoft.com/office/drawing/2014/main" id="{73AD3028-FF2D-B0C0-C761-C92F9ED50EB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1D53C37-8A50-1FEB-0017-57F3FCCEDB1E}"/>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261736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2C46-3271-6180-D5BA-EB25B5763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AF2130-3C72-6DE6-DD19-0A55E0431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7DC0D4A-FD6F-D01B-B523-8727693E6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84B71-4434-02B6-4B0B-7E12A7606C99}"/>
              </a:ext>
            </a:extLst>
          </p:cNvPr>
          <p:cNvSpPr>
            <a:spLocks noGrp="1"/>
          </p:cNvSpPr>
          <p:nvPr>
            <p:ph type="dt" sz="half" idx="10"/>
          </p:nvPr>
        </p:nvSpPr>
        <p:spPr/>
        <p:txBody>
          <a:bodyPr/>
          <a:lstStyle/>
          <a:p>
            <a:fld id="{4A9DEE30-27CC-48E2-B816-2EA42B85CCEC}" type="datetimeFigureOut">
              <a:rPr lang="en-CA" smtClean="0"/>
              <a:t>2023-12-04</a:t>
            </a:fld>
            <a:endParaRPr lang="en-CA"/>
          </a:p>
        </p:txBody>
      </p:sp>
      <p:sp>
        <p:nvSpPr>
          <p:cNvPr id="6" name="Footer Placeholder 5">
            <a:extLst>
              <a:ext uri="{FF2B5EF4-FFF2-40B4-BE49-F238E27FC236}">
                <a16:creationId xmlns:a16="http://schemas.microsoft.com/office/drawing/2014/main" id="{3850F343-BBA2-037F-34A1-C48000B3E95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B2DAF02-B891-E9B5-22CF-EA63C101ABD7}"/>
              </a:ext>
            </a:extLst>
          </p:cNvPr>
          <p:cNvSpPr>
            <a:spLocks noGrp="1"/>
          </p:cNvSpPr>
          <p:nvPr>
            <p:ph type="sldNum" sz="quarter" idx="12"/>
          </p:nvPr>
        </p:nvSpPr>
        <p:spPr/>
        <p:txBody>
          <a:bodyPr/>
          <a:lstStyle/>
          <a:p>
            <a:fld id="{6AD4DE1E-2A31-4848-914B-A25C1D3A0C39}" type="slidenum">
              <a:rPr lang="en-CA" smtClean="0"/>
              <a:t>‹#›</a:t>
            </a:fld>
            <a:endParaRPr lang="en-CA"/>
          </a:p>
        </p:txBody>
      </p:sp>
    </p:spTree>
    <p:extLst>
      <p:ext uri="{BB962C8B-B14F-4D97-AF65-F5344CB8AC3E}">
        <p14:creationId xmlns:p14="http://schemas.microsoft.com/office/powerpoint/2010/main" val="250340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EBC33-7CF3-F557-9EB4-C53042D07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278C9BC-1DBA-FAD2-ADB3-F949A3596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194B010-51EA-47DF-92AC-E6A1CFE49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DEE30-27CC-48E2-B816-2EA42B85CCEC}" type="datetimeFigureOut">
              <a:rPr lang="en-CA" smtClean="0"/>
              <a:t>2023-12-04</a:t>
            </a:fld>
            <a:endParaRPr lang="en-CA"/>
          </a:p>
        </p:txBody>
      </p:sp>
      <p:sp>
        <p:nvSpPr>
          <p:cNvPr id="5" name="Footer Placeholder 4">
            <a:extLst>
              <a:ext uri="{FF2B5EF4-FFF2-40B4-BE49-F238E27FC236}">
                <a16:creationId xmlns:a16="http://schemas.microsoft.com/office/drawing/2014/main" id="{A34A7EFA-7F0F-7BF3-4CBA-5264D3B24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2F46495-3F87-4DCA-E371-CCD8AC537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4DE1E-2A31-4848-914B-A25C1D3A0C39}" type="slidenum">
              <a:rPr lang="en-CA" smtClean="0"/>
              <a:t>‹#›</a:t>
            </a:fld>
            <a:endParaRPr lang="en-CA"/>
          </a:p>
        </p:txBody>
      </p:sp>
    </p:spTree>
    <p:extLst>
      <p:ext uri="{BB962C8B-B14F-4D97-AF65-F5344CB8AC3E}">
        <p14:creationId xmlns:p14="http://schemas.microsoft.com/office/powerpoint/2010/main" val="3437751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search?sca_esv=587717745&amp;sxsrf=AM9HkKlmEeD9SKwVn6LzZeP-bCgEz5FAug:1701709401952&amp;q=unintentionally&amp;si=ALGXSlauYMaQ41mj_O9hyXg0i1XkEG5OVsao0bfh09ejThiMoKCs5AoGWQ4hYaTkN_2GNbPUBtLk9FuA1l0kGEpG8xToUD6N8PMYNL1O0n5CMC3Ln-gbc86Z2-5kqLP6_eTH5Lx_pQKF&amp;expnd=1" TargetMode="External"/><Relationship Id="rId2" Type="http://schemas.openxmlformats.org/officeDocument/2006/relationships/hyperlink" Target="https://www.google.com/search?sca_esv=587717745&amp;sxsrf=AM9HkKlmEeD9SKwVn6LzZeP-bCgEz5FAug:1701709401952&amp;q=microorganisms&amp;si=ALGXSlbQCIOU20FLZs4ZL1lOUz6otLZm-8gr3Id1s8q-2SczQ9PXXx0KPoRQnqOii6pik1TQ25LT4VA8H8rIjTn8S1GSy-lCrDgB1Dn1trrSYbZL1H0MJ_s%3D&amp;expnd=1"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6B88-F026-C348-8BF3-8F9DEA31BDA3}"/>
              </a:ext>
            </a:extLst>
          </p:cNvPr>
          <p:cNvSpPr>
            <a:spLocks noGrp="1"/>
          </p:cNvSpPr>
          <p:nvPr>
            <p:ph type="ctrTitle"/>
          </p:nvPr>
        </p:nvSpPr>
        <p:spPr/>
        <p:txBody>
          <a:bodyPr/>
          <a:lstStyle/>
          <a:p>
            <a:r>
              <a:rPr lang="en-CA" dirty="0"/>
              <a:t>Food Safety</a:t>
            </a:r>
          </a:p>
        </p:txBody>
      </p:sp>
      <p:sp>
        <p:nvSpPr>
          <p:cNvPr id="3" name="Subtitle 2">
            <a:extLst>
              <a:ext uri="{FF2B5EF4-FFF2-40B4-BE49-F238E27FC236}">
                <a16:creationId xmlns:a16="http://schemas.microsoft.com/office/drawing/2014/main" id="{C224D03D-BA6D-DEC1-048D-02E1D03F90E6}"/>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3679382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BC42-54F8-E68D-FAF3-A99384346340}"/>
              </a:ext>
            </a:extLst>
          </p:cNvPr>
          <p:cNvSpPr>
            <a:spLocks noGrp="1"/>
          </p:cNvSpPr>
          <p:nvPr>
            <p:ph type="title"/>
          </p:nvPr>
        </p:nvSpPr>
        <p:spPr>
          <a:xfrm>
            <a:off x="481013" y="3752849"/>
            <a:ext cx="3290887" cy="2452687"/>
          </a:xfrm>
        </p:spPr>
        <p:txBody>
          <a:bodyPr anchor="ctr">
            <a:normAutofit/>
          </a:bodyPr>
          <a:lstStyle/>
          <a:p>
            <a:r>
              <a:rPr lang="en-CA" sz="3600"/>
              <a:t>Cooking meat and meat prodicts</a:t>
            </a:r>
          </a:p>
        </p:txBody>
      </p:sp>
      <p:pic>
        <p:nvPicPr>
          <p:cNvPr id="5" name="Picture 4">
            <a:extLst>
              <a:ext uri="{FF2B5EF4-FFF2-40B4-BE49-F238E27FC236}">
                <a16:creationId xmlns:a16="http://schemas.microsoft.com/office/drawing/2014/main" id="{76167CC4-B67E-21EC-E4CD-C6687BA79C3C}"/>
              </a:ext>
            </a:extLst>
          </p:cNvPr>
          <p:cNvPicPr>
            <a:picLocks noChangeAspect="1"/>
          </p:cNvPicPr>
          <p:nvPr/>
        </p:nvPicPr>
        <p:blipFill rotWithShape="1">
          <a:blip r:embed="rId2"/>
          <a:srcRect t="31248" b="1239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AD1125C-397C-58B5-5BA1-BBF106BE871C}"/>
              </a:ext>
            </a:extLst>
          </p:cNvPr>
          <p:cNvSpPr>
            <a:spLocks noGrp="1"/>
          </p:cNvSpPr>
          <p:nvPr>
            <p:ph idx="1"/>
          </p:nvPr>
        </p:nvSpPr>
        <p:spPr>
          <a:xfrm>
            <a:off x="4223982" y="3752850"/>
            <a:ext cx="7485413" cy="2452687"/>
          </a:xfrm>
        </p:spPr>
        <p:txBody>
          <a:bodyPr anchor="ctr">
            <a:normAutofit/>
          </a:bodyPr>
          <a:lstStyle/>
          <a:p>
            <a:pPr fontAlgn="base">
              <a:buFont typeface="Arial" panose="020B0604020202020204" pitchFamily="34" charset="0"/>
              <a:buChar char="•"/>
            </a:pPr>
            <a:r>
              <a:rPr lang="en-US" sz="1500" b="0" i="0">
                <a:effectLst/>
                <a:latin typeface="SourceSansPro"/>
              </a:rPr>
              <a:t>Usually when meat is available in whole pieces, like fillets or cuts, bacteria only sits on the surface. As soon as it is minced, bacteria gets transferred throughout the product. Therefore, minced meat needs to be cooked thoroughly.</a:t>
            </a:r>
          </a:p>
          <a:p>
            <a:pPr fontAlgn="base">
              <a:buFont typeface="Arial" panose="020B0604020202020204" pitchFamily="34" charset="0"/>
              <a:buChar char="•"/>
            </a:pPr>
            <a:r>
              <a:rPr lang="en-US" sz="1500" b="0" i="0">
                <a:effectLst/>
                <a:latin typeface="SourceSansPro"/>
              </a:rPr>
              <a:t>Intact steaks only need surface cooking (searing or flame grilling).</a:t>
            </a:r>
          </a:p>
          <a:p>
            <a:pPr fontAlgn="base">
              <a:buFont typeface="Arial" panose="020B0604020202020204" pitchFamily="34" charset="0"/>
              <a:buChar char="•"/>
            </a:pPr>
            <a:r>
              <a:rPr lang="en-US" sz="1500" b="0" i="0">
                <a:effectLst/>
                <a:latin typeface="SourceSansPro"/>
              </a:rPr>
              <a:t>All other meat and meat products need to be cooked through. This includes blade-tenderized steaks (often pre-marinated), poultry meat, and all minced meat products (like beef, pork, chicken, or lamb burgers, and sausages and dumplings).</a:t>
            </a:r>
          </a:p>
          <a:p>
            <a:pPr fontAlgn="base">
              <a:buFont typeface="Arial" panose="020B0604020202020204" pitchFamily="34" charset="0"/>
              <a:buChar char="•"/>
            </a:pPr>
            <a:r>
              <a:rPr lang="en-US" sz="1500" b="0" i="0">
                <a:effectLst/>
                <a:latin typeface="SourceSansPro"/>
              </a:rPr>
              <a:t>Cook meat all the way through, until juices run clear.</a:t>
            </a:r>
          </a:p>
          <a:p>
            <a:endParaRPr lang="en-CA" sz="1500"/>
          </a:p>
        </p:txBody>
      </p:sp>
    </p:spTree>
    <p:extLst>
      <p:ext uri="{BB962C8B-B14F-4D97-AF65-F5344CB8AC3E}">
        <p14:creationId xmlns:p14="http://schemas.microsoft.com/office/powerpoint/2010/main" val="236262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14B7-92AE-502A-52B0-FAEE4B2FAFFA}"/>
              </a:ext>
            </a:extLst>
          </p:cNvPr>
          <p:cNvSpPr>
            <a:spLocks noGrp="1"/>
          </p:cNvSpPr>
          <p:nvPr>
            <p:ph type="title"/>
          </p:nvPr>
        </p:nvSpPr>
        <p:spPr>
          <a:xfrm>
            <a:off x="481011" y="327025"/>
            <a:ext cx="5324477" cy="1630363"/>
          </a:xfrm>
        </p:spPr>
        <p:txBody>
          <a:bodyPr anchor="b">
            <a:normAutofit/>
          </a:bodyPr>
          <a:lstStyle/>
          <a:p>
            <a:r>
              <a:rPr lang="en-CA" sz="3600" dirty="0"/>
              <a:t>Meat (cont.)</a:t>
            </a:r>
          </a:p>
        </p:txBody>
      </p:sp>
      <p:sp>
        <p:nvSpPr>
          <p:cNvPr id="3" name="Content Placeholder 2">
            <a:extLst>
              <a:ext uri="{FF2B5EF4-FFF2-40B4-BE49-F238E27FC236}">
                <a16:creationId xmlns:a16="http://schemas.microsoft.com/office/drawing/2014/main" id="{F69B5B16-1A0A-1B22-5A9C-8C4777B16C5F}"/>
              </a:ext>
            </a:extLst>
          </p:cNvPr>
          <p:cNvSpPr>
            <a:spLocks noGrp="1"/>
          </p:cNvSpPr>
          <p:nvPr>
            <p:ph idx="1"/>
          </p:nvPr>
        </p:nvSpPr>
        <p:spPr>
          <a:xfrm>
            <a:off x="481013" y="2286001"/>
            <a:ext cx="5324475" cy="3919538"/>
          </a:xfrm>
        </p:spPr>
        <p:txBody>
          <a:bodyPr anchor="t">
            <a:normAutofit/>
          </a:bodyPr>
          <a:lstStyle/>
          <a:p>
            <a:pPr fontAlgn="base">
              <a:buFont typeface="Arial" panose="020B0604020202020204" pitchFamily="34" charset="0"/>
              <a:buChar char="•"/>
            </a:pPr>
            <a:r>
              <a:rPr lang="en-US" sz="1700" b="0" i="0">
                <a:effectLst/>
                <a:latin typeface="SourceSansPro"/>
              </a:rPr>
              <a:t>if you can, use a meat thermometer to check it’s cooked through. Insert it into the middle of the thickest part of the meat. It should read an internal temperature of 75 degrees Celsius for 30 seconds after cooking, 70 degrees Celsius after 3 minutes, or 65 degrees Celsius after 15 minutes.</a:t>
            </a:r>
          </a:p>
          <a:p>
            <a:pPr fontAlgn="base">
              <a:buFont typeface="Arial" panose="020B0604020202020204" pitchFamily="34" charset="0"/>
              <a:buChar char="•"/>
            </a:pPr>
            <a:r>
              <a:rPr lang="en-US" sz="1700" b="0" i="0">
                <a:effectLst/>
                <a:latin typeface="SourceSansPro"/>
              </a:rPr>
              <a:t>Convenience foods that contain minced meat might look cooked, but the meat in the centre could still be undercooked. In particular, be mindful with frozen products like chicken nuggets or dumplings.</a:t>
            </a:r>
          </a:p>
          <a:p>
            <a:pPr fontAlgn="base">
              <a:buFont typeface="Arial" panose="020B0604020202020204" pitchFamily="34" charset="0"/>
              <a:buChar char="•"/>
            </a:pPr>
            <a:r>
              <a:rPr lang="en-US" sz="1700" b="0" i="0">
                <a:effectLst/>
                <a:latin typeface="SourceSansPro"/>
              </a:rPr>
              <a:t>Never place cooked meat or meat products onto the same dish or board that held raw meat.</a:t>
            </a:r>
          </a:p>
          <a:p>
            <a:pPr fontAlgn="base">
              <a:buFont typeface="Arial" panose="020B0604020202020204" pitchFamily="34" charset="0"/>
              <a:buChar char="•"/>
            </a:pPr>
            <a:r>
              <a:rPr lang="en-US" sz="1700" b="0" i="0">
                <a:effectLst/>
                <a:latin typeface="SourceSansPro"/>
              </a:rPr>
              <a:t>Do not serve cooked meat with the same utensils used for raw meat.</a:t>
            </a:r>
          </a:p>
          <a:p>
            <a:endParaRPr lang="en-CA" sz="1700"/>
          </a:p>
        </p:txBody>
      </p:sp>
      <p:pic>
        <p:nvPicPr>
          <p:cNvPr id="5" name="Picture 4" descr="A cartoon of a person wearing a straw hat and eating a chicken&#10;&#10;Description automatically generated">
            <a:extLst>
              <a:ext uri="{FF2B5EF4-FFF2-40B4-BE49-F238E27FC236}">
                <a16:creationId xmlns:a16="http://schemas.microsoft.com/office/drawing/2014/main" id="{5682BB77-923E-1026-39CE-D48251533013}"/>
              </a:ext>
            </a:extLst>
          </p:cNvPr>
          <p:cNvPicPr>
            <a:picLocks noChangeAspect="1"/>
          </p:cNvPicPr>
          <p:nvPr/>
        </p:nvPicPr>
        <p:blipFill rotWithShape="1">
          <a:blip r:embed="rId2"/>
          <a:srcRect r="11016"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62792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B27054-FEAD-ACD2-1548-A1DDC49FB303}"/>
              </a:ext>
            </a:extLst>
          </p:cNvPr>
          <p:cNvSpPr>
            <a:spLocks noGrp="1"/>
          </p:cNvSpPr>
          <p:nvPr>
            <p:ph type="title"/>
          </p:nvPr>
        </p:nvSpPr>
        <p:spPr>
          <a:xfrm>
            <a:off x="630936" y="630936"/>
            <a:ext cx="3599688" cy="1463040"/>
          </a:xfrm>
        </p:spPr>
        <p:txBody>
          <a:bodyPr anchor="ctr">
            <a:normAutofit/>
          </a:bodyPr>
          <a:lstStyle/>
          <a:p>
            <a:r>
              <a:rPr lang="en-CA" sz="4800" dirty="0">
                <a:solidFill>
                  <a:srgbClr val="FFFFFF"/>
                </a:solidFill>
              </a:rPr>
              <a:t>Leftovers!</a:t>
            </a:r>
          </a:p>
        </p:txBody>
      </p:sp>
      <p:sp>
        <p:nvSpPr>
          <p:cNvPr id="14"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96B36-138A-A9DA-2DFC-642CEDC1FEF7}"/>
              </a:ext>
            </a:extLst>
          </p:cNvPr>
          <p:cNvSpPr>
            <a:spLocks noGrp="1"/>
          </p:cNvSpPr>
          <p:nvPr>
            <p:ph idx="1"/>
          </p:nvPr>
        </p:nvSpPr>
        <p:spPr>
          <a:xfrm>
            <a:off x="4474462" y="630936"/>
            <a:ext cx="7074409" cy="1463040"/>
          </a:xfrm>
        </p:spPr>
        <p:txBody>
          <a:bodyPr anchor="ctr">
            <a:normAutofit/>
          </a:bodyPr>
          <a:lstStyle/>
          <a:p>
            <a:pPr fontAlgn="base">
              <a:buFont typeface="Arial" panose="020B0604020202020204" pitchFamily="34" charset="0"/>
              <a:buChar char="•"/>
            </a:pPr>
            <a:r>
              <a:rPr lang="en-US" sz="1500" b="0" i="0">
                <a:solidFill>
                  <a:srgbClr val="FFFFFF"/>
                </a:solidFill>
                <a:effectLst/>
                <a:latin typeface="SourceSansPro"/>
              </a:rPr>
              <a:t>Heat leftover marinade to boiling before pouring it onto cooked meat and meat products.</a:t>
            </a:r>
          </a:p>
          <a:p>
            <a:pPr fontAlgn="base">
              <a:buFont typeface="Arial" panose="020B0604020202020204" pitchFamily="34" charset="0"/>
              <a:buChar char="•"/>
            </a:pPr>
            <a:r>
              <a:rPr lang="en-US" sz="1500" b="0" i="0">
                <a:solidFill>
                  <a:srgbClr val="FFFFFF"/>
                </a:solidFill>
                <a:effectLst/>
                <a:latin typeface="SourceSansPro"/>
              </a:rPr>
              <a:t>Reheat leftovers thoroughly – until steaming hot (over 75 degrees Celsius) – and do not reheat more than once.</a:t>
            </a:r>
          </a:p>
          <a:p>
            <a:pPr fontAlgn="base">
              <a:buFont typeface="Arial" panose="020B0604020202020204" pitchFamily="34" charset="0"/>
              <a:buChar char="•"/>
            </a:pPr>
            <a:r>
              <a:rPr lang="en-US" sz="1500" b="0" i="0">
                <a:solidFill>
                  <a:srgbClr val="FFFFFF"/>
                </a:solidFill>
                <a:effectLst/>
                <a:latin typeface="SourceSansPro"/>
              </a:rPr>
              <a:t>If in doubt, cook the meat or meat products for longer or throw it out.</a:t>
            </a:r>
          </a:p>
          <a:p>
            <a:endParaRPr lang="en-CA" sz="1500">
              <a:solidFill>
                <a:srgbClr val="FFFFFF"/>
              </a:solidFill>
            </a:endParaRPr>
          </a:p>
        </p:txBody>
      </p:sp>
      <p:pic>
        <p:nvPicPr>
          <p:cNvPr id="5" name="Picture 4">
            <a:extLst>
              <a:ext uri="{FF2B5EF4-FFF2-40B4-BE49-F238E27FC236}">
                <a16:creationId xmlns:a16="http://schemas.microsoft.com/office/drawing/2014/main" id="{31514D4E-CB91-0317-82AC-EC0FE2E183BB}"/>
              </a:ext>
            </a:extLst>
          </p:cNvPr>
          <p:cNvPicPr>
            <a:picLocks noChangeAspect="1"/>
          </p:cNvPicPr>
          <p:nvPr/>
        </p:nvPicPr>
        <p:blipFill>
          <a:blip r:embed="rId2"/>
          <a:stretch>
            <a:fillRect/>
          </a:stretch>
        </p:blipFill>
        <p:spPr>
          <a:xfrm>
            <a:off x="17047" y="2724912"/>
            <a:ext cx="12254200" cy="5614416"/>
          </a:xfrm>
          <a:prstGeom prst="rect">
            <a:avLst/>
          </a:prstGeom>
        </p:spPr>
      </p:pic>
    </p:spTree>
    <p:extLst>
      <p:ext uri="{BB962C8B-B14F-4D97-AF65-F5344CB8AC3E}">
        <p14:creationId xmlns:p14="http://schemas.microsoft.com/office/powerpoint/2010/main" val="3064012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B55B-C4C6-6357-0D7B-BA8D4A932428}"/>
              </a:ext>
            </a:extLst>
          </p:cNvPr>
          <p:cNvSpPr>
            <a:spLocks noGrp="1"/>
          </p:cNvSpPr>
          <p:nvPr>
            <p:ph type="title"/>
          </p:nvPr>
        </p:nvSpPr>
        <p:spPr/>
        <p:txBody>
          <a:bodyPr/>
          <a:lstStyle/>
          <a:p>
            <a:r>
              <a:rPr lang="en-CA" dirty="0"/>
              <a:t>Here are 6 Extra Tips for Food Safety!</a:t>
            </a:r>
          </a:p>
        </p:txBody>
      </p:sp>
      <p:sp>
        <p:nvSpPr>
          <p:cNvPr id="3" name="Content Placeholder 2">
            <a:extLst>
              <a:ext uri="{FF2B5EF4-FFF2-40B4-BE49-F238E27FC236}">
                <a16:creationId xmlns:a16="http://schemas.microsoft.com/office/drawing/2014/main" id="{353B78A6-8A72-B630-AF14-FC9E649F5D88}"/>
              </a:ext>
            </a:extLst>
          </p:cNvPr>
          <p:cNvSpPr>
            <a:spLocks noGrp="1"/>
          </p:cNvSpPr>
          <p:nvPr>
            <p:ph idx="1"/>
          </p:nvPr>
        </p:nvSpPr>
        <p:spPr/>
        <p:txBody>
          <a:bodyPr>
            <a:normAutofit fontScale="92500" lnSpcReduction="10000"/>
          </a:bodyPr>
          <a:lstStyle/>
          <a:p>
            <a:pPr algn="l"/>
            <a:r>
              <a:rPr lang="en-US" b="1" i="0" u="none" strike="noStrike" dirty="0">
                <a:solidFill>
                  <a:srgbClr val="000000"/>
                </a:solidFill>
                <a:effectLst/>
                <a:latin typeface="Lato" panose="020F0502020204030203" pitchFamily="34" charset="0"/>
              </a:rPr>
              <a:t>Refrigerate your leftovers</a:t>
            </a:r>
            <a:endParaRPr lang="en-US" b="0" i="0" u="none" strike="noStrike" dirty="0">
              <a:solidFill>
                <a:srgbClr val="000000"/>
              </a:solidFill>
              <a:effectLst/>
              <a:latin typeface="Lato" panose="020F0502020204030203" pitchFamily="34" charset="0"/>
            </a:endParaRPr>
          </a:p>
          <a:p>
            <a:pPr algn="l"/>
            <a:r>
              <a:rPr lang="en-US" b="0" i="0" u="none" strike="noStrike" dirty="0">
                <a:solidFill>
                  <a:srgbClr val="000000"/>
                </a:solidFill>
                <a:effectLst/>
                <a:latin typeface="Lato" panose="020F0502020204030203" pitchFamily="34" charset="0"/>
              </a:rPr>
              <a:t>Did you know that perishable food should not be left out for more than two hours at room temperature</a:t>
            </a:r>
          </a:p>
          <a:p>
            <a:endParaRPr lang="en-CA" dirty="0">
              <a:solidFill>
                <a:srgbClr val="000000"/>
              </a:solidFill>
              <a:latin typeface="Lato" panose="020F0502020204030203" pitchFamily="34" charset="0"/>
            </a:endParaRPr>
          </a:p>
          <a:p>
            <a:r>
              <a:rPr lang="en-US" b="1" i="0" dirty="0">
                <a:solidFill>
                  <a:srgbClr val="000000"/>
                </a:solidFill>
                <a:effectLst/>
                <a:latin typeface="Lato" panose="020F0502020204030203" pitchFamily="34" charset="0"/>
              </a:rPr>
              <a:t>Wash your hands before or after handling raw meat</a:t>
            </a:r>
            <a:br>
              <a:rPr lang="en-US" dirty="0"/>
            </a:br>
            <a:r>
              <a:rPr lang="en-US" b="0" i="0" dirty="0">
                <a:solidFill>
                  <a:srgbClr val="000000"/>
                </a:solidFill>
                <a:effectLst/>
                <a:latin typeface="Lato" panose="020F0502020204030203" pitchFamily="34" charset="0"/>
              </a:rPr>
              <a:t>To reduce the growth of bacteria and cross-contamination, wash your hands, utensils and cooking surfaces.</a:t>
            </a:r>
            <a:endParaRPr lang="en-CA" b="0" i="0" dirty="0">
              <a:solidFill>
                <a:srgbClr val="000000"/>
              </a:solidFill>
              <a:effectLst/>
              <a:latin typeface="Lato" panose="020F0502020204030203" pitchFamily="34" charset="0"/>
            </a:endParaRPr>
          </a:p>
          <a:p>
            <a:endParaRPr lang="en-CA" dirty="0">
              <a:solidFill>
                <a:srgbClr val="000000"/>
              </a:solidFill>
              <a:latin typeface="Lato" panose="020F0502020204030203" pitchFamily="34" charset="0"/>
            </a:endParaRPr>
          </a:p>
          <a:p>
            <a:r>
              <a:rPr lang="en-US" b="1" i="0" dirty="0">
                <a:solidFill>
                  <a:srgbClr val="000000"/>
                </a:solidFill>
                <a:effectLst/>
                <a:latin typeface="Lato" panose="020F0502020204030203" pitchFamily="34" charset="0"/>
              </a:rPr>
              <a:t>Check your refrigerator temperature</a:t>
            </a:r>
            <a:br>
              <a:rPr lang="en-US" dirty="0"/>
            </a:br>
            <a:r>
              <a:rPr lang="en-US" b="0" i="0" dirty="0">
                <a:solidFill>
                  <a:srgbClr val="000000"/>
                </a:solidFill>
                <a:effectLst/>
                <a:latin typeface="Lato" panose="020F0502020204030203" pitchFamily="34" charset="0"/>
              </a:rPr>
              <a:t>Make sure the fridge is set to no more than 4 degrees Celsius, and the freezer to -18 degrees Celsius.</a:t>
            </a:r>
            <a:endParaRPr lang="en-CA" dirty="0"/>
          </a:p>
        </p:txBody>
      </p:sp>
    </p:spTree>
    <p:extLst>
      <p:ext uri="{BB962C8B-B14F-4D97-AF65-F5344CB8AC3E}">
        <p14:creationId xmlns:p14="http://schemas.microsoft.com/office/powerpoint/2010/main" val="151942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F341-B2C4-3D87-B639-0DE4FD95BDA8}"/>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606EB25-5FB3-72EE-DF3C-88D662501161}"/>
              </a:ext>
            </a:extLst>
          </p:cNvPr>
          <p:cNvSpPr>
            <a:spLocks noGrp="1"/>
          </p:cNvSpPr>
          <p:nvPr>
            <p:ph idx="1"/>
          </p:nvPr>
        </p:nvSpPr>
        <p:spPr/>
        <p:txBody>
          <a:bodyPr>
            <a:normAutofit fontScale="77500" lnSpcReduction="20000"/>
          </a:bodyPr>
          <a:lstStyle/>
          <a:p>
            <a:pPr algn="l"/>
            <a:r>
              <a:rPr lang="en-US" b="1" i="0" u="none" strike="noStrike" dirty="0">
                <a:solidFill>
                  <a:srgbClr val="000000"/>
                </a:solidFill>
                <a:effectLst/>
                <a:latin typeface="Lato" panose="020F0502020204030203" pitchFamily="34" charset="0"/>
              </a:rPr>
              <a:t>Be cautious about at risk food</a:t>
            </a:r>
            <a:br>
              <a:rPr lang="en-US" b="0" i="0" u="none" strike="noStrike" dirty="0">
                <a:solidFill>
                  <a:srgbClr val="000000"/>
                </a:solidFill>
                <a:effectLst/>
                <a:latin typeface="Lato" panose="020F0502020204030203" pitchFamily="34" charset="0"/>
              </a:rPr>
            </a:br>
            <a:r>
              <a:rPr lang="en-US" b="0" i="0" u="none" strike="noStrike" dirty="0">
                <a:solidFill>
                  <a:srgbClr val="000000"/>
                </a:solidFill>
                <a:effectLst/>
                <a:latin typeface="Lato" panose="020F0502020204030203" pitchFamily="34" charset="0"/>
              </a:rPr>
              <a:t>Many people consume undercooked food, which increases the risk for pathogens. At risk food may include eggs, soft cheeses, cured meats and seafood.</a:t>
            </a:r>
          </a:p>
          <a:p>
            <a:pPr marL="0" indent="0" algn="l">
              <a:buNone/>
            </a:pPr>
            <a:endParaRPr lang="en-US" b="0" i="0" u="none" strike="noStrike" dirty="0">
              <a:solidFill>
                <a:srgbClr val="000000"/>
              </a:solidFill>
              <a:effectLst/>
              <a:latin typeface="Lato" panose="020F0502020204030203" pitchFamily="34" charset="0"/>
            </a:endParaRPr>
          </a:p>
          <a:p>
            <a:pPr algn="l"/>
            <a:r>
              <a:rPr lang="en-US" b="1" i="0" u="none" strike="noStrike" dirty="0">
                <a:solidFill>
                  <a:srgbClr val="000000"/>
                </a:solidFill>
                <a:effectLst/>
                <a:latin typeface="Lato" panose="020F0502020204030203" pitchFamily="34" charset="0"/>
              </a:rPr>
              <a:t>Check expiration dates</a:t>
            </a:r>
            <a:br>
              <a:rPr lang="en-US" b="0" i="0" u="none" strike="noStrike" dirty="0">
                <a:solidFill>
                  <a:srgbClr val="000000"/>
                </a:solidFill>
                <a:effectLst/>
                <a:latin typeface="Lato" panose="020F0502020204030203" pitchFamily="34" charset="0"/>
              </a:rPr>
            </a:br>
            <a:r>
              <a:rPr lang="en-US" b="0" i="0" u="none" strike="noStrike" dirty="0">
                <a:solidFill>
                  <a:srgbClr val="000000"/>
                </a:solidFill>
                <a:effectLst/>
                <a:latin typeface="Lato" panose="020F0502020204030203" pitchFamily="34" charset="0"/>
              </a:rPr>
              <a:t>You must check the "best before" date indicated on the packaging and make sure to cook or freeze meat, fish and seafood before this date.</a:t>
            </a:r>
          </a:p>
          <a:p>
            <a:pPr marL="0" indent="0" algn="l">
              <a:buNone/>
            </a:pPr>
            <a:endParaRPr lang="en-US" b="0" i="0" u="none" strike="noStrike" dirty="0">
              <a:solidFill>
                <a:srgbClr val="000000"/>
              </a:solidFill>
              <a:effectLst/>
              <a:latin typeface="Lato" panose="020F0502020204030203" pitchFamily="34" charset="0"/>
            </a:endParaRPr>
          </a:p>
          <a:p>
            <a:pPr algn="l"/>
            <a:r>
              <a:rPr lang="en-US" b="1" i="0" u="none" strike="noStrike" dirty="0">
                <a:solidFill>
                  <a:srgbClr val="000000"/>
                </a:solidFill>
                <a:effectLst/>
                <a:latin typeface="Lato" panose="020F0502020204030203" pitchFamily="34" charset="0"/>
              </a:rPr>
              <a:t>Be aware of pathogens</a:t>
            </a:r>
            <a:br>
              <a:rPr lang="en-US" b="0" i="0" u="none" strike="noStrike" dirty="0">
                <a:solidFill>
                  <a:srgbClr val="000000"/>
                </a:solidFill>
                <a:effectLst/>
                <a:latin typeface="Lato" panose="020F0502020204030203" pitchFamily="34" charset="0"/>
              </a:rPr>
            </a:br>
            <a:r>
              <a:rPr lang="en-US" b="0" i="0" u="none" strike="noStrike" dirty="0">
                <a:solidFill>
                  <a:srgbClr val="000000"/>
                </a:solidFill>
                <a:effectLst/>
                <a:latin typeface="Lato" panose="020F0502020204030203" pitchFamily="34" charset="0"/>
              </a:rPr>
              <a:t>Surveys have shown that older adults are generally aware of E. Coli and salmonella, but not Listeria. Since older adults constitute a high-risk population for listeriosis, family members, friends or health and social services professionals should not hesitate to provide them with information on food safety practices.</a:t>
            </a:r>
          </a:p>
          <a:p>
            <a:endParaRPr lang="en-CA" dirty="0"/>
          </a:p>
        </p:txBody>
      </p:sp>
    </p:spTree>
    <p:extLst>
      <p:ext uri="{BB962C8B-B14F-4D97-AF65-F5344CB8AC3E}">
        <p14:creationId xmlns:p14="http://schemas.microsoft.com/office/powerpoint/2010/main" val="51006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32662-08A1-CD6E-B4DD-40FD1D05F94D}"/>
              </a:ext>
            </a:extLst>
          </p:cNvPr>
          <p:cNvSpPr>
            <a:spLocks noGrp="1"/>
          </p:cNvSpPr>
          <p:nvPr>
            <p:ph type="title"/>
          </p:nvPr>
        </p:nvSpPr>
        <p:spPr>
          <a:xfrm>
            <a:off x="630936" y="640080"/>
            <a:ext cx="4818888" cy="1481328"/>
          </a:xfrm>
        </p:spPr>
        <p:txBody>
          <a:bodyPr anchor="b">
            <a:normAutofit/>
          </a:bodyPr>
          <a:lstStyle/>
          <a:p>
            <a:r>
              <a:rPr lang="en-CA" sz="5000"/>
              <a:t>Personal Hygiene</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1A9B24-5F70-F627-D5C8-A95DAC297457}"/>
              </a:ext>
            </a:extLst>
          </p:cNvPr>
          <p:cNvSpPr>
            <a:spLocks noGrp="1"/>
          </p:cNvSpPr>
          <p:nvPr>
            <p:ph idx="1"/>
          </p:nvPr>
        </p:nvSpPr>
        <p:spPr>
          <a:xfrm>
            <a:off x="630936" y="2660904"/>
            <a:ext cx="4818888" cy="3547872"/>
          </a:xfrm>
        </p:spPr>
        <p:txBody>
          <a:bodyPr anchor="t">
            <a:normAutofit/>
          </a:bodyPr>
          <a:lstStyle/>
          <a:p>
            <a:r>
              <a:rPr lang="en-US" sz="2200" b="0" i="0">
                <a:effectLst/>
                <a:latin typeface="Google Sans"/>
              </a:rPr>
              <a:t>Personal hygiene is how you care for your body. This practice includes bathing, washing your hands, brushing your teeth, and more. Every day, you come into contact with millions of outside germs and viruses.</a:t>
            </a:r>
            <a:endParaRPr lang="en-CA" sz="2200" b="0" i="0">
              <a:effectLst/>
              <a:latin typeface="Google Sans"/>
            </a:endParaRPr>
          </a:p>
          <a:p>
            <a:endParaRPr lang="en-CA" sz="2200">
              <a:latin typeface="Google Sans"/>
            </a:endParaRPr>
          </a:p>
          <a:p>
            <a:r>
              <a:rPr lang="en-CA" sz="2200">
                <a:latin typeface="Google Sans"/>
              </a:rPr>
              <a:t>How does this relate to cooking?</a:t>
            </a:r>
          </a:p>
          <a:p>
            <a:endParaRPr lang="en-CA" sz="2200"/>
          </a:p>
        </p:txBody>
      </p:sp>
      <p:pic>
        <p:nvPicPr>
          <p:cNvPr id="5" name="Picture 4" descr="A close-up of a person washing hands&#10;&#10;Description automatically generated">
            <a:extLst>
              <a:ext uri="{FF2B5EF4-FFF2-40B4-BE49-F238E27FC236}">
                <a16:creationId xmlns:a16="http://schemas.microsoft.com/office/drawing/2014/main" id="{640953D8-0C4B-0477-EEDF-A97A3E35D76E}"/>
              </a:ext>
            </a:extLst>
          </p:cNvPr>
          <p:cNvPicPr>
            <a:picLocks noChangeAspect="1"/>
          </p:cNvPicPr>
          <p:nvPr/>
        </p:nvPicPr>
        <p:blipFill>
          <a:blip r:embed="rId2"/>
          <a:stretch>
            <a:fillRect/>
          </a:stretch>
        </p:blipFill>
        <p:spPr>
          <a:xfrm>
            <a:off x="5449824" y="1021218"/>
            <a:ext cx="6485608" cy="4815563"/>
          </a:xfrm>
          <a:prstGeom prst="rect">
            <a:avLst/>
          </a:prstGeom>
        </p:spPr>
      </p:pic>
    </p:spTree>
    <p:extLst>
      <p:ext uri="{BB962C8B-B14F-4D97-AF65-F5344CB8AC3E}">
        <p14:creationId xmlns:p14="http://schemas.microsoft.com/office/powerpoint/2010/main" val="12762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3430C0D0-B9F6-06A9-C632-5953DD4D1448}"/>
              </a:ext>
            </a:extLst>
          </p:cNvPr>
          <p:cNvPicPr>
            <a:picLocks noGrp="1" noChangeAspect="1"/>
          </p:cNvPicPr>
          <p:nvPr>
            <p:ph idx="1"/>
          </p:nvPr>
        </p:nvPicPr>
        <p:blipFill rotWithShape="1">
          <a:blip r:embed="rId2"/>
          <a:srcRect r="5533" b="2"/>
          <a:stretch/>
        </p:blipFill>
        <p:spPr>
          <a:xfrm>
            <a:off x="-1499615" y="10"/>
            <a:ext cx="10058400"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F3C8F0-CCA0-5B72-3D36-9ABFA4D855BB}"/>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000">
                <a:solidFill>
                  <a:schemeClr val="bg1"/>
                </a:solidFill>
              </a:rPr>
              <a:t>Cross Contamination</a:t>
            </a:r>
          </a:p>
        </p:txBody>
      </p:sp>
    </p:spTree>
    <p:extLst>
      <p:ext uri="{BB962C8B-B14F-4D97-AF65-F5344CB8AC3E}">
        <p14:creationId xmlns:p14="http://schemas.microsoft.com/office/powerpoint/2010/main" val="301270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86A69-01EF-06AA-8469-E0A136718502}"/>
              </a:ext>
            </a:extLst>
          </p:cNvPr>
          <p:cNvSpPr>
            <a:spLocks noGrp="1"/>
          </p:cNvSpPr>
          <p:nvPr>
            <p:ph type="title"/>
          </p:nvPr>
        </p:nvSpPr>
        <p:spPr>
          <a:xfrm>
            <a:off x="630936" y="639520"/>
            <a:ext cx="3429000" cy="1719072"/>
          </a:xfrm>
        </p:spPr>
        <p:txBody>
          <a:bodyPr anchor="b">
            <a:normAutofit/>
          </a:bodyPr>
          <a:lstStyle/>
          <a:p>
            <a:r>
              <a:rPr lang="en-CA" sz="3800"/>
              <a:t>What is cross contamination?</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F5B4FA-BA99-1E4E-0A93-EFE956E0F3DA}"/>
              </a:ext>
            </a:extLst>
          </p:cNvPr>
          <p:cNvSpPr>
            <a:spLocks noGrp="1"/>
          </p:cNvSpPr>
          <p:nvPr>
            <p:ph idx="1"/>
          </p:nvPr>
        </p:nvSpPr>
        <p:spPr>
          <a:xfrm>
            <a:off x="630936" y="2807208"/>
            <a:ext cx="3429000" cy="3410712"/>
          </a:xfrm>
        </p:spPr>
        <p:txBody>
          <a:bodyPr anchor="t">
            <a:normAutofit/>
          </a:bodyPr>
          <a:lstStyle/>
          <a:p>
            <a:r>
              <a:rPr lang="en-US" sz="1500" b="0" i="0">
                <a:effectLst/>
                <a:latin typeface="arial" panose="020B0604020202020204" pitchFamily="34" charset="0"/>
              </a:rPr>
              <a:t>the process by which bacteria or other </a:t>
            </a:r>
            <a:r>
              <a:rPr lang="en-US" sz="1500" b="0" i="0" u="none" strike="noStrike">
                <a:effectLst/>
                <a:latin typeface="arial" panose="020B0604020202020204" pitchFamily="34" charset="0"/>
                <a:hlinkClick r:id="rId2"/>
              </a:rPr>
              <a:t>microorganisms</a:t>
            </a:r>
            <a:r>
              <a:rPr lang="en-US" sz="1500" b="0" i="0">
                <a:effectLst/>
                <a:latin typeface="arial" panose="020B0604020202020204" pitchFamily="34" charset="0"/>
              </a:rPr>
              <a:t> are </a:t>
            </a:r>
            <a:r>
              <a:rPr lang="en-US" sz="1500" b="0" i="0" u="none" strike="noStrike">
                <a:effectLst/>
                <a:latin typeface="arial" panose="020B0604020202020204" pitchFamily="34" charset="0"/>
                <a:hlinkClick r:id="rId3"/>
              </a:rPr>
              <a:t>unintentionally</a:t>
            </a:r>
            <a:r>
              <a:rPr lang="en-US" sz="1500" b="0" i="0">
                <a:effectLst/>
                <a:latin typeface="arial" panose="020B0604020202020204" pitchFamily="34" charset="0"/>
              </a:rPr>
              <a:t> transferred from one substance or object to another, with harmful effect.</a:t>
            </a:r>
          </a:p>
          <a:p>
            <a:endParaRPr lang="en-US" sz="1500">
              <a:latin typeface="arial" panose="020B0604020202020204" pitchFamily="34" charset="0"/>
            </a:endParaRPr>
          </a:p>
          <a:p>
            <a:r>
              <a:rPr lang="en-US" sz="1500" b="0" i="0">
                <a:effectLst/>
                <a:latin typeface="Google Sans"/>
              </a:rPr>
              <a:t>There are three main types of cross contamination: food-to-food, equipment-to-food, and people-to-food. In each type, bacteria are transferred from a contaminated source to uncontaminated food</a:t>
            </a:r>
            <a:endParaRPr lang="en-CA" sz="1500"/>
          </a:p>
        </p:txBody>
      </p:sp>
      <p:pic>
        <p:nvPicPr>
          <p:cNvPr id="5" name="Picture 4" descr="Cartoon of a cartoon character on a road with fish and a fish&#10;&#10;Description automatically generated">
            <a:extLst>
              <a:ext uri="{FF2B5EF4-FFF2-40B4-BE49-F238E27FC236}">
                <a16:creationId xmlns:a16="http://schemas.microsoft.com/office/drawing/2014/main" id="{7D887187-598F-108C-4968-E71AB3818404}"/>
              </a:ext>
            </a:extLst>
          </p:cNvPr>
          <p:cNvPicPr>
            <a:picLocks noChangeAspect="1"/>
          </p:cNvPicPr>
          <p:nvPr/>
        </p:nvPicPr>
        <p:blipFill>
          <a:blip r:embed="rId4"/>
          <a:stretch>
            <a:fillRect/>
          </a:stretch>
        </p:blipFill>
        <p:spPr>
          <a:xfrm>
            <a:off x="4151207" y="1097279"/>
            <a:ext cx="8127708" cy="5323650"/>
          </a:xfrm>
          <a:prstGeom prst="rect">
            <a:avLst/>
          </a:prstGeom>
        </p:spPr>
      </p:pic>
    </p:spTree>
    <p:extLst>
      <p:ext uri="{BB962C8B-B14F-4D97-AF65-F5344CB8AC3E}">
        <p14:creationId xmlns:p14="http://schemas.microsoft.com/office/powerpoint/2010/main" val="134013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36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11624-788E-9F58-3127-B2A74BABAB1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What’s wrong with this photo?</a:t>
            </a:r>
          </a:p>
        </p:txBody>
      </p:sp>
      <p:pic>
        <p:nvPicPr>
          <p:cNvPr id="5" name="Content Placeholder 4">
            <a:extLst>
              <a:ext uri="{FF2B5EF4-FFF2-40B4-BE49-F238E27FC236}">
                <a16:creationId xmlns:a16="http://schemas.microsoft.com/office/drawing/2014/main" id="{01632C9F-142A-5D2B-30AE-D296299A4F03}"/>
              </a:ext>
            </a:extLst>
          </p:cNvPr>
          <p:cNvPicPr>
            <a:picLocks noGrp="1" noChangeAspect="1"/>
          </p:cNvPicPr>
          <p:nvPr>
            <p:ph idx="1"/>
          </p:nvPr>
        </p:nvPicPr>
        <p:blipFill rotWithShape="1">
          <a:blip r:embed="rId2"/>
          <a:srcRect t="4549" b="4433"/>
          <a:stretch/>
        </p:blipFill>
        <p:spPr>
          <a:xfrm>
            <a:off x="3508679" y="545469"/>
            <a:ext cx="8591430" cy="5767061"/>
          </a:xfrm>
          <a:prstGeom prst="rect">
            <a:avLst/>
          </a:prstGeom>
        </p:spPr>
      </p:pic>
    </p:spTree>
    <p:extLst>
      <p:ext uri="{BB962C8B-B14F-4D97-AF65-F5344CB8AC3E}">
        <p14:creationId xmlns:p14="http://schemas.microsoft.com/office/powerpoint/2010/main" val="114912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65A1-CED0-DCF4-AF9A-68EA0796B69F}"/>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2355245C-27FB-9C6A-EE26-B22A1602D086}"/>
              </a:ext>
            </a:extLst>
          </p:cNvPr>
          <p:cNvPicPr>
            <a:picLocks noGrp="1" noChangeAspect="1"/>
          </p:cNvPicPr>
          <p:nvPr>
            <p:ph idx="1"/>
          </p:nvPr>
        </p:nvPicPr>
        <p:blipFill>
          <a:blip r:embed="rId2"/>
          <a:stretch>
            <a:fillRect/>
          </a:stretch>
        </p:blipFill>
        <p:spPr>
          <a:xfrm>
            <a:off x="-1" y="-1"/>
            <a:ext cx="12192001" cy="6910685"/>
          </a:xfrm>
        </p:spPr>
      </p:pic>
    </p:spTree>
    <p:extLst>
      <p:ext uri="{BB962C8B-B14F-4D97-AF65-F5344CB8AC3E}">
        <p14:creationId xmlns:p14="http://schemas.microsoft.com/office/powerpoint/2010/main" val="301633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55A233-30A1-F430-8E61-50A1CD7B0CCC}"/>
              </a:ext>
            </a:extLst>
          </p:cNvPr>
          <p:cNvSpPr>
            <a:spLocks noGrp="1"/>
          </p:cNvSpPr>
          <p:nvPr>
            <p:ph type="title"/>
          </p:nvPr>
        </p:nvSpPr>
        <p:spPr>
          <a:xfrm>
            <a:off x="841246" y="673770"/>
            <a:ext cx="3644489" cy="2414488"/>
          </a:xfrm>
        </p:spPr>
        <p:txBody>
          <a:bodyPr anchor="t">
            <a:normAutofit/>
          </a:bodyPr>
          <a:lstStyle/>
          <a:p>
            <a:r>
              <a:rPr lang="en-CA" sz="4200">
                <a:solidFill>
                  <a:srgbClr val="FFFFFF"/>
                </a:solidFill>
              </a:rPr>
              <a:t>Food poisoning symptoms</a:t>
            </a:r>
            <a:br>
              <a:rPr lang="en-CA" sz="4200">
                <a:solidFill>
                  <a:srgbClr val="FFFFFF"/>
                </a:solidFill>
              </a:rPr>
            </a:br>
            <a:endParaRPr lang="en-CA" sz="4200">
              <a:solidFill>
                <a:srgbClr val="FFFFFF"/>
              </a:solidFill>
            </a:endParaRPr>
          </a:p>
        </p:txBody>
      </p:sp>
      <p:sp>
        <p:nvSpPr>
          <p:cNvPr id="3" name="Content Placeholder 2">
            <a:extLst>
              <a:ext uri="{FF2B5EF4-FFF2-40B4-BE49-F238E27FC236}">
                <a16:creationId xmlns:a16="http://schemas.microsoft.com/office/drawing/2014/main" id="{63C57EFC-5D57-1B2C-7250-00688CF62B97}"/>
              </a:ext>
            </a:extLst>
          </p:cNvPr>
          <p:cNvSpPr>
            <a:spLocks noGrp="1"/>
          </p:cNvSpPr>
          <p:nvPr>
            <p:ph idx="1"/>
          </p:nvPr>
        </p:nvSpPr>
        <p:spPr>
          <a:xfrm>
            <a:off x="6095999" y="882315"/>
            <a:ext cx="5254754" cy="5294647"/>
          </a:xfrm>
        </p:spPr>
        <p:txBody>
          <a:bodyPr>
            <a:normAutofit/>
          </a:bodyPr>
          <a:lstStyle/>
          <a:p>
            <a:r>
              <a:rPr lang="en-US" sz="2200" b="0" i="0">
                <a:effectLst/>
                <a:latin typeface="Open Sans" panose="020B0606030504020204" pitchFamily="34" charset="0"/>
              </a:rPr>
              <a:t>The most common symptoms of food poisoning are:</a:t>
            </a:r>
          </a:p>
          <a:p>
            <a:pPr>
              <a:buFont typeface="Arial" panose="020B0604020202020204" pitchFamily="34" charset="0"/>
              <a:buChar char="•"/>
            </a:pPr>
            <a:r>
              <a:rPr lang="en-US" sz="2200" b="0" i="0">
                <a:effectLst/>
                <a:latin typeface="Open Sans" panose="020B0606030504020204" pitchFamily="34" charset="0"/>
              </a:rPr>
              <a:t>Diarrhea</a:t>
            </a:r>
          </a:p>
          <a:p>
            <a:pPr>
              <a:buFont typeface="Arial" panose="020B0604020202020204" pitchFamily="34" charset="0"/>
              <a:buChar char="•"/>
            </a:pPr>
            <a:r>
              <a:rPr lang="en-US" sz="2200" b="0" i="0">
                <a:effectLst/>
                <a:latin typeface="Open Sans" panose="020B0606030504020204" pitchFamily="34" charset="0"/>
              </a:rPr>
              <a:t>Stomach pain or cramps</a:t>
            </a:r>
          </a:p>
          <a:p>
            <a:pPr>
              <a:buFont typeface="Arial" panose="020B0604020202020204" pitchFamily="34" charset="0"/>
              <a:buChar char="•"/>
            </a:pPr>
            <a:r>
              <a:rPr lang="en-US" sz="2200" b="0" i="0">
                <a:effectLst/>
                <a:latin typeface="Open Sans" panose="020B0606030504020204" pitchFamily="34" charset="0"/>
              </a:rPr>
              <a:t>Nausea</a:t>
            </a:r>
          </a:p>
          <a:p>
            <a:pPr>
              <a:buFont typeface="Arial" panose="020B0604020202020204" pitchFamily="34" charset="0"/>
              <a:buChar char="•"/>
            </a:pPr>
            <a:r>
              <a:rPr lang="en-US" sz="2200" b="0" i="0">
                <a:effectLst/>
                <a:latin typeface="Open Sans" panose="020B0606030504020204" pitchFamily="34" charset="0"/>
              </a:rPr>
              <a:t>Vomiting</a:t>
            </a:r>
          </a:p>
          <a:p>
            <a:pPr>
              <a:buFont typeface="Arial" panose="020B0604020202020204" pitchFamily="34" charset="0"/>
              <a:buChar char="•"/>
            </a:pPr>
            <a:r>
              <a:rPr lang="en-US" sz="2200" b="0" i="0">
                <a:effectLst/>
                <a:latin typeface="Open Sans" panose="020B0606030504020204" pitchFamily="34" charset="0"/>
              </a:rPr>
              <a:t>Fever</a:t>
            </a:r>
          </a:p>
          <a:p>
            <a:endParaRPr lang="en-CA" sz="2200"/>
          </a:p>
        </p:txBody>
      </p:sp>
    </p:spTree>
    <p:extLst>
      <p:ext uri="{BB962C8B-B14F-4D97-AF65-F5344CB8AC3E}">
        <p14:creationId xmlns:p14="http://schemas.microsoft.com/office/powerpoint/2010/main" val="2318636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FF391-026C-C75B-DA13-607188349D7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a:solidFill>
                  <a:srgbClr val="FFFFFF"/>
                </a:solidFill>
                <a:latin typeface="+mj-lt"/>
                <a:ea typeface="+mj-ea"/>
                <a:cs typeface="+mj-cs"/>
              </a:rPr>
              <a:t>How do we prevent Cross Contamination?</a:t>
            </a:r>
          </a:p>
        </p:txBody>
      </p:sp>
      <p:pic>
        <p:nvPicPr>
          <p:cNvPr id="10" name="Content Placeholder 9" descr="A cartoon of a green monster running towards a circular chart of food&#10;&#10;Description automatically generated">
            <a:extLst>
              <a:ext uri="{FF2B5EF4-FFF2-40B4-BE49-F238E27FC236}">
                <a16:creationId xmlns:a16="http://schemas.microsoft.com/office/drawing/2014/main" id="{5FA3A4F2-2846-17B9-170D-1E52F9AB7640}"/>
              </a:ext>
            </a:extLst>
          </p:cNvPr>
          <p:cNvPicPr>
            <a:picLocks noGrp="1" noChangeAspect="1"/>
          </p:cNvPicPr>
          <p:nvPr>
            <p:ph idx="1"/>
          </p:nvPr>
        </p:nvPicPr>
        <p:blipFill>
          <a:blip r:embed="rId2"/>
          <a:stretch>
            <a:fillRect/>
          </a:stretch>
        </p:blipFill>
        <p:spPr>
          <a:xfrm>
            <a:off x="4502593" y="0"/>
            <a:ext cx="7525995" cy="7168508"/>
          </a:xfrm>
          <a:prstGeom prst="rect">
            <a:avLst/>
          </a:prstGeom>
        </p:spPr>
      </p:pic>
    </p:spTree>
    <p:extLst>
      <p:ext uri="{BB962C8B-B14F-4D97-AF65-F5344CB8AC3E}">
        <p14:creationId xmlns:p14="http://schemas.microsoft.com/office/powerpoint/2010/main" val="265310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00AA-311E-F8EA-7196-CF4B24EF74EC}"/>
              </a:ext>
            </a:extLst>
          </p:cNvPr>
          <p:cNvSpPr>
            <a:spLocks noGrp="1"/>
          </p:cNvSpPr>
          <p:nvPr>
            <p:ph type="title"/>
          </p:nvPr>
        </p:nvSpPr>
        <p:spPr>
          <a:xfrm>
            <a:off x="481013" y="3752849"/>
            <a:ext cx="3290887" cy="2452687"/>
          </a:xfrm>
        </p:spPr>
        <p:txBody>
          <a:bodyPr anchor="ctr">
            <a:normAutofit/>
          </a:bodyPr>
          <a:lstStyle/>
          <a:p>
            <a:r>
              <a:rPr lang="en-CA" sz="3600" dirty="0"/>
              <a:t>When Shopping:</a:t>
            </a:r>
          </a:p>
        </p:txBody>
      </p:sp>
      <p:pic>
        <p:nvPicPr>
          <p:cNvPr id="9" name="Picture 8">
            <a:extLst>
              <a:ext uri="{FF2B5EF4-FFF2-40B4-BE49-F238E27FC236}">
                <a16:creationId xmlns:a16="http://schemas.microsoft.com/office/drawing/2014/main" id="{E2AA6FE7-22D7-2932-9399-7BFC604EAAB8}"/>
              </a:ext>
            </a:extLst>
          </p:cNvPr>
          <p:cNvPicPr>
            <a:picLocks noChangeAspect="1"/>
          </p:cNvPicPr>
          <p:nvPr/>
        </p:nvPicPr>
        <p:blipFill rotWithShape="1">
          <a:blip r:embed="rId2"/>
          <a:srcRect t="18937" b="3033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a:extLst>
              <a:ext uri="{FF2B5EF4-FFF2-40B4-BE49-F238E27FC236}">
                <a16:creationId xmlns:a16="http://schemas.microsoft.com/office/drawing/2014/main" id="{69141B03-785C-5ED0-5A83-61EFB9A01A68}"/>
              </a:ext>
            </a:extLst>
          </p:cNvPr>
          <p:cNvSpPr>
            <a:spLocks noGrp="1"/>
          </p:cNvSpPr>
          <p:nvPr>
            <p:ph idx="1"/>
          </p:nvPr>
        </p:nvSpPr>
        <p:spPr>
          <a:xfrm>
            <a:off x="4223982" y="3752850"/>
            <a:ext cx="7485413" cy="2452687"/>
          </a:xfrm>
        </p:spPr>
        <p:txBody>
          <a:bodyPr anchor="ctr">
            <a:normAutofit/>
          </a:bodyPr>
          <a:lstStyle/>
          <a:p>
            <a:pPr marL="0" indent="0">
              <a:buNone/>
            </a:pPr>
            <a:endParaRPr lang="en-US" sz="1800" b="0" i="0" dirty="0">
              <a:effectLst/>
              <a:latin typeface="PlayfairDisplayRegular"/>
            </a:endParaRPr>
          </a:p>
          <a:p>
            <a:pPr>
              <a:buFont typeface="Arial" panose="020B0604020202020204" pitchFamily="34" charset="0"/>
              <a:buChar char="•"/>
            </a:pPr>
            <a:r>
              <a:rPr lang="en-US" sz="1800" b="0" i="0" dirty="0">
                <a:effectLst/>
                <a:latin typeface="SourceSansProRegular"/>
              </a:rPr>
              <a:t>Separate raw meat, poultry, and seafood from other foods in your grocery-shopping cart.</a:t>
            </a:r>
          </a:p>
          <a:p>
            <a:pPr>
              <a:buFont typeface="Arial" panose="020B0604020202020204" pitchFamily="34" charset="0"/>
              <a:buChar char="•"/>
            </a:pPr>
            <a:r>
              <a:rPr lang="en-US" sz="1800" b="0" i="0" dirty="0">
                <a:effectLst/>
                <a:latin typeface="SourceSansProRegular"/>
              </a:rPr>
              <a:t>Place these foods in plastic bags to prevent their juices from dripping onto other foods.</a:t>
            </a:r>
          </a:p>
          <a:p>
            <a:pPr>
              <a:buFont typeface="Arial" panose="020B0604020202020204" pitchFamily="34" charset="0"/>
              <a:buChar char="•"/>
            </a:pPr>
            <a:r>
              <a:rPr lang="en-US" sz="1800" b="0" i="0" dirty="0">
                <a:effectLst/>
                <a:latin typeface="SourceSansProRegular"/>
              </a:rPr>
              <a:t>It is also best to separate these foods from other foods at check out and in your grocery bags</a:t>
            </a:r>
          </a:p>
          <a:p>
            <a:endParaRPr lang="en-CA" sz="1800" dirty="0"/>
          </a:p>
        </p:txBody>
      </p:sp>
    </p:spTree>
    <p:extLst>
      <p:ext uri="{BB962C8B-B14F-4D97-AF65-F5344CB8AC3E}">
        <p14:creationId xmlns:p14="http://schemas.microsoft.com/office/powerpoint/2010/main" val="3319581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0C54B-8CDC-63E5-671A-31CEDA2B9E63}"/>
              </a:ext>
            </a:extLst>
          </p:cNvPr>
          <p:cNvSpPr>
            <a:spLocks noGrp="1"/>
          </p:cNvSpPr>
          <p:nvPr>
            <p:ph type="title"/>
          </p:nvPr>
        </p:nvSpPr>
        <p:spPr>
          <a:xfrm>
            <a:off x="640080" y="325369"/>
            <a:ext cx="4368602" cy="1956841"/>
          </a:xfrm>
        </p:spPr>
        <p:txBody>
          <a:bodyPr anchor="b">
            <a:normAutofit/>
          </a:bodyPr>
          <a:lstStyle/>
          <a:p>
            <a:r>
              <a:rPr lang="en-CA" sz="4200" b="0" i="0">
                <a:effectLst/>
                <a:latin typeface="PlayfairDisplayRegular"/>
              </a:rPr>
              <a:t>When refrigerating food:</a:t>
            </a:r>
            <a:br>
              <a:rPr lang="en-CA" sz="4200" b="0" i="0">
                <a:effectLst/>
                <a:latin typeface="PlayfairDisplayRegular"/>
              </a:rPr>
            </a:br>
            <a:endParaRPr lang="en-CA" sz="42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F4E9E2-6F59-A096-4515-354CEF9170AF}"/>
              </a:ext>
            </a:extLst>
          </p:cNvPr>
          <p:cNvSpPr>
            <a:spLocks noGrp="1"/>
          </p:cNvSpPr>
          <p:nvPr>
            <p:ph idx="1"/>
          </p:nvPr>
        </p:nvSpPr>
        <p:spPr>
          <a:xfrm>
            <a:off x="640080" y="2872899"/>
            <a:ext cx="4243589" cy="3320668"/>
          </a:xfrm>
        </p:spPr>
        <p:txBody>
          <a:bodyPr>
            <a:normAutofit/>
          </a:bodyPr>
          <a:lstStyle/>
          <a:p>
            <a:pPr>
              <a:buFont typeface="Arial" panose="020B0604020202020204" pitchFamily="34" charset="0"/>
              <a:buChar char="•"/>
            </a:pPr>
            <a:r>
              <a:rPr lang="en-US" sz="2200" b="0" i="0">
                <a:effectLst/>
                <a:latin typeface="SourceSansProRegular"/>
              </a:rPr>
              <a:t>Place raw meat, poultry, and seafood in containers or sealed plastic bags to prevent their juices from dripping onto other foods. Raw juices often contain harmful bacteria.</a:t>
            </a:r>
          </a:p>
          <a:p>
            <a:pPr>
              <a:buFont typeface="Arial" panose="020B0604020202020204" pitchFamily="34" charset="0"/>
              <a:buChar char="•"/>
            </a:pPr>
            <a:r>
              <a:rPr lang="en-US" sz="2200" b="0" i="0">
                <a:effectLst/>
                <a:latin typeface="SourceSansProRegular"/>
              </a:rPr>
              <a:t>Store eggs in their original carton and refrigerate as soon as possible.</a:t>
            </a:r>
          </a:p>
          <a:p>
            <a:endParaRPr lang="en-CA" sz="2200"/>
          </a:p>
        </p:txBody>
      </p:sp>
      <p:pic>
        <p:nvPicPr>
          <p:cNvPr id="5" name="Picture 4">
            <a:extLst>
              <a:ext uri="{FF2B5EF4-FFF2-40B4-BE49-F238E27FC236}">
                <a16:creationId xmlns:a16="http://schemas.microsoft.com/office/drawing/2014/main" id="{164F0FF6-EB18-5E7A-455E-A2357AB76010}"/>
              </a:ext>
            </a:extLst>
          </p:cNvPr>
          <p:cNvPicPr>
            <a:picLocks noChangeAspect="1"/>
          </p:cNvPicPr>
          <p:nvPr/>
        </p:nvPicPr>
        <p:blipFill rotWithShape="1">
          <a:blip r:embed="rId2"/>
          <a:srcRect l="13582" r="197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92465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8A20E-0EB3-D9EB-C1D9-6B9AD3A55205}"/>
              </a:ext>
            </a:extLst>
          </p:cNvPr>
          <p:cNvSpPr>
            <a:spLocks noGrp="1"/>
          </p:cNvSpPr>
          <p:nvPr>
            <p:ph type="title"/>
          </p:nvPr>
        </p:nvSpPr>
        <p:spPr>
          <a:xfrm>
            <a:off x="640080" y="325369"/>
            <a:ext cx="4368602" cy="1956841"/>
          </a:xfrm>
        </p:spPr>
        <p:txBody>
          <a:bodyPr anchor="b">
            <a:normAutofit/>
          </a:bodyPr>
          <a:lstStyle/>
          <a:p>
            <a:r>
              <a:rPr lang="en-CA" sz="4200" b="0" i="0">
                <a:effectLst/>
                <a:latin typeface="PlayfairDisplayRegular"/>
              </a:rPr>
              <a:t>When preparing food:</a:t>
            </a:r>
            <a:br>
              <a:rPr lang="en-CA" sz="4200" b="0" i="0">
                <a:effectLst/>
                <a:latin typeface="PlayfairDisplayRegular"/>
              </a:rPr>
            </a:br>
            <a:endParaRPr lang="en-CA" sz="42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359EF4-8DCA-3EA8-5913-085579B74193}"/>
              </a:ext>
            </a:extLst>
          </p:cNvPr>
          <p:cNvSpPr>
            <a:spLocks noGrp="1"/>
          </p:cNvSpPr>
          <p:nvPr>
            <p:ph idx="1"/>
          </p:nvPr>
        </p:nvSpPr>
        <p:spPr>
          <a:xfrm>
            <a:off x="640080" y="2872899"/>
            <a:ext cx="4243589" cy="3320668"/>
          </a:xfrm>
        </p:spPr>
        <p:txBody>
          <a:bodyPr>
            <a:normAutofit/>
          </a:bodyPr>
          <a:lstStyle/>
          <a:p>
            <a:r>
              <a:rPr lang="en-US" sz="1200" b="1" i="0">
                <a:effectLst/>
                <a:latin typeface="SourceSansProRegular"/>
              </a:rPr>
              <a:t>Keep it clean:</a:t>
            </a:r>
            <a:endParaRPr lang="en-US" sz="1200" b="0" i="0">
              <a:effectLst/>
              <a:latin typeface="SourceSansProRegular"/>
            </a:endParaRPr>
          </a:p>
          <a:p>
            <a:pPr>
              <a:buFont typeface="Arial" panose="020B0604020202020204" pitchFamily="34" charset="0"/>
              <a:buChar char="•"/>
            </a:pPr>
            <a:r>
              <a:rPr lang="en-US" sz="1200" b="0" i="0">
                <a:effectLst/>
                <a:latin typeface="SourceSansProRegular"/>
              </a:rPr>
              <a:t>Wash hands and surfaces often. Harmful bacteria can spread throughout the kitchen and get onto cutting boards, utensils, and counter tops. To prevent this:</a:t>
            </a:r>
          </a:p>
          <a:p>
            <a:pPr>
              <a:buFont typeface="Arial" panose="020B0604020202020204" pitchFamily="34" charset="0"/>
              <a:buChar char="•"/>
            </a:pPr>
            <a:r>
              <a:rPr lang="en-US" sz="1200" b="0" i="0">
                <a:effectLst/>
                <a:latin typeface="SourceSansProRegular"/>
              </a:rPr>
              <a:t>Wash hands with soap and hot water before and after handling food, and after using the bathroom, changing diapers; or handling pets.</a:t>
            </a:r>
          </a:p>
          <a:p>
            <a:pPr>
              <a:buFont typeface="Arial" panose="020B0604020202020204" pitchFamily="34" charset="0"/>
              <a:buChar char="•"/>
            </a:pPr>
            <a:r>
              <a:rPr lang="en-US" sz="1200" b="0" i="0">
                <a:effectLst/>
                <a:latin typeface="SourceSansProRegular"/>
              </a:rPr>
              <a:t>Use hot, soapy water and paper towels or clean cloths to wipe up kitchen surfaces or spills. Wash cloths often in the hot cycle of your washing machine.</a:t>
            </a:r>
          </a:p>
          <a:p>
            <a:pPr>
              <a:buFont typeface="Arial" panose="020B0604020202020204" pitchFamily="34" charset="0"/>
              <a:buChar char="•"/>
            </a:pPr>
            <a:r>
              <a:rPr lang="en-US" sz="1200" b="0" i="0">
                <a:effectLst/>
                <a:latin typeface="SourceSansProRegular"/>
              </a:rPr>
              <a:t>Wash cutting boards, dishes, and counter tops with hot, soapy water after preparing each food item and before you go on to the next item.</a:t>
            </a:r>
          </a:p>
          <a:p>
            <a:endParaRPr lang="en-CA" sz="1200"/>
          </a:p>
        </p:txBody>
      </p:sp>
      <p:pic>
        <p:nvPicPr>
          <p:cNvPr id="5" name="Picture 4">
            <a:extLst>
              <a:ext uri="{FF2B5EF4-FFF2-40B4-BE49-F238E27FC236}">
                <a16:creationId xmlns:a16="http://schemas.microsoft.com/office/drawing/2014/main" id="{0D7F5524-753D-8FA4-78A0-62341BB85747}"/>
              </a:ext>
            </a:extLst>
          </p:cNvPr>
          <p:cNvPicPr>
            <a:picLocks noChangeAspect="1"/>
          </p:cNvPicPr>
          <p:nvPr/>
        </p:nvPicPr>
        <p:blipFill rotWithShape="1">
          <a:blip r:embed="rId2"/>
          <a:srcRect l="42242" r="158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45638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992E-8972-0A90-3EF4-D4DD62891B4F}"/>
              </a:ext>
            </a:extLst>
          </p:cNvPr>
          <p:cNvSpPr>
            <a:spLocks noGrp="1"/>
          </p:cNvSpPr>
          <p:nvPr>
            <p:ph type="title"/>
          </p:nvPr>
        </p:nvSpPr>
        <p:spPr>
          <a:xfrm>
            <a:off x="481013" y="3752849"/>
            <a:ext cx="3290887" cy="2452687"/>
          </a:xfrm>
        </p:spPr>
        <p:txBody>
          <a:bodyPr anchor="ctr">
            <a:normAutofit/>
          </a:bodyPr>
          <a:lstStyle/>
          <a:p>
            <a:r>
              <a:rPr lang="en-CA" sz="3600" dirty="0"/>
              <a:t>When using Cutting Boards:</a:t>
            </a:r>
          </a:p>
        </p:txBody>
      </p:sp>
      <p:pic>
        <p:nvPicPr>
          <p:cNvPr id="5" name="Picture 4">
            <a:extLst>
              <a:ext uri="{FF2B5EF4-FFF2-40B4-BE49-F238E27FC236}">
                <a16:creationId xmlns:a16="http://schemas.microsoft.com/office/drawing/2014/main" id="{AF958B7C-A940-C96A-80AD-A91844111EFE}"/>
              </a:ext>
            </a:extLst>
          </p:cNvPr>
          <p:cNvPicPr>
            <a:picLocks noChangeAspect="1"/>
          </p:cNvPicPr>
          <p:nvPr/>
        </p:nvPicPr>
        <p:blipFill rotWithShape="1">
          <a:blip r:embed="rId2"/>
          <a:srcRect t="25500" b="15689"/>
          <a:stretch/>
        </p:blipFill>
        <p:spPr>
          <a:xfrm>
            <a:off x="20" y="10"/>
            <a:ext cx="12191980" cy="40907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6B10BB0-14CE-0B68-5904-5E60EFCB04AC}"/>
              </a:ext>
            </a:extLst>
          </p:cNvPr>
          <p:cNvSpPr>
            <a:spLocks noGrp="1"/>
          </p:cNvSpPr>
          <p:nvPr>
            <p:ph idx="1"/>
          </p:nvPr>
        </p:nvSpPr>
        <p:spPr>
          <a:xfrm>
            <a:off x="4223982" y="3752850"/>
            <a:ext cx="7485413" cy="2452687"/>
          </a:xfrm>
        </p:spPr>
        <p:txBody>
          <a:bodyPr anchor="ctr">
            <a:normAutofit/>
          </a:bodyPr>
          <a:lstStyle/>
          <a:p>
            <a:pPr marL="0" indent="0">
              <a:buNone/>
            </a:pPr>
            <a:endParaRPr lang="en-US" sz="1800" b="0" i="0" dirty="0">
              <a:effectLst/>
              <a:latin typeface="SourceSansProRegular"/>
            </a:endParaRPr>
          </a:p>
          <a:p>
            <a:pPr>
              <a:buFont typeface="Arial" panose="020B0604020202020204" pitchFamily="34" charset="0"/>
              <a:buChar char="•"/>
            </a:pPr>
            <a:r>
              <a:rPr lang="en-US" sz="1800" b="0" i="0" dirty="0">
                <a:effectLst/>
                <a:latin typeface="SourceSansProRegular"/>
              </a:rPr>
              <a:t>Always use a clean cutting board.</a:t>
            </a:r>
          </a:p>
          <a:p>
            <a:pPr>
              <a:buFont typeface="Arial" panose="020B0604020202020204" pitchFamily="34" charset="0"/>
              <a:buChar char="•"/>
            </a:pPr>
            <a:r>
              <a:rPr lang="en-US" sz="1800" b="0" i="0" dirty="0">
                <a:effectLst/>
                <a:latin typeface="SourceSansProRegular"/>
              </a:rPr>
              <a:t>If possible, use one cutting board for fresh produce and a separate one for raw meat, poultry, and seafood.</a:t>
            </a:r>
          </a:p>
          <a:p>
            <a:pPr>
              <a:buFont typeface="Arial" panose="020B0604020202020204" pitchFamily="34" charset="0"/>
              <a:buChar char="•"/>
            </a:pPr>
            <a:r>
              <a:rPr lang="en-US" sz="1800" b="0" i="0" dirty="0">
                <a:effectLst/>
                <a:latin typeface="SourceSansProRegular"/>
              </a:rPr>
              <a:t>Once cutting boards become excessively worn or develop hard-to-clean grooves, you should replace them.</a:t>
            </a:r>
          </a:p>
          <a:p>
            <a:endParaRPr lang="en-CA" sz="1800" dirty="0"/>
          </a:p>
        </p:txBody>
      </p:sp>
    </p:spTree>
    <p:extLst>
      <p:ext uri="{BB962C8B-B14F-4D97-AF65-F5344CB8AC3E}">
        <p14:creationId xmlns:p14="http://schemas.microsoft.com/office/powerpoint/2010/main" val="411189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FDCDE-38D9-BEB9-1366-82C7BFA00167}"/>
              </a:ext>
            </a:extLst>
          </p:cNvPr>
          <p:cNvSpPr>
            <a:spLocks noGrp="1"/>
          </p:cNvSpPr>
          <p:nvPr>
            <p:ph type="title"/>
          </p:nvPr>
        </p:nvSpPr>
        <p:spPr>
          <a:xfrm>
            <a:off x="640080" y="325369"/>
            <a:ext cx="4368602" cy="1956841"/>
          </a:xfrm>
        </p:spPr>
        <p:txBody>
          <a:bodyPr anchor="b">
            <a:normAutofit fontScale="90000"/>
          </a:bodyPr>
          <a:lstStyle/>
          <a:p>
            <a:r>
              <a:rPr lang="en-CA" sz="5400" dirty="0"/>
              <a:t>When Marinating Food:</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2B1B4E-45B6-B94E-41B5-4B36EAC366D5}"/>
              </a:ext>
            </a:extLst>
          </p:cNvPr>
          <p:cNvSpPr>
            <a:spLocks noGrp="1"/>
          </p:cNvSpPr>
          <p:nvPr>
            <p:ph idx="1"/>
          </p:nvPr>
        </p:nvSpPr>
        <p:spPr>
          <a:xfrm>
            <a:off x="640080" y="2872899"/>
            <a:ext cx="4243589" cy="3320668"/>
          </a:xfrm>
        </p:spPr>
        <p:txBody>
          <a:bodyPr>
            <a:normAutofit/>
          </a:bodyPr>
          <a:lstStyle/>
          <a:p>
            <a:pPr marL="0" indent="0">
              <a:buNone/>
            </a:pPr>
            <a:endParaRPr lang="en-US" sz="2200" b="0" i="0" dirty="0">
              <a:effectLst/>
              <a:latin typeface="SourceSansProRegular"/>
            </a:endParaRPr>
          </a:p>
          <a:p>
            <a:pPr>
              <a:buFont typeface="Arial" panose="020B0604020202020204" pitchFamily="34" charset="0"/>
              <a:buChar char="•"/>
            </a:pPr>
            <a:r>
              <a:rPr lang="en-US" sz="2200" b="0" i="0" dirty="0">
                <a:effectLst/>
                <a:latin typeface="SourceSansProRegular"/>
              </a:rPr>
              <a:t>Always marinate food in the refrigerator, not on the counter.</a:t>
            </a:r>
          </a:p>
          <a:p>
            <a:pPr>
              <a:buFont typeface="Arial" panose="020B0604020202020204" pitchFamily="34" charset="0"/>
              <a:buChar char="•"/>
            </a:pPr>
            <a:r>
              <a:rPr lang="en-US" sz="2200" b="0" i="0" dirty="0">
                <a:effectLst/>
                <a:latin typeface="SourceSansProRegular"/>
              </a:rPr>
              <a:t>Sauce that is used to marinate raw meat, poultry, or seafood should not be used on cooked foods, unless it is boiled just before using.</a:t>
            </a:r>
          </a:p>
          <a:p>
            <a:endParaRPr lang="en-CA" sz="2200" dirty="0"/>
          </a:p>
        </p:txBody>
      </p:sp>
      <p:pic>
        <p:nvPicPr>
          <p:cNvPr id="5" name="Picture 4">
            <a:extLst>
              <a:ext uri="{FF2B5EF4-FFF2-40B4-BE49-F238E27FC236}">
                <a16:creationId xmlns:a16="http://schemas.microsoft.com/office/drawing/2014/main" id="{1193614B-A433-FC8D-B9DF-C4B2E78A93C4}"/>
              </a:ext>
            </a:extLst>
          </p:cNvPr>
          <p:cNvPicPr>
            <a:picLocks noChangeAspect="1"/>
          </p:cNvPicPr>
          <p:nvPr/>
        </p:nvPicPr>
        <p:blipFill rotWithShape="1">
          <a:blip r:embed="rId2"/>
          <a:srcRect t="14803" b="129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6059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28CB5-B865-0E43-4B2A-06940F34A9B9}"/>
              </a:ext>
            </a:extLst>
          </p:cNvPr>
          <p:cNvSpPr>
            <a:spLocks noGrp="1"/>
          </p:cNvSpPr>
          <p:nvPr>
            <p:ph type="title"/>
          </p:nvPr>
        </p:nvSpPr>
        <p:spPr>
          <a:xfrm>
            <a:off x="640080" y="4777739"/>
            <a:ext cx="3418990" cy="1412119"/>
          </a:xfrm>
        </p:spPr>
        <p:txBody>
          <a:bodyPr>
            <a:normAutofit/>
          </a:bodyPr>
          <a:lstStyle/>
          <a:p>
            <a:r>
              <a:rPr lang="en-CA" sz="4800" dirty="0"/>
              <a:t>Fruits and Vegetables:</a:t>
            </a:r>
          </a:p>
        </p:txBody>
      </p:sp>
      <p:pic>
        <p:nvPicPr>
          <p:cNvPr id="5" name="Picture 4">
            <a:extLst>
              <a:ext uri="{FF2B5EF4-FFF2-40B4-BE49-F238E27FC236}">
                <a16:creationId xmlns:a16="http://schemas.microsoft.com/office/drawing/2014/main" id="{8D983C9C-4C13-4E0B-42CE-50770C2AA02D}"/>
              </a:ext>
            </a:extLst>
          </p:cNvPr>
          <p:cNvPicPr>
            <a:picLocks noChangeAspect="1"/>
          </p:cNvPicPr>
          <p:nvPr/>
        </p:nvPicPr>
        <p:blipFill rotWithShape="1">
          <a:blip r:embed="rId2"/>
          <a:srcRect t="16752" b="1987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9DAC82-1A9D-DC39-1395-50D9707808A1}"/>
              </a:ext>
            </a:extLst>
          </p:cNvPr>
          <p:cNvSpPr>
            <a:spLocks noGrp="1"/>
          </p:cNvSpPr>
          <p:nvPr>
            <p:ph idx="1"/>
          </p:nvPr>
        </p:nvSpPr>
        <p:spPr>
          <a:xfrm>
            <a:off x="4654294" y="4777739"/>
            <a:ext cx="6897626" cy="1399223"/>
          </a:xfrm>
        </p:spPr>
        <p:txBody>
          <a:bodyPr anchor="ctr">
            <a:normAutofit/>
          </a:bodyPr>
          <a:lstStyle/>
          <a:p>
            <a:pPr marL="0" indent="0">
              <a:buNone/>
            </a:pPr>
            <a:endParaRPr lang="en-US" sz="1000" b="0" i="0" dirty="0">
              <a:effectLst/>
              <a:latin typeface="SourceSansProRegular"/>
            </a:endParaRPr>
          </a:p>
          <a:p>
            <a:pPr>
              <a:buFont typeface="Arial" panose="020B0604020202020204" pitchFamily="34" charset="0"/>
              <a:buChar char="•"/>
            </a:pPr>
            <a:r>
              <a:rPr lang="en-US" sz="1000" b="0" i="0" dirty="0">
                <a:effectLst/>
                <a:latin typeface="SourceSansProRegular"/>
              </a:rPr>
              <a:t>Rinse fresh fruits and vegetables in running tap water to remove visible dirt and grime.</a:t>
            </a:r>
          </a:p>
          <a:p>
            <a:pPr>
              <a:buFont typeface="Arial" panose="020B0604020202020204" pitchFamily="34" charset="0"/>
              <a:buChar char="•"/>
            </a:pPr>
            <a:r>
              <a:rPr lang="en-US" sz="1000" b="0" i="0" dirty="0">
                <a:effectLst/>
                <a:latin typeface="SourceSansProRegular"/>
              </a:rPr>
              <a:t>Remove and discard the outermost leaves of a head of lettuce or cabbage.</a:t>
            </a:r>
          </a:p>
          <a:p>
            <a:pPr>
              <a:buFont typeface="Arial" panose="020B0604020202020204" pitchFamily="34" charset="0"/>
              <a:buChar char="•"/>
            </a:pPr>
            <a:r>
              <a:rPr lang="en-US" sz="1000" b="0" i="0" dirty="0">
                <a:effectLst/>
                <a:latin typeface="SourceSansProRegular"/>
              </a:rPr>
              <a:t>Because bacteria can grow well on the cut surface of fruit or vegetables, be careful not to contaminate these foods while slicing them up on the cutting board, and avoid leaving cut produce at room temperature for many hours.</a:t>
            </a:r>
          </a:p>
          <a:p>
            <a:endParaRPr lang="en-CA" sz="1000" dirty="0"/>
          </a:p>
        </p:txBody>
      </p:sp>
    </p:spTree>
    <p:extLst>
      <p:ext uri="{BB962C8B-B14F-4D97-AF65-F5344CB8AC3E}">
        <p14:creationId xmlns:p14="http://schemas.microsoft.com/office/powerpoint/2010/main" val="2180005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54711C-6C79-54E1-B0DA-4A39EA80F850}"/>
              </a:ext>
            </a:extLst>
          </p:cNvPr>
          <p:cNvSpPr>
            <a:spLocks noGrp="1"/>
          </p:cNvSpPr>
          <p:nvPr>
            <p:ph type="title"/>
          </p:nvPr>
        </p:nvSpPr>
        <p:spPr>
          <a:xfrm>
            <a:off x="640080" y="325369"/>
            <a:ext cx="4368602" cy="1956841"/>
          </a:xfrm>
        </p:spPr>
        <p:txBody>
          <a:bodyPr anchor="b">
            <a:normAutofit/>
          </a:bodyPr>
          <a:lstStyle/>
          <a:p>
            <a:r>
              <a:rPr lang="en-CA" sz="5400"/>
              <a:t>When Serving Food</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C15562-4972-C216-8D6F-90BEAB787B7C}"/>
              </a:ext>
            </a:extLst>
          </p:cNvPr>
          <p:cNvSpPr>
            <a:spLocks noGrp="1"/>
          </p:cNvSpPr>
          <p:nvPr>
            <p:ph idx="1"/>
          </p:nvPr>
        </p:nvSpPr>
        <p:spPr>
          <a:xfrm>
            <a:off x="640080" y="2872899"/>
            <a:ext cx="4243589" cy="3320668"/>
          </a:xfrm>
        </p:spPr>
        <p:txBody>
          <a:bodyPr>
            <a:normAutofit/>
          </a:bodyPr>
          <a:lstStyle/>
          <a:p>
            <a:pPr marL="0" indent="0">
              <a:buNone/>
            </a:pPr>
            <a:endParaRPr lang="en-US" sz="2200" b="0" i="0">
              <a:effectLst/>
              <a:latin typeface="PlayfairDisplayRegular"/>
            </a:endParaRPr>
          </a:p>
          <a:p>
            <a:pPr>
              <a:buFont typeface="Arial" panose="020B0604020202020204" pitchFamily="34" charset="0"/>
              <a:buChar char="•"/>
            </a:pPr>
            <a:r>
              <a:rPr lang="en-US" sz="2200" b="0" i="0">
                <a:effectLst/>
                <a:latin typeface="SourceSansProRegular"/>
              </a:rPr>
              <a:t>Always use a clean plate.</a:t>
            </a:r>
          </a:p>
          <a:p>
            <a:pPr>
              <a:buFont typeface="Arial" panose="020B0604020202020204" pitchFamily="34" charset="0"/>
              <a:buChar char="•"/>
            </a:pPr>
            <a:r>
              <a:rPr lang="en-US" sz="2200" b="0" i="0">
                <a:effectLst/>
                <a:latin typeface="SourceSansProRegular"/>
              </a:rPr>
              <a:t>Never place cooked food back on the same plate or cutting board that previously held raw food.</a:t>
            </a:r>
          </a:p>
          <a:p>
            <a:endParaRPr lang="en-CA" sz="2200"/>
          </a:p>
        </p:txBody>
      </p:sp>
      <p:pic>
        <p:nvPicPr>
          <p:cNvPr id="5" name="Picture 4">
            <a:extLst>
              <a:ext uri="{FF2B5EF4-FFF2-40B4-BE49-F238E27FC236}">
                <a16:creationId xmlns:a16="http://schemas.microsoft.com/office/drawing/2014/main" id="{ABFC08B6-EB5E-A009-04FE-8737D5B75902}"/>
              </a:ext>
            </a:extLst>
          </p:cNvPr>
          <p:cNvPicPr>
            <a:picLocks noChangeAspect="1"/>
          </p:cNvPicPr>
          <p:nvPr/>
        </p:nvPicPr>
        <p:blipFill rotWithShape="1">
          <a:blip r:embed="rId2"/>
          <a:srcRect l="15381" r="93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8009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F047FD-E1B3-FA73-84C5-8E4A800DF6BD}"/>
              </a:ext>
            </a:extLst>
          </p:cNvPr>
          <p:cNvSpPr>
            <a:spLocks noGrp="1"/>
          </p:cNvSpPr>
          <p:nvPr>
            <p:ph type="title"/>
          </p:nvPr>
        </p:nvSpPr>
        <p:spPr>
          <a:xfrm>
            <a:off x="6094105" y="802955"/>
            <a:ext cx="4977976" cy="1454051"/>
          </a:xfrm>
        </p:spPr>
        <p:txBody>
          <a:bodyPr>
            <a:normAutofit/>
          </a:bodyPr>
          <a:lstStyle/>
          <a:p>
            <a:endParaRPr lang="en-CA" sz="3600">
              <a:solidFill>
                <a:schemeClr val="tx2"/>
              </a:solidFill>
            </a:endParaRPr>
          </a:p>
        </p:txBody>
      </p:sp>
      <p:pic>
        <p:nvPicPr>
          <p:cNvPr id="7" name="Graphic 6" descr="IV">
            <a:extLst>
              <a:ext uri="{FF2B5EF4-FFF2-40B4-BE49-F238E27FC236}">
                <a16:creationId xmlns:a16="http://schemas.microsoft.com/office/drawing/2014/main" id="{94F7111E-02D5-6C00-86FC-5BFEC1816A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4DAF1CBA-CD82-82E7-BACF-E9E04F58FC4A}"/>
              </a:ext>
            </a:extLst>
          </p:cNvPr>
          <p:cNvSpPr>
            <a:spLocks noGrp="1"/>
          </p:cNvSpPr>
          <p:nvPr>
            <p:ph idx="1"/>
          </p:nvPr>
        </p:nvSpPr>
        <p:spPr>
          <a:xfrm>
            <a:off x="5728566" y="1529980"/>
            <a:ext cx="6093966" cy="4712231"/>
          </a:xfrm>
        </p:spPr>
        <p:txBody>
          <a:bodyPr anchor="ctr">
            <a:normAutofit/>
          </a:bodyPr>
          <a:lstStyle/>
          <a:p>
            <a:r>
              <a:rPr lang="en-US" sz="2400" b="0" i="0" dirty="0">
                <a:solidFill>
                  <a:schemeClr val="tx2"/>
                </a:solidFill>
                <a:effectLst/>
                <a:latin typeface="Open Sans" panose="020B0606030504020204" pitchFamily="34" charset="0"/>
              </a:rPr>
              <a:t>If you have diarrhea or vomiting, be sure to drink plenty of fluids to prevent dehydration (not having enough water in your body).</a:t>
            </a:r>
            <a:endParaRPr lang="en-CA" sz="24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9175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7B2B2-9BD9-F8E3-D907-1B7906CD7BD8}"/>
              </a:ext>
            </a:extLst>
          </p:cNvPr>
          <p:cNvSpPr>
            <a:spLocks noGrp="1"/>
          </p:cNvSpPr>
          <p:nvPr>
            <p:ph type="title"/>
          </p:nvPr>
        </p:nvSpPr>
        <p:spPr>
          <a:xfrm>
            <a:off x="572493" y="238539"/>
            <a:ext cx="11018520" cy="1434415"/>
          </a:xfrm>
        </p:spPr>
        <p:txBody>
          <a:bodyPr anchor="b">
            <a:normAutofit/>
          </a:bodyPr>
          <a:lstStyle/>
          <a:p>
            <a:r>
              <a:rPr lang="en-CA" sz="5000"/>
              <a:t>Should I see a Doctor for Food Poisoning?</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F3B330-7797-ADA2-297E-68A7BB0F634F}"/>
              </a:ext>
            </a:extLst>
          </p:cNvPr>
          <p:cNvSpPr>
            <a:spLocks noGrp="1"/>
          </p:cNvSpPr>
          <p:nvPr>
            <p:ph idx="1"/>
          </p:nvPr>
        </p:nvSpPr>
        <p:spPr>
          <a:xfrm>
            <a:off x="572493" y="2071316"/>
            <a:ext cx="6713552" cy="4119172"/>
          </a:xfrm>
        </p:spPr>
        <p:txBody>
          <a:bodyPr anchor="t">
            <a:normAutofit/>
          </a:bodyPr>
          <a:lstStyle/>
          <a:p>
            <a:r>
              <a:rPr lang="en-US" sz="1900" b="0" i="0">
                <a:effectLst/>
                <a:latin typeface="Open Sans" panose="020B0606030504020204" pitchFamily="34" charset="0"/>
              </a:rPr>
              <a:t>See a doctor if you have any symptoms that are severe, including:</a:t>
            </a:r>
          </a:p>
          <a:p>
            <a:pPr>
              <a:buFont typeface="Arial" panose="020B0604020202020204" pitchFamily="34" charset="0"/>
              <a:buChar char="•"/>
            </a:pPr>
            <a:r>
              <a:rPr lang="en-US" sz="1900" b="0" i="0">
                <a:effectLst/>
                <a:latin typeface="Open Sans" panose="020B0606030504020204" pitchFamily="34" charset="0"/>
              </a:rPr>
              <a:t>Bloody diarrhea</a:t>
            </a:r>
          </a:p>
          <a:p>
            <a:pPr>
              <a:buFont typeface="Arial" panose="020B0604020202020204" pitchFamily="34" charset="0"/>
              <a:buChar char="•"/>
            </a:pPr>
            <a:r>
              <a:rPr lang="en-US" sz="1900" b="0" i="0">
                <a:effectLst/>
                <a:latin typeface="Open Sans" panose="020B0606030504020204" pitchFamily="34" charset="0"/>
              </a:rPr>
              <a:t>Diarrhea that lasts more than 3 days</a:t>
            </a:r>
          </a:p>
          <a:p>
            <a:pPr>
              <a:buFont typeface="Arial" panose="020B0604020202020204" pitchFamily="34" charset="0"/>
              <a:buChar char="•"/>
            </a:pPr>
            <a:r>
              <a:rPr lang="en-US" sz="1900" b="0" i="0">
                <a:effectLst/>
                <a:latin typeface="Open Sans" panose="020B0606030504020204" pitchFamily="34" charset="0"/>
              </a:rPr>
              <a:t>High fever (temperature over 102°F)</a:t>
            </a:r>
          </a:p>
          <a:p>
            <a:pPr>
              <a:buFont typeface="Arial" panose="020B0604020202020204" pitchFamily="34" charset="0"/>
              <a:buChar char="•"/>
            </a:pPr>
            <a:r>
              <a:rPr lang="en-US" sz="1900" b="0" i="0">
                <a:effectLst/>
                <a:latin typeface="Open Sans" panose="020B0606030504020204" pitchFamily="34" charset="0"/>
              </a:rPr>
              <a:t>Vomiting so often that you cannot keep liquids down</a:t>
            </a:r>
          </a:p>
          <a:p>
            <a:pPr>
              <a:buFont typeface="Arial" panose="020B0604020202020204" pitchFamily="34" charset="0"/>
              <a:buChar char="•"/>
            </a:pPr>
            <a:r>
              <a:rPr lang="en-US" sz="1900" b="0" i="0">
                <a:effectLst/>
                <a:latin typeface="Open Sans" panose="020B0606030504020204" pitchFamily="34" charset="0"/>
              </a:rPr>
              <a:t>Signs of dehydration, which include not urinating (peeing) much, a dry mouth and throat, feeling dizzy when standing up</a:t>
            </a:r>
          </a:p>
          <a:p>
            <a:pPr marL="0" indent="0">
              <a:buNone/>
            </a:pPr>
            <a:r>
              <a:rPr lang="en-US" sz="1900" b="0" i="0">
                <a:effectLst/>
                <a:latin typeface="Open Sans" panose="020B0606030504020204" pitchFamily="34" charset="0"/>
              </a:rPr>
              <a:t>See your doctor if you are pregnant and have a fever and other flu-like symptoms. Some mild infections can cause problems with pregnancy.</a:t>
            </a:r>
          </a:p>
          <a:p>
            <a:endParaRPr lang="en-CA" sz="1900"/>
          </a:p>
        </p:txBody>
      </p:sp>
      <p:pic>
        <p:nvPicPr>
          <p:cNvPr id="6" name="Picture 5">
            <a:extLst>
              <a:ext uri="{FF2B5EF4-FFF2-40B4-BE49-F238E27FC236}">
                <a16:creationId xmlns:a16="http://schemas.microsoft.com/office/drawing/2014/main" id="{8D4AF92F-D6FC-E34C-5FA3-D094D2D965BE}"/>
              </a:ext>
            </a:extLst>
          </p:cNvPr>
          <p:cNvPicPr>
            <a:picLocks noChangeAspect="1"/>
          </p:cNvPicPr>
          <p:nvPr/>
        </p:nvPicPr>
        <p:blipFill rotWithShape="1">
          <a:blip r:embed="rId2"/>
          <a:srcRect t="13394" r="4" b="596"/>
          <a:stretch/>
        </p:blipFill>
        <p:spPr>
          <a:xfrm>
            <a:off x="7675658" y="2093976"/>
            <a:ext cx="3941064" cy="4096512"/>
          </a:xfrm>
          <a:prstGeom prst="rect">
            <a:avLst/>
          </a:prstGeom>
        </p:spPr>
      </p:pic>
    </p:spTree>
    <p:extLst>
      <p:ext uri="{BB962C8B-B14F-4D97-AF65-F5344CB8AC3E}">
        <p14:creationId xmlns:p14="http://schemas.microsoft.com/office/powerpoint/2010/main" val="23532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of several people with symptoms&#10;&#10;Description automatically generated with medium confidence">
            <a:extLst>
              <a:ext uri="{FF2B5EF4-FFF2-40B4-BE49-F238E27FC236}">
                <a16:creationId xmlns:a16="http://schemas.microsoft.com/office/drawing/2014/main" id="{ADA0A983-15D5-F413-7618-9D9CE1368A12}"/>
              </a:ext>
            </a:extLst>
          </p:cNvPr>
          <p:cNvPicPr>
            <a:picLocks noGrp="1" noChangeAspect="1"/>
          </p:cNvPicPr>
          <p:nvPr>
            <p:ph idx="1"/>
          </p:nvPr>
        </p:nvPicPr>
        <p:blipFill rotWithShape="1">
          <a:blip r:embed="rId2"/>
          <a:srcRect r="1452" b="-1"/>
          <a:stretch/>
        </p:blipFill>
        <p:spPr>
          <a:xfrm>
            <a:off x="20" y="10"/>
            <a:ext cx="12191980" cy="6866290"/>
          </a:xfrm>
          <a:prstGeom prst="rect">
            <a:avLst/>
          </a:prstGeom>
        </p:spPr>
      </p:pic>
    </p:spTree>
    <p:extLst>
      <p:ext uri="{BB962C8B-B14F-4D97-AF65-F5344CB8AC3E}">
        <p14:creationId xmlns:p14="http://schemas.microsoft.com/office/powerpoint/2010/main" val="263220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8A1EE-67C1-E1B4-DB02-7C2B58910FFF}"/>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64DAB-4573-B355-F48B-0C86E76684C6}"/>
              </a:ext>
            </a:extLst>
          </p:cNvPr>
          <p:cNvSpPr>
            <a:spLocks noGrp="1"/>
          </p:cNvSpPr>
          <p:nvPr>
            <p:ph type="title"/>
          </p:nvPr>
        </p:nvSpPr>
        <p:spPr>
          <a:xfrm>
            <a:off x="838200" y="365125"/>
            <a:ext cx="10515600" cy="1325563"/>
          </a:xfrm>
        </p:spPr>
        <p:txBody>
          <a:bodyPr>
            <a:normAutofit/>
          </a:bodyPr>
          <a:lstStyle/>
          <a:p>
            <a:r>
              <a:rPr lang="en-CA" dirty="0"/>
              <a:t>4 steps to prevent food poisoning</a:t>
            </a:r>
          </a:p>
        </p:txBody>
      </p:sp>
      <p:graphicFrame>
        <p:nvGraphicFramePr>
          <p:cNvPr id="5" name="Content Placeholder 2">
            <a:extLst>
              <a:ext uri="{FF2B5EF4-FFF2-40B4-BE49-F238E27FC236}">
                <a16:creationId xmlns:a16="http://schemas.microsoft.com/office/drawing/2014/main" id="{F7D63EEF-F381-E028-0FC9-2DAC751EC9CD}"/>
              </a:ext>
            </a:extLst>
          </p:cNvPr>
          <p:cNvGraphicFramePr>
            <a:graphicFrameLocks noGrp="1"/>
          </p:cNvGraphicFramePr>
          <p:nvPr>
            <p:ph idx="1"/>
            <p:extLst>
              <p:ext uri="{D42A27DB-BD31-4B8C-83A1-F6EECF244321}">
                <p14:modId xmlns:p14="http://schemas.microsoft.com/office/powerpoint/2010/main" val="31390799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501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8F5DE77C-DBDF-5D5C-3D62-FC9B9E278482}"/>
              </a:ext>
            </a:extLst>
          </p:cNvPr>
          <p:cNvSpPr>
            <a:spLocks noGrp="1"/>
          </p:cNvSpPr>
          <p:nvPr>
            <p:ph type="title"/>
          </p:nvPr>
        </p:nvSpPr>
        <p:spPr>
          <a:xfrm>
            <a:off x="1179226" y="1594707"/>
            <a:ext cx="9833548" cy="1325563"/>
          </a:xfrm>
        </p:spPr>
        <p:txBody>
          <a:bodyPr anchor="b">
            <a:normAutofit/>
          </a:bodyPr>
          <a:lstStyle/>
          <a:p>
            <a:pPr algn="ctr"/>
            <a:r>
              <a:rPr lang="en-CA" sz="3600">
                <a:solidFill>
                  <a:schemeClr val="tx2"/>
                </a:solidFill>
              </a:rPr>
              <a:t>Discussion time!</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70AB8612-3B58-25EC-158C-2CCCA522AE7D}"/>
              </a:ext>
            </a:extLst>
          </p:cNvPr>
          <p:cNvSpPr>
            <a:spLocks noGrp="1"/>
          </p:cNvSpPr>
          <p:nvPr>
            <p:ph idx="1"/>
          </p:nvPr>
        </p:nvSpPr>
        <p:spPr>
          <a:xfrm>
            <a:off x="1179226" y="3329677"/>
            <a:ext cx="9833548" cy="2457269"/>
          </a:xfrm>
        </p:spPr>
        <p:txBody>
          <a:bodyPr>
            <a:normAutofit/>
          </a:bodyPr>
          <a:lstStyle/>
          <a:p>
            <a:r>
              <a:rPr lang="en-CA" sz="1800" dirty="0">
                <a:solidFill>
                  <a:schemeClr val="tx2"/>
                </a:solidFill>
              </a:rPr>
              <a:t>When buying raw meat, where should it be stored in the fridge? Why?</a:t>
            </a:r>
          </a:p>
          <a:p>
            <a:r>
              <a:rPr lang="en-CA" sz="1800" dirty="0">
                <a:solidFill>
                  <a:schemeClr val="tx2"/>
                </a:solidFill>
              </a:rPr>
              <a:t>Should you wash your veggies? (Why? How should you wash them?)</a:t>
            </a:r>
          </a:p>
          <a:p>
            <a:r>
              <a:rPr lang="en-CA" sz="1800" dirty="0">
                <a:solidFill>
                  <a:schemeClr val="tx2"/>
                </a:solidFill>
              </a:rPr>
              <a:t>What should you do if you have food poisoning (what to eat, drink)</a:t>
            </a:r>
          </a:p>
          <a:p>
            <a:r>
              <a:rPr lang="en-CA" sz="1800" dirty="0">
                <a:solidFill>
                  <a:schemeClr val="tx2"/>
                </a:solidFill>
              </a:rPr>
              <a:t>Why is personal hygiene important? How does that relate to cooking?</a:t>
            </a:r>
          </a:p>
          <a:p>
            <a:r>
              <a:rPr lang="en-CA" sz="1800" dirty="0">
                <a:solidFill>
                  <a:schemeClr val="tx2"/>
                </a:solidFill>
              </a:rPr>
              <a:t>What kinds of food are at higher </a:t>
            </a:r>
            <a:r>
              <a:rPr lang="en-CA" sz="1800" dirty="0" err="1">
                <a:solidFill>
                  <a:schemeClr val="tx2"/>
                </a:solidFill>
              </a:rPr>
              <a:t>riks</a:t>
            </a:r>
            <a:r>
              <a:rPr lang="en-CA" sz="1800" dirty="0">
                <a:solidFill>
                  <a:schemeClr val="tx2"/>
                </a:solidFill>
              </a:rPr>
              <a:t> of causing food poisoning?</a:t>
            </a:r>
          </a:p>
          <a:p>
            <a:endParaRPr lang="en-CA" sz="1800" dirty="0">
              <a:solidFill>
                <a:schemeClr val="tx2"/>
              </a:solidFill>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891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raw meat on a wooden board&#10;&#10;Description automatically generated">
            <a:extLst>
              <a:ext uri="{FF2B5EF4-FFF2-40B4-BE49-F238E27FC236}">
                <a16:creationId xmlns:a16="http://schemas.microsoft.com/office/drawing/2014/main" id="{61D9AF13-2505-D1A7-D7BB-6F266C9AF4CA}"/>
              </a:ext>
            </a:extLst>
          </p:cNvPr>
          <p:cNvPicPr>
            <a:picLocks noChangeAspect="1"/>
          </p:cNvPicPr>
          <p:nvPr/>
        </p:nvPicPr>
        <p:blipFill rotWithShape="1">
          <a:blip r:embed="rId2">
            <a:alphaModFix amt="40000"/>
          </a:blip>
          <a:srcRect l="11628" r="12371" b="-1"/>
          <a:stretch/>
        </p:blipFill>
        <p:spPr>
          <a:xfrm>
            <a:off x="20" y="10"/>
            <a:ext cx="12191979" cy="6857990"/>
          </a:xfrm>
          <a:prstGeom prst="rect">
            <a:avLst/>
          </a:prstGeom>
        </p:spPr>
      </p:pic>
      <p:sp>
        <p:nvSpPr>
          <p:cNvPr id="2" name="Title 1">
            <a:extLst>
              <a:ext uri="{FF2B5EF4-FFF2-40B4-BE49-F238E27FC236}">
                <a16:creationId xmlns:a16="http://schemas.microsoft.com/office/drawing/2014/main" id="{91805FD4-6F92-CB8F-FF43-E36CB1180030}"/>
              </a:ext>
            </a:extLst>
          </p:cNvPr>
          <p:cNvSpPr>
            <a:spLocks noGrp="1"/>
          </p:cNvSpPr>
          <p:nvPr>
            <p:ph type="title"/>
          </p:nvPr>
        </p:nvSpPr>
        <p:spPr>
          <a:xfrm>
            <a:off x="838200" y="365125"/>
            <a:ext cx="10515600" cy="1325563"/>
          </a:xfrm>
        </p:spPr>
        <p:txBody>
          <a:bodyPr>
            <a:normAutofit/>
          </a:bodyPr>
          <a:lstStyle/>
          <a:p>
            <a:r>
              <a:rPr lang="en-CA" sz="5400">
                <a:solidFill>
                  <a:schemeClr val="bg1"/>
                </a:solidFill>
              </a:rPr>
              <a:t>How to handle food-raw meat</a:t>
            </a:r>
          </a:p>
        </p:txBody>
      </p:sp>
      <p:sp>
        <p:nvSpPr>
          <p:cNvPr id="1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B35D1CE-D859-CA22-9FA0-8E3F89B8A70D}"/>
              </a:ext>
            </a:extLst>
          </p:cNvPr>
          <p:cNvGraphicFramePr>
            <a:graphicFrameLocks noGrp="1"/>
          </p:cNvGraphicFramePr>
          <p:nvPr>
            <p:ph idx="1"/>
            <p:extLst>
              <p:ext uri="{D42A27DB-BD31-4B8C-83A1-F6EECF244321}">
                <p14:modId xmlns:p14="http://schemas.microsoft.com/office/powerpoint/2010/main" val="2813446568"/>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6627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cutting meat on a cutting board&#10;&#10;Description automatically generated">
            <a:extLst>
              <a:ext uri="{FF2B5EF4-FFF2-40B4-BE49-F238E27FC236}">
                <a16:creationId xmlns:a16="http://schemas.microsoft.com/office/drawing/2014/main" id="{7747D718-BC6C-F721-F343-A64EC79EB7C6}"/>
              </a:ext>
            </a:extLst>
          </p:cNvPr>
          <p:cNvPicPr>
            <a:picLocks noChangeAspect="1"/>
          </p:cNvPicPr>
          <p:nvPr/>
        </p:nvPicPr>
        <p:blipFill rotWithShape="1">
          <a:blip r:embed="rId2"/>
          <a:srcRect l="22098"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62FEF0-4372-2A44-77BE-619FB4A472F2}"/>
              </a:ext>
            </a:extLst>
          </p:cNvPr>
          <p:cNvSpPr>
            <a:spLocks noGrp="1"/>
          </p:cNvSpPr>
          <p:nvPr>
            <p:ph type="title"/>
          </p:nvPr>
        </p:nvSpPr>
        <p:spPr>
          <a:xfrm>
            <a:off x="7531610" y="365125"/>
            <a:ext cx="3822189" cy="1899912"/>
          </a:xfrm>
        </p:spPr>
        <p:txBody>
          <a:bodyPr>
            <a:normAutofit/>
          </a:bodyPr>
          <a:lstStyle/>
          <a:p>
            <a:r>
              <a:rPr lang="en-CA" sz="4000"/>
              <a:t>Prepping the raw meat</a:t>
            </a:r>
          </a:p>
        </p:txBody>
      </p:sp>
      <p:sp>
        <p:nvSpPr>
          <p:cNvPr id="3" name="Content Placeholder 2">
            <a:extLst>
              <a:ext uri="{FF2B5EF4-FFF2-40B4-BE49-F238E27FC236}">
                <a16:creationId xmlns:a16="http://schemas.microsoft.com/office/drawing/2014/main" id="{B342BAC8-0F7A-7568-1FAC-4A2B929C5593}"/>
              </a:ext>
            </a:extLst>
          </p:cNvPr>
          <p:cNvSpPr>
            <a:spLocks noGrp="1"/>
          </p:cNvSpPr>
          <p:nvPr>
            <p:ph idx="1"/>
          </p:nvPr>
        </p:nvSpPr>
        <p:spPr>
          <a:xfrm>
            <a:off x="7531610" y="2434201"/>
            <a:ext cx="3822189" cy="3742762"/>
          </a:xfrm>
        </p:spPr>
        <p:txBody>
          <a:bodyPr>
            <a:normAutofit/>
          </a:bodyPr>
          <a:lstStyle/>
          <a:p>
            <a:pPr fontAlgn="base">
              <a:buFont typeface="Arial" panose="020B0604020202020204" pitchFamily="34" charset="0"/>
              <a:buChar char="•"/>
            </a:pPr>
            <a:r>
              <a:rPr lang="en-US" sz="1100" b="0" i="0">
                <a:effectLst/>
                <a:latin typeface="SourceSansPro"/>
              </a:rPr>
              <a:t>Ensure meat juices do not drip onto other foods.</a:t>
            </a:r>
          </a:p>
          <a:p>
            <a:pPr fontAlgn="base">
              <a:buFont typeface="Arial" panose="020B0604020202020204" pitchFamily="34" charset="0"/>
              <a:buChar char="•"/>
            </a:pPr>
            <a:r>
              <a:rPr lang="en-US" sz="1100" b="0" i="0">
                <a:effectLst/>
                <a:latin typeface="SourceSansPro"/>
              </a:rPr>
              <a:t>Completely defrost frozen meat before cooking to make sure it cooks evenly. Don’t defrost it at room temperature on the benchtop – prepare ahead and defrost it overnight in your fridge. If you forget or are short on time, use the defrost setting on your microwave.</a:t>
            </a:r>
          </a:p>
          <a:p>
            <a:pPr fontAlgn="base">
              <a:buFont typeface="Arial" panose="020B0604020202020204" pitchFamily="34" charset="0"/>
              <a:buChar char="•"/>
            </a:pPr>
            <a:endParaRPr lang="en-US" sz="1100" b="0" i="0">
              <a:effectLst/>
              <a:latin typeface="SourceSansPro"/>
            </a:endParaRPr>
          </a:p>
          <a:p>
            <a:pPr fontAlgn="base">
              <a:buFont typeface="Arial" panose="020B0604020202020204" pitchFamily="34" charset="0"/>
              <a:buChar char="•"/>
            </a:pPr>
            <a:endParaRPr lang="en-US" sz="1100" b="0" i="0">
              <a:effectLst/>
              <a:latin typeface="SourceSansPro"/>
            </a:endParaRPr>
          </a:p>
          <a:p>
            <a:pPr fontAlgn="base">
              <a:buFont typeface="Arial" panose="020B0604020202020204" pitchFamily="34" charset="0"/>
              <a:buChar char="•"/>
            </a:pPr>
            <a:r>
              <a:rPr lang="en-US" sz="1100" b="0" i="0">
                <a:effectLst/>
                <a:latin typeface="SourceSansPro"/>
              </a:rPr>
              <a:t>Ideally, use separate chopping boards, utensils, and serving plates for raw meat. If you only have one board or knife, make sure to clean it with hot, soapy water after using it for meat.</a:t>
            </a:r>
          </a:p>
          <a:p>
            <a:pPr fontAlgn="base">
              <a:buFont typeface="Arial" panose="020B0604020202020204" pitchFamily="34" charset="0"/>
              <a:buChar char="•"/>
            </a:pPr>
            <a:r>
              <a:rPr lang="en-US" sz="1100" b="0" i="0">
                <a:effectLst/>
                <a:latin typeface="SourceSansPro"/>
              </a:rPr>
              <a:t>Wash your hands with soap and hot water immediately after handling raw meat to prevent any cross-contamination with other surfaces or foods.</a:t>
            </a:r>
          </a:p>
          <a:p>
            <a:endParaRPr lang="en-CA" sz="1100"/>
          </a:p>
        </p:txBody>
      </p:sp>
    </p:spTree>
    <p:extLst>
      <p:ext uri="{BB962C8B-B14F-4D97-AF65-F5344CB8AC3E}">
        <p14:creationId xmlns:p14="http://schemas.microsoft.com/office/powerpoint/2010/main" val="1524381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1678</Words>
  <Application>Microsoft Office PowerPoint</Application>
  <PresentationFormat>Widescreen</PresentationFormat>
  <Paragraphs>118</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vt:lpstr>
      <vt:lpstr>Calibri</vt:lpstr>
      <vt:lpstr>Calibri Light</vt:lpstr>
      <vt:lpstr>Google Sans</vt:lpstr>
      <vt:lpstr>Lato</vt:lpstr>
      <vt:lpstr>Open Sans</vt:lpstr>
      <vt:lpstr>PlayfairDisplayRegular</vt:lpstr>
      <vt:lpstr>SourceSansPro</vt:lpstr>
      <vt:lpstr>SourceSansProRegular</vt:lpstr>
      <vt:lpstr>Office Theme</vt:lpstr>
      <vt:lpstr>Food Safety</vt:lpstr>
      <vt:lpstr>Food poisoning symptoms </vt:lpstr>
      <vt:lpstr>PowerPoint Presentation</vt:lpstr>
      <vt:lpstr>Should I see a Doctor for Food Poisoning?</vt:lpstr>
      <vt:lpstr>PowerPoint Presentation</vt:lpstr>
      <vt:lpstr>4 steps to prevent food poisoning</vt:lpstr>
      <vt:lpstr>Discussion time!</vt:lpstr>
      <vt:lpstr>How to handle food-raw meat</vt:lpstr>
      <vt:lpstr>Prepping the raw meat</vt:lpstr>
      <vt:lpstr>Cooking meat and meat prodicts</vt:lpstr>
      <vt:lpstr>Meat (cont.)</vt:lpstr>
      <vt:lpstr>Leftovers!</vt:lpstr>
      <vt:lpstr>Here are 6 Extra Tips for Food Safety!</vt:lpstr>
      <vt:lpstr>PowerPoint Presentation</vt:lpstr>
      <vt:lpstr>Personal Hygiene</vt:lpstr>
      <vt:lpstr>Cross Contamination</vt:lpstr>
      <vt:lpstr>What is cross contamination?</vt:lpstr>
      <vt:lpstr>What’s wrong with this photo?</vt:lpstr>
      <vt:lpstr>PowerPoint Presentation</vt:lpstr>
      <vt:lpstr>How do we prevent Cross Contamination?</vt:lpstr>
      <vt:lpstr>When Shopping:</vt:lpstr>
      <vt:lpstr>When refrigerating food: </vt:lpstr>
      <vt:lpstr>When preparing food: </vt:lpstr>
      <vt:lpstr>When using Cutting Boards:</vt:lpstr>
      <vt:lpstr>When Marinating Food:</vt:lpstr>
      <vt:lpstr>Fruits and Vegetables:</vt:lpstr>
      <vt:lpstr>When Serving Food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Safety</dc:title>
  <dc:creator>Joseph Stephen</dc:creator>
  <cp:lastModifiedBy>Joseph Stephen</cp:lastModifiedBy>
  <cp:revision>2</cp:revision>
  <dcterms:created xsi:type="dcterms:W3CDTF">2023-12-01T18:44:47Z</dcterms:created>
  <dcterms:modified xsi:type="dcterms:W3CDTF">2023-12-04T17:56:08Z</dcterms:modified>
</cp:coreProperties>
</file>