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D3B3-A87A-2E2E-FCFE-6AA7A6CB59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Packaging and Labelling </a:t>
            </a:r>
          </a:p>
        </p:txBody>
      </p:sp>
    </p:spTree>
    <p:extLst>
      <p:ext uri="{BB962C8B-B14F-4D97-AF65-F5344CB8AC3E}">
        <p14:creationId xmlns:p14="http://schemas.microsoft.com/office/powerpoint/2010/main" val="198293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78C00E-6298-F50E-D9E1-1A64FD3F4999}"/>
              </a:ext>
            </a:extLst>
          </p:cNvPr>
          <p:cNvSpPr txBox="1"/>
          <p:nvPr/>
        </p:nvSpPr>
        <p:spPr>
          <a:xfrm>
            <a:off x="1981200" y="1188720"/>
            <a:ext cx="768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CA" sz="2800" b="1" i="0" dirty="0">
                <a:effectLst/>
                <a:latin typeface="Söhne"/>
              </a:rPr>
              <a:t>Introduction</a:t>
            </a:r>
          </a:p>
          <a:p>
            <a:pPr algn="l"/>
            <a:endParaRPr lang="en-CA" sz="28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800" b="1" i="0" dirty="0">
                <a:effectLst/>
                <a:latin typeface="Söhne"/>
              </a:rPr>
              <a:t>Brief overview:</a:t>
            </a:r>
            <a:r>
              <a:rPr lang="en-CA" sz="2800" b="0" i="0" dirty="0">
                <a:effectLst/>
                <a:latin typeface="Söhne"/>
              </a:rPr>
              <a:t> Packaging and labelling play a vital role in marketing and ensuring consumer protection. Today, we explore how these aspects are regulated, with a spotlight on the Canadian Consumer Packaging and Labelling Act.</a:t>
            </a:r>
          </a:p>
          <a:p>
            <a:pPr algn="l"/>
            <a:endParaRPr lang="en-CA" sz="28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800" b="1" i="0" dirty="0">
                <a:effectLst/>
                <a:latin typeface="Söhne"/>
              </a:rPr>
              <a:t>Role of the Act:</a:t>
            </a:r>
            <a:r>
              <a:rPr lang="en-CA" sz="2800" b="0" i="0" dirty="0">
                <a:effectLst/>
                <a:latin typeface="Söhne"/>
              </a:rPr>
              <a:t> This legislation ensures that product information is accurate and transparent, fostering trust between businesses and consumers.</a:t>
            </a:r>
          </a:p>
        </p:txBody>
      </p:sp>
    </p:spTree>
    <p:extLst>
      <p:ext uri="{BB962C8B-B14F-4D97-AF65-F5344CB8AC3E}">
        <p14:creationId xmlns:p14="http://schemas.microsoft.com/office/powerpoint/2010/main" val="409840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88779E-8387-D177-41F6-FC637F037722}"/>
              </a:ext>
            </a:extLst>
          </p:cNvPr>
          <p:cNvSpPr txBox="1"/>
          <p:nvPr/>
        </p:nvSpPr>
        <p:spPr>
          <a:xfrm>
            <a:off x="1066800" y="716280"/>
            <a:ext cx="77876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CA" sz="2400" b="1" i="0" dirty="0">
                <a:effectLst/>
                <a:latin typeface="Söhne"/>
              </a:rPr>
              <a:t>Key Provisions of Canadian Consumer Packaging and Labelling Act</a:t>
            </a:r>
          </a:p>
          <a:p>
            <a:pPr algn="l"/>
            <a:endParaRPr lang="en-CA" sz="24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400" b="1" i="0" dirty="0">
                <a:effectLst/>
                <a:latin typeface="Söhne"/>
              </a:rPr>
              <a:t>Ensures accurate product information:</a:t>
            </a:r>
            <a:r>
              <a:rPr lang="en-CA" sz="2400" b="0" i="0" dirty="0">
                <a:effectLst/>
                <a:latin typeface="Söhne"/>
              </a:rPr>
              <a:t> The Act mandates that product labels provide accurate information about the product.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CA" sz="24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400" b="1" i="0" dirty="0">
                <a:effectLst/>
                <a:latin typeface="Söhne"/>
              </a:rPr>
              <a:t>Covers labeling requirements:</a:t>
            </a:r>
            <a:r>
              <a:rPr lang="en-CA" sz="2400" b="0" i="0" dirty="0">
                <a:effectLst/>
                <a:latin typeface="Söhne"/>
              </a:rPr>
              <a:t> It outlines specific requirements for how products should be labeled, including language, safety information, and more.</a:t>
            </a:r>
          </a:p>
        </p:txBody>
      </p:sp>
    </p:spTree>
    <p:extLst>
      <p:ext uri="{BB962C8B-B14F-4D97-AF65-F5344CB8AC3E}">
        <p14:creationId xmlns:p14="http://schemas.microsoft.com/office/powerpoint/2010/main" val="128963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BE4699-14A7-C460-1B76-821A26D1F475}"/>
              </a:ext>
            </a:extLst>
          </p:cNvPr>
          <p:cNvSpPr txBox="1"/>
          <p:nvPr/>
        </p:nvSpPr>
        <p:spPr>
          <a:xfrm>
            <a:off x="1005840" y="1127760"/>
            <a:ext cx="106527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Language Requirements:</a:t>
            </a:r>
            <a:endParaRPr lang="en-CA" sz="2000" b="0" i="0" dirty="0"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Explanation:</a:t>
            </a:r>
            <a:r>
              <a:rPr lang="en-CA" sz="2000" b="0" i="0" dirty="0">
                <a:effectLst/>
                <a:latin typeface="Söhne"/>
              </a:rPr>
              <a:t> Labeling regulations often stipulate the language(s) in which product information must be presented. This is crucial to ensure that consumers can understand the information provided on the label.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Example:</a:t>
            </a:r>
            <a:r>
              <a:rPr lang="en-CA" sz="2000" b="0" i="0" dirty="0">
                <a:effectLst/>
                <a:latin typeface="Söhne"/>
              </a:rPr>
              <a:t> In multilingual regions or countries, products may be required to have labels in multiple languages to cater to diverse consumer populations.</a:t>
            </a:r>
          </a:p>
          <a:p>
            <a:pPr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Safety Information:</a:t>
            </a:r>
            <a:endParaRPr lang="en-CA" sz="2000" b="0" i="0" dirty="0"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Explanation:</a:t>
            </a:r>
            <a:r>
              <a:rPr lang="en-CA" sz="2000" b="0" i="0" dirty="0">
                <a:effectLst/>
                <a:latin typeface="Söhne"/>
              </a:rPr>
              <a:t> Labeling requirements mandate the inclusion of safety information to inform consumers about potential hazards, usage instructions, and precautions associated with the product.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Example:</a:t>
            </a:r>
            <a:r>
              <a:rPr lang="en-CA" sz="2000" b="0" i="0" dirty="0">
                <a:effectLst/>
                <a:latin typeface="Söhne"/>
              </a:rPr>
              <a:t> A food product label might include information about allergens, storage instructions, or usage guidelines to ensure consumer safety.</a:t>
            </a:r>
          </a:p>
          <a:p>
            <a:pPr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Additional Information:</a:t>
            </a:r>
            <a:endParaRPr lang="en-CA" sz="2000" b="0" i="0" dirty="0"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Explanation:</a:t>
            </a:r>
            <a:r>
              <a:rPr lang="en-CA" sz="2000" b="0" i="0" dirty="0">
                <a:effectLst/>
                <a:latin typeface="Söhne"/>
              </a:rPr>
              <a:t> Beyond language and safety information, labeling requirements may specify the inclusion of additional details such as ingredients, nutritional facts, expiration dates, and manufacturer information.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CA" sz="2000" b="1" i="0" dirty="0">
                <a:effectLst/>
                <a:latin typeface="Söhne"/>
              </a:rPr>
              <a:t>Example:</a:t>
            </a:r>
            <a:r>
              <a:rPr lang="en-CA" sz="2000" b="0" i="0" dirty="0">
                <a:effectLst/>
                <a:latin typeface="Söhne"/>
              </a:rPr>
              <a:t> Cosmetic products often have detailed ingredient lists and usage instructions to inform consumers about the product's composition and application.</a:t>
            </a:r>
          </a:p>
        </p:txBody>
      </p:sp>
    </p:spTree>
    <p:extLst>
      <p:ext uri="{BB962C8B-B14F-4D97-AF65-F5344CB8AC3E}">
        <p14:creationId xmlns:p14="http://schemas.microsoft.com/office/powerpoint/2010/main" val="69949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406309-78B2-DA0E-2ADE-DFCAC527FEF7}"/>
              </a:ext>
            </a:extLst>
          </p:cNvPr>
          <p:cNvSpPr txBox="1"/>
          <p:nvPr/>
        </p:nvSpPr>
        <p:spPr>
          <a:xfrm>
            <a:off x="1051560" y="381000"/>
            <a:ext cx="1069848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CA" sz="2400" b="1" i="0" dirty="0">
                <a:effectLst/>
                <a:latin typeface="Söhne"/>
              </a:rPr>
              <a:t>4.Compliance with Standards:</a:t>
            </a:r>
            <a:endParaRPr lang="en-CA" sz="2400" b="0" i="0" dirty="0"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sz="2400" b="1" i="0" dirty="0">
                <a:effectLst/>
                <a:latin typeface="Söhne"/>
              </a:rPr>
              <a:t>Explanation:</a:t>
            </a:r>
            <a:r>
              <a:rPr lang="en-CA" sz="2400" b="0" i="0" dirty="0">
                <a:effectLst/>
                <a:latin typeface="Söhne"/>
              </a:rPr>
              <a:t> Labels must comply with industry and national standards to ensure uniformity and consistency. This can encompass font size, color contrasts, and specific symbols.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CA" sz="2400" b="1" i="0" dirty="0">
                <a:effectLst/>
                <a:latin typeface="Söhne"/>
              </a:rPr>
              <a:t>Example:</a:t>
            </a:r>
            <a:r>
              <a:rPr lang="en-CA" sz="2400" b="0" i="0" dirty="0">
                <a:effectLst/>
                <a:latin typeface="Söhne"/>
              </a:rPr>
              <a:t> Certain products, like electronics, may need to include standardized symbols indicating compliance with safety standards or environmental certifications.</a:t>
            </a:r>
          </a:p>
          <a:p>
            <a:pPr algn="l"/>
            <a:r>
              <a:rPr lang="en-CA" sz="2400" b="1" i="0" dirty="0">
                <a:effectLst/>
                <a:latin typeface="Söhne"/>
              </a:rPr>
              <a:t>5.Truthful Advertising:</a:t>
            </a:r>
            <a:endParaRPr lang="en-CA" sz="2400" b="0" i="0" dirty="0"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sz="2400" b="1" i="0" dirty="0">
                <a:effectLst/>
                <a:latin typeface="Söhne"/>
              </a:rPr>
              <a:t>Explanation:</a:t>
            </a:r>
            <a:r>
              <a:rPr lang="en-CA" sz="2400" b="0" i="0" dirty="0">
                <a:effectLst/>
                <a:latin typeface="Söhne"/>
              </a:rPr>
              <a:t> Labeling requirements aim to prevent deceptive advertising by ensuring that the information presented on the label accurately represents the product.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CA" sz="2400" b="1" i="0" dirty="0">
                <a:effectLst/>
                <a:latin typeface="Söhne"/>
              </a:rPr>
              <a:t>Example:</a:t>
            </a:r>
            <a:r>
              <a:rPr lang="en-CA" sz="2400" b="0" i="0" dirty="0">
                <a:effectLst/>
                <a:latin typeface="Söhne"/>
              </a:rPr>
              <a:t> If a food product claims to be "organic," the label must comply with organic certification standards to avoid misleading consumers.</a:t>
            </a:r>
          </a:p>
          <a:p>
            <a:pPr algn="l"/>
            <a:r>
              <a:rPr lang="en-CA" sz="2400" b="1" i="0" dirty="0">
                <a:effectLst/>
                <a:latin typeface="Söhne"/>
              </a:rPr>
              <a:t>6.Country-Specific Regulations:</a:t>
            </a:r>
            <a:endParaRPr lang="en-CA" sz="2400" b="0" i="0" dirty="0">
              <a:effectLst/>
              <a:latin typeface="Söhne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CA" sz="2400" b="1" i="0" dirty="0">
                <a:effectLst/>
                <a:latin typeface="Söhne"/>
              </a:rPr>
              <a:t>Explanation:</a:t>
            </a:r>
            <a:r>
              <a:rPr lang="en-CA" sz="2400" b="0" i="0" dirty="0">
                <a:effectLst/>
                <a:latin typeface="Söhne"/>
              </a:rPr>
              <a:t> Labeling requirements vary across countries, and businesses must adhere to the specific regulations of the markets in which their products are sold.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CA" sz="2400" b="1" i="0" dirty="0">
                <a:effectLst/>
                <a:latin typeface="Söhne"/>
              </a:rPr>
              <a:t>Example:</a:t>
            </a:r>
            <a:r>
              <a:rPr lang="en-CA" sz="2400" b="0" i="0" dirty="0">
                <a:effectLst/>
                <a:latin typeface="Söhne"/>
              </a:rPr>
              <a:t> In some regions, labels may need to include specific information related to product origin, helping consumers make informed choices based on their preferences.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4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DC83F9-9B59-F363-09BB-614EB1D67C4D}"/>
              </a:ext>
            </a:extLst>
          </p:cNvPr>
          <p:cNvSpPr txBox="1"/>
          <p:nvPr/>
        </p:nvSpPr>
        <p:spPr>
          <a:xfrm>
            <a:off x="1371600" y="441960"/>
            <a:ext cx="95554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CA" sz="2800" b="1" i="0" dirty="0">
                <a:effectLst/>
                <a:latin typeface="Söhne"/>
              </a:rPr>
              <a:t>Impact of Non-Compliance</a:t>
            </a:r>
          </a:p>
          <a:p>
            <a:pPr algn="l"/>
            <a:endParaRPr lang="en-CA" sz="28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800" b="1" i="0" dirty="0">
                <a:effectLst/>
                <a:latin typeface="Söhne"/>
              </a:rPr>
              <a:t>Consequences for businesses:</a:t>
            </a:r>
            <a:r>
              <a:rPr lang="en-CA" sz="2800" b="0" i="0" dirty="0">
                <a:effectLst/>
                <a:latin typeface="Söhne"/>
              </a:rPr>
              <a:t> Non-compliance can lead to severe consequences such as fines, legal actions, and damage to a company's reputation.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CA" sz="28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800" b="1" i="0" dirty="0">
                <a:effectLst/>
                <a:latin typeface="Söhne"/>
              </a:rPr>
              <a:t>Legal ramifications:</a:t>
            </a:r>
            <a:r>
              <a:rPr lang="en-CA" sz="2800" b="0" i="0" dirty="0">
                <a:effectLst/>
                <a:latin typeface="Söhne"/>
              </a:rPr>
              <a:t> Violating laws and regulations can result in legal actions and penalties.</a:t>
            </a:r>
          </a:p>
          <a:p>
            <a:pPr algn="l"/>
            <a:endParaRPr lang="en-CA" sz="28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800" b="1" i="0" dirty="0">
                <a:effectLst/>
                <a:latin typeface="Söhne"/>
              </a:rPr>
              <a:t>Importance of adherence:</a:t>
            </a:r>
            <a:r>
              <a:rPr lang="en-CA" sz="2800" b="0" i="0" dirty="0">
                <a:effectLst/>
                <a:latin typeface="Söhne"/>
              </a:rPr>
              <a:t> Adhering to these regulations is crucial for building trust with consumers and avoiding legal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21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9E33BE-A233-3618-AF48-4A31052A7E5C}"/>
              </a:ext>
            </a:extLst>
          </p:cNvPr>
          <p:cNvSpPr txBox="1"/>
          <p:nvPr/>
        </p:nvSpPr>
        <p:spPr>
          <a:xfrm>
            <a:off x="2164080" y="1036320"/>
            <a:ext cx="812292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CA" sz="2800" b="1" i="0" dirty="0">
                <a:effectLst/>
                <a:latin typeface="Söhne"/>
              </a:rPr>
              <a:t>Global Comparison</a:t>
            </a:r>
          </a:p>
          <a:p>
            <a:pPr algn="l"/>
            <a:endParaRPr lang="en-CA" sz="28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2800" b="1" i="0" dirty="0">
                <a:effectLst/>
                <a:latin typeface="Söhne"/>
              </a:rPr>
              <a:t>Significance of understanding global regulations: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CA" sz="2800" b="1" dirty="0">
              <a:latin typeface="Söhne"/>
            </a:endParaRPr>
          </a:p>
          <a:p>
            <a:pPr algn="l"/>
            <a:r>
              <a:rPr lang="en-CA" sz="2800" b="0" i="0" dirty="0">
                <a:effectLst/>
                <a:latin typeface="Söhne"/>
              </a:rPr>
              <a:t> Understanding global regulations is essential for businesses operating in international markets, ensuring compliance and success.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08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70CAFF-D488-E779-0C44-647199D00D78}"/>
              </a:ext>
            </a:extLst>
          </p:cNvPr>
          <p:cNvSpPr txBox="1"/>
          <p:nvPr/>
        </p:nvSpPr>
        <p:spPr>
          <a:xfrm>
            <a:off x="1859280" y="1112520"/>
            <a:ext cx="97840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CA" sz="3200" b="1" i="0" dirty="0">
                <a:effectLst/>
                <a:latin typeface="Söhne"/>
              </a:rPr>
              <a:t>Importance of Packaging and Labelling</a:t>
            </a:r>
          </a:p>
          <a:p>
            <a:pPr algn="l"/>
            <a:endParaRPr lang="en-CA" sz="3200" b="0" i="0" dirty="0"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200" b="1" i="0" dirty="0">
                <a:effectLst/>
                <a:latin typeface="Söhne"/>
              </a:rPr>
              <a:t>Build consumer trust:</a:t>
            </a:r>
            <a:r>
              <a:rPr lang="en-CA" sz="3200" b="0" i="0" dirty="0">
                <a:effectLst/>
                <a:latin typeface="Söhne"/>
              </a:rPr>
              <a:t> Accurate and transparent packaging and labelling build trust with consumers, encouraging loyalty.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200" b="1" i="0" dirty="0">
                <a:effectLst/>
                <a:latin typeface="Söhne"/>
              </a:rPr>
              <a:t>Ensure product safety:</a:t>
            </a:r>
            <a:r>
              <a:rPr lang="en-CA" sz="3200" b="0" i="0" dirty="0">
                <a:effectLst/>
                <a:latin typeface="Söhne"/>
              </a:rPr>
              <a:t> Compliance with safety standards ensures the well-being of consumers and maintains the integrity of products.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CA" sz="3200" b="1" i="0" dirty="0">
                <a:effectLst/>
                <a:latin typeface="Söhne"/>
              </a:rPr>
              <a:t>Staying informed:</a:t>
            </a:r>
            <a:r>
              <a:rPr lang="en-CA" sz="3200" b="0" i="0" dirty="0">
                <a:effectLst/>
                <a:latin typeface="Söhne"/>
              </a:rPr>
              <a:t> Being aware of global regulations provides a competitive edge for businesses.</a:t>
            </a:r>
          </a:p>
          <a:p>
            <a:pPr algn="l"/>
            <a:endParaRPr lang="en-CA" sz="3200" b="0" i="0" dirty="0"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51457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28213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18</TotalTime>
  <Words>605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Franklin Gothic Book</vt:lpstr>
      <vt:lpstr>Söhne</vt:lpstr>
      <vt:lpstr>Crop</vt:lpstr>
      <vt:lpstr>Packaging and Labelling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Packaging and Labelling </dc:title>
  <dc:creator>Shaheer Akram</dc:creator>
  <cp:lastModifiedBy>Shaheer Akram</cp:lastModifiedBy>
  <cp:revision>5</cp:revision>
  <dcterms:created xsi:type="dcterms:W3CDTF">2023-11-21T01:26:46Z</dcterms:created>
  <dcterms:modified xsi:type="dcterms:W3CDTF">2023-11-21T01:45:34Z</dcterms:modified>
</cp:coreProperties>
</file>