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270" r:id="rId4"/>
    <p:sldId id="308" r:id="rId5"/>
    <p:sldId id="310" r:id="rId6"/>
    <p:sldId id="309" r:id="rId7"/>
    <p:sldId id="275" r:id="rId8"/>
    <p:sldId id="276" r:id="rId9"/>
    <p:sldId id="323" r:id="rId10"/>
    <p:sldId id="325" r:id="rId11"/>
    <p:sldId id="326" r:id="rId12"/>
    <p:sldId id="31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teran Typewriter" panose="02000500000000000000" pitchFamily="2" charset="0"/>
      <p:regular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E1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8" d="100"/>
          <a:sy n="68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401736-51FD-4E2F-90D3-DB0932224A7A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3E71BC-A047-400E-B24A-466C11B80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98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75A588B-DBB1-44B2-A76C-CB5003EC1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B46352-4426-4F5E-B15C-85758CD1903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649DA9F-3518-4CA4-82A0-5C1B332F1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F6E38A1-55FA-407D-A257-3902D8F0B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9DF5-623A-45EB-A2B3-3D6662CA5D2B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99DF5-623A-45EB-A2B3-3D6662CA5D2B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8064C-8411-400A-9CCD-135378E57FB5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D137F-07E4-4B52-8836-3C6B747A777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CD1DC-D5FE-41FA-94CB-F55505CDCFD2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21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A8F1-74AB-4B15-9E5D-8478AE8F7153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8685-413D-4486-840F-03A3EB3A1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3D57-9228-40D5-958C-148A726839D6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C366-0FB3-4E3E-9762-A6E379259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48A4-6410-42EE-BF44-BAFC82378FE4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68F38-A795-4E16-B492-BE783DD9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53F4-3DB6-4567-BFF7-961F66039788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A74D-8679-48DC-856B-3DC0CE114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2550-B3D4-49E3-A909-350D089EF603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28DA-2523-4A1A-BC58-D3A603420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971D-82F4-43FB-A629-84CA70A00683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370D-F976-4D97-A59F-4AD7783E3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5C77-42FC-4E44-87CE-85A983E576B4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8A4-2C9C-4838-9C05-9811F1811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919A-C4D7-48F3-9421-87ABE5ED1845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A61E-29D6-44FD-9FDB-BBC9AC3FB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E0FF-C3DC-4CEE-B216-1D486B2DA017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A724-6760-40DB-A136-6818D4DC4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1CBD-AC56-4FC1-B396-B278B89C28B0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8918-74BD-4A7B-9ADE-FA6D5D4EE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C0A8-D5C1-4590-B435-1D9C1D4746B0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767F-FA66-4C46-A035-E3D8274BE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D4233-4FD5-49B6-9EBA-5375BAB6AE01}" type="datetimeFigureOut">
              <a:rPr lang="en-US"/>
              <a:pPr>
                <a:defRPr/>
              </a:pPr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74F9-0A14-49F0-BCDB-8FD689C99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ty of toronto government">
            <a:extLst>
              <a:ext uri="{FF2B5EF4-FFF2-40B4-BE49-F238E27FC236}">
                <a16:creationId xmlns:a16="http://schemas.microsoft.com/office/drawing/2014/main" id="{8A601AA6-D1D3-4E52-B947-F5E7EFB35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9" b="15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028700" y="190501"/>
            <a:ext cx="2886075" cy="13334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Veteran Typewriter" panose="02000500000000000000" pitchFamily="2" charset="0"/>
                <a:ea typeface="+mj-ea"/>
                <a:cs typeface="+mj-cs"/>
              </a:rPr>
              <a:t>Municipal Governments and Councils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47EB7-ECA6-4BEC-AC18-E3DD57B697CD}"/>
              </a:ext>
            </a:extLst>
          </p:cNvPr>
          <p:cNvSpPr txBox="1"/>
          <p:nvPr/>
        </p:nvSpPr>
        <p:spPr>
          <a:xfrm>
            <a:off x="6096000" y="6491740"/>
            <a:ext cx="619681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1800" kern="1200" dirty="0">
                <a:solidFill>
                  <a:schemeClr val="bg1"/>
                </a:solidFill>
                <a:latin typeface="Veteran Typewriter" panose="02000500000000000000" pitchFamily="2" charset="0"/>
                <a:ea typeface="+mj-ea"/>
                <a:cs typeface="+mj-cs"/>
              </a:rPr>
              <a:t>Copyright ©2020 Kosowan’s Korner.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E982A-E60E-4636-B5A9-3770A620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539"/>
            <a:ext cx="5435600" cy="14617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5000" kern="1200" dirty="0">
                <a:solidFill>
                  <a:schemeClr val="tx1"/>
                </a:solidFill>
                <a:latin typeface="Veteran Typewriter" panose="02000500000000000000" pitchFamily="2" charset="0"/>
              </a:rPr>
              <a:t>Toronto’s City Hall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401E8-0A52-4D22-BB4D-3AD5A93C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923" y="2743200"/>
            <a:ext cx="4646302" cy="353623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latin typeface="Veteran Typewriter" panose="02000500000000000000" pitchFamily="2" charset="0"/>
              </a:rPr>
              <a:t>The current City Hall is the 4</a:t>
            </a:r>
            <a:r>
              <a:rPr lang="en-US" b="0" baseline="30000" dirty="0">
                <a:latin typeface="Veteran Typewriter" panose="02000500000000000000" pitchFamily="2" charset="0"/>
              </a:rPr>
              <a:t>th</a:t>
            </a:r>
            <a:r>
              <a:rPr lang="en-US" b="0" dirty="0">
                <a:latin typeface="Veteran Typewriter" panose="02000500000000000000" pitchFamily="2" charset="0"/>
              </a:rPr>
              <a:t> in the city’s history is at Nathan Phillips Square.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Veteran Typewriter" panose="02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latin typeface="Veteran Typewriter" panose="02000500000000000000" pitchFamily="2" charset="0"/>
              </a:rPr>
              <a:t>It has unique architecture, even being featured in action films like Resident Evil and Star Trek: The Next Generation.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Veteran Typewriter" panose="02000500000000000000" pitchFamily="2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dirty="0">
              <a:latin typeface="Veteran Typewriter" panose="02000500000000000000" pitchFamily="2" charset="0"/>
            </a:endParaRPr>
          </a:p>
        </p:txBody>
      </p:sp>
      <p:pic>
        <p:nvPicPr>
          <p:cNvPr id="8" name="Picture 4" descr="Image result for resident evil toronto city hall running">
            <a:extLst>
              <a:ext uri="{FF2B5EF4-FFF2-40B4-BE49-F238E27FC236}">
                <a16:creationId xmlns:a16="http://schemas.microsoft.com/office/drawing/2014/main" id="{D6842842-2143-4950-8B1F-A7F38D631E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r="-4" b="-4"/>
          <a:stretch/>
        </p:blipFill>
        <p:spPr bwMode="auto">
          <a:xfrm>
            <a:off x="6128227" y="789709"/>
            <a:ext cx="2397514" cy="216123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toronto city hall">
            <a:extLst>
              <a:ext uri="{FF2B5EF4-FFF2-40B4-BE49-F238E27FC236}">
                <a16:creationId xmlns:a16="http://schemas.microsoft.com/office/drawing/2014/main" id="{A0BF6A13-0D3F-480C-BA94-6BEEC6E74FD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r="11615" b="-2"/>
          <a:stretch/>
        </p:blipFill>
        <p:spPr bwMode="auto">
          <a:xfrm>
            <a:off x="5484502" y="1423024"/>
            <a:ext cx="6274683" cy="4597738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4B1B6F-80BC-4BC7-803B-BC2CBC37867F}"/>
              </a:ext>
            </a:extLst>
          </p:cNvPr>
          <p:cNvCxnSpPr>
            <a:cxnSpLocks/>
          </p:cNvCxnSpPr>
          <p:nvPr/>
        </p:nvCxnSpPr>
        <p:spPr>
          <a:xfrm>
            <a:off x="6781800" y="2737382"/>
            <a:ext cx="1600200" cy="80573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8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Tory wore a Raptors blazer while cheering on Toronto last night">
            <a:extLst>
              <a:ext uri="{FF2B5EF4-FFF2-40B4-BE49-F238E27FC236}">
                <a16:creationId xmlns:a16="http://schemas.microsoft.com/office/drawing/2014/main" id="{7BB17349-F408-4202-B0EC-09D85D175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r="22369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7DBD2-C436-4383-B388-9523A4C8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36" y="243027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  <a:latin typeface="Veteran Typewriter" panose="02000500000000000000" pitchFamily="2" charset="0"/>
              </a:rPr>
              <a:t>Toronto’s City Council and Mayor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71F2-9EE5-4CCD-AB36-8098BAC6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94" y="2514600"/>
            <a:ext cx="4706803" cy="378883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Toronto’s City Council is made up of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the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mayor</a:t>
            </a: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, who is elected city-wide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and 25 </a:t>
            </a:r>
            <a:r>
              <a:rPr lang="en-US" sz="2000" dirty="0" err="1">
                <a:solidFill>
                  <a:srgbClr val="000000"/>
                </a:solidFill>
                <a:latin typeface="Veteran Typewriter" panose="02000500000000000000" pitchFamily="2" charset="0"/>
              </a:rPr>
              <a:t>councillors</a:t>
            </a: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 who are elected in each ward across the city.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The mayor provides leadership to City Council and: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represents Toronto across Canada and around the world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works with different levels of government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>
              <a:lnSpc>
                <a:spcPct val="90000"/>
              </a:lnSpc>
            </a:pPr>
            <a:endParaRPr lang="en-CA" sz="20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F57A15-9520-4E3D-8ED9-6660C7FB1392}"/>
              </a:ext>
            </a:extLst>
          </p:cNvPr>
          <p:cNvSpPr txBox="1">
            <a:spLocks/>
          </p:cNvSpPr>
          <p:nvPr/>
        </p:nvSpPr>
        <p:spPr bwMode="auto">
          <a:xfrm>
            <a:off x="9296400" y="-152400"/>
            <a:ext cx="2743200" cy="146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eteran Typewriter" panose="02000500000000000000" pitchFamily="2" charset="0"/>
              </a:rPr>
              <a:t>His Worship, </a:t>
            </a:r>
            <a:br>
              <a:rPr lang="en-US" sz="35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eteran Typewriter" panose="02000500000000000000" pitchFamily="2" charset="0"/>
              </a:rPr>
            </a:br>
            <a:r>
              <a:rPr lang="en-US" sz="35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Veteran Typewriter" panose="02000500000000000000" pitchFamily="2" charset="0"/>
              </a:rPr>
              <a:t>John Tory</a:t>
            </a:r>
          </a:p>
        </p:txBody>
      </p:sp>
    </p:spTree>
    <p:extLst>
      <p:ext uri="{BB962C8B-B14F-4D97-AF65-F5344CB8AC3E}">
        <p14:creationId xmlns:p14="http://schemas.microsoft.com/office/powerpoint/2010/main" val="74383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oronto city councillors">
            <a:extLst>
              <a:ext uri="{FF2B5EF4-FFF2-40B4-BE49-F238E27FC236}">
                <a16:creationId xmlns:a16="http://schemas.microsoft.com/office/drawing/2014/main" id="{19B891A0-0ACB-414C-AC4B-A36540213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6" b="11102"/>
          <a:stretch/>
        </p:blipFill>
        <p:spPr bwMode="auto">
          <a:xfrm>
            <a:off x="0" y="1142452"/>
            <a:ext cx="806217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3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D2BB7-C71A-4E00-9962-31927041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424" y="1"/>
            <a:ext cx="4051576" cy="1676399"/>
          </a:xfrm>
        </p:spPr>
        <p:txBody>
          <a:bodyPr anchor="b">
            <a:normAutofit/>
          </a:bodyPr>
          <a:lstStyle/>
          <a:p>
            <a:r>
              <a:rPr lang="en-CA" sz="4800" dirty="0">
                <a:solidFill>
                  <a:schemeClr val="bg1"/>
                </a:solidFill>
                <a:latin typeface="Veteran Typewriter" panose="02000500000000000000" pitchFamily="2" charset="0"/>
              </a:rPr>
              <a:t>How does City Council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FB26A-7C9C-46F5-9DC5-8AC76DA9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5340" y="1784215"/>
            <a:ext cx="4046660" cy="283127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City </a:t>
            </a:r>
            <a:r>
              <a:rPr lang="en-US" sz="2000" dirty="0" err="1">
                <a:solidFill>
                  <a:schemeClr val="bg1"/>
                </a:solidFill>
                <a:latin typeface="Veteran Typewriter" panose="02000500000000000000" pitchFamily="2" charset="0"/>
              </a:rPr>
              <a:t>Councillors</a:t>
            </a: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attend City Council and committee meetings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sit on the boards of City agencies and corporations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propose changes to the decisions City Council makes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make motions for actions or raise awareness of issues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hold/attend community meetings to get public input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host or get involved in community events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help people access City services</a:t>
            </a:r>
            <a:endParaRPr lang="en-CA" sz="2000" dirty="0">
              <a:solidFill>
                <a:schemeClr val="bg1"/>
              </a:solidFill>
              <a:latin typeface="Veteran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5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ile:Toronto City Council chambers.jpg">
            <a:extLst>
              <a:ext uri="{FF2B5EF4-FFF2-40B4-BE49-F238E27FC236}">
                <a16:creationId xmlns:a16="http://schemas.microsoft.com/office/drawing/2014/main" id="{FFC54D94-5C84-4750-BE36-911DA4679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1" b="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8FC0-4018-42BD-96F7-E304D90F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213" y="4618693"/>
            <a:ext cx="6061022" cy="153619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Veteran Typewriter" panose="02000500000000000000" pitchFamily="2" charset="0"/>
              </a:rPr>
              <a:t>There are two branches of the Municipal Government.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Veteran Typewriter" panose="020005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Veteran Typewriter" panose="02000500000000000000" pitchFamily="2" charset="0"/>
              </a:rPr>
              <a:t>The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Legislative</a:t>
            </a:r>
            <a:r>
              <a:rPr lang="en-US" sz="2000" b="1" dirty="0">
                <a:latin typeface="Veteran Typewriter" panose="02000500000000000000" pitchFamily="2" charset="0"/>
              </a:rPr>
              <a:t> </a:t>
            </a:r>
            <a:r>
              <a:rPr lang="en-US" sz="2000" dirty="0">
                <a:latin typeface="Veteran Typewriter" panose="02000500000000000000" pitchFamily="2" charset="0"/>
              </a:rPr>
              <a:t>and the </a:t>
            </a:r>
            <a:r>
              <a:rPr 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Executive</a:t>
            </a:r>
            <a:r>
              <a:rPr lang="en-US" sz="2000" dirty="0">
                <a:latin typeface="Veteran Typewriter" panose="02000500000000000000" pitchFamily="2" charset="0"/>
              </a:rPr>
              <a:t> branches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Yes, this should look pretty similar…</a:t>
            </a:r>
          </a:p>
          <a:p>
            <a:pPr>
              <a:lnSpc>
                <a:spcPct val="90000"/>
              </a:lnSpc>
            </a:pPr>
            <a:endParaRPr lang="en-CA" sz="2000" dirty="0">
              <a:latin typeface="Veteran Typewriter" panose="020005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437088-8AED-4091-8BA5-4B2A2D2879F6}"/>
              </a:ext>
            </a:extLst>
          </p:cNvPr>
          <p:cNvSpPr txBox="1">
            <a:spLocks/>
          </p:cNvSpPr>
          <p:nvPr/>
        </p:nvSpPr>
        <p:spPr bwMode="auto">
          <a:xfrm>
            <a:off x="750916" y="4455373"/>
            <a:ext cx="4202105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4000" dirty="0">
                <a:latin typeface="Veteran Typewriter" panose="02000500000000000000" pitchFamily="2" charset="0"/>
              </a:rPr>
              <a:t>Branches of Municipal Government</a:t>
            </a:r>
            <a:endParaRPr lang="en-CA" sz="4000" dirty="0">
              <a:latin typeface="Veteran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9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8" descr="http://www.destination360.com/north-america/canada/toronto/images/s/toronto-city-hall.jpg">
            <a:extLst>
              <a:ext uri="{FF2B5EF4-FFF2-40B4-BE49-F238E27FC236}">
                <a16:creationId xmlns:a16="http://schemas.microsoft.com/office/drawing/2014/main" id="{D6CDFB6E-DDD5-4FCB-9B9B-05B8D1FA9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12958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upload.wikimedia.org/wikipedia/commons/thumb/3/33/Acton_Ontario_Town_Hall.jpg/220px-Acton_Ontario_Town_Hall.jpg">
            <a:extLst>
              <a:ext uri="{FF2B5EF4-FFF2-40B4-BE49-F238E27FC236}">
                <a16:creationId xmlns:a16="http://schemas.microsoft.com/office/drawing/2014/main" id="{D9FF56A3-DBE8-44D5-B208-86E818A17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4" b="-1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B811892-5291-409F-A3C7-29AD452AF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436" y="544518"/>
            <a:ext cx="3036292" cy="132556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Veteran Typewriter" panose="02000500000000000000" pitchFamily="2" charset="0"/>
              </a:rPr>
              <a:t>Municipal Government structure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91E943C-1478-4BD8-846D-07A3C5D06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" y="2089941"/>
            <a:ext cx="3463049" cy="391879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A municipal elected representative is called a </a:t>
            </a:r>
            <a:r>
              <a:rPr lang="en-US" altLang="en-US" sz="2000" b="1" dirty="0" err="1">
                <a:latin typeface="Calibri" panose="020F0502020204030204" pitchFamily="34" charset="0"/>
              </a:rPr>
              <a:t>councillor</a:t>
            </a:r>
            <a:r>
              <a:rPr lang="en-US" altLang="en-US" sz="2000" dirty="0">
                <a:latin typeface="Calibri" panose="020F0502020204030204" pitchFamily="34" charset="0"/>
              </a:rPr>
              <a:t> or </a:t>
            </a:r>
            <a:r>
              <a:rPr lang="en-US" altLang="en-US" sz="2000" b="1" dirty="0">
                <a:latin typeface="Calibri" panose="020F0502020204030204" pitchFamily="34" charset="0"/>
              </a:rPr>
              <a:t>alderman</a:t>
            </a:r>
            <a:r>
              <a:rPr lang="en-US" altLang="en-US" sz="2000" dirty="0"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The leader of the government is called a </a:t>
            </a:r>
            <a:r>
              <a:rPr lang="en-US" altLang="en-US" sz="2000" b="1" dirty="0">
                <a:latin typeface="Calibri" panose="020F0502020204030204" pitchFamily="34" charset="0"/>
              </a:rPr>
              <a:t>mayor </a:t>
            </a:r>
            <a:r>
              <a:rPr lang="en-US" altLang="en-US" sz="2000" dirty="0">
                <a:latin typeface="Calibri" panose="020F0502020204030204" pitchFamily="34" charset="0"/>
              </a:rPr>
              <a:t>or </a:t>
            </a:r>
            <a:r>
              <a:rPr lang="en-US" altLang="en-US" sz="2000" b="1" dirty="0">
                <a:latin typeface="Calibri" panose="020F0502020204030204" pitchFamily="34" charset="0"/>
              </a:rPr>
              <a:t>reeve</a:t>
            </a:r>
            <a:r>
              <a:rPr lang="en-US" altLang="en-US" sz="2000" dirty="0"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The size of the council differs from city to town.</a:t>
            </a:r>
          </a:p>
          <a:p>
            <a:pPr marL="0" indent="0" eaLnBrk="1" hangingPunct="1"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000" dirty="0" err="1">
                <a:latin typeface="Calibri" panose="020F0502020204030204" pitchFamily="34" charset="0"/>
              </a:rPr>
              <a:t>Councillors</a:t>
            </a:r>
            <a:r>
              <a:rPr lang="en-US" altLang="en-US" sz="2000" dirty="0">
                <a:latin typeface="Calibri" panose="020F0502020204030204" pitchFamily="34" charset="0"/>
              </a:rPr>
              <a:t> debate and pass legislation in the </a:t>
            </a:r>
            <a:r>
              <a:rPr lang="en-US" altLang="en-US" sz="2000" b="1" dirty="0">
                <a:latin typeface="Calibri" panose="020F0502020204030204" pitchFamily="34" charset="0"/>
              </a:rPr>
              <a:t>Council Chambers</a:t>
            </a: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(city hall/municipal office).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600" dirty="0">
                <a:latin typeface="Veteran Typewriter" panose="02000500000000000000" pitchFamily="2" charset="0"/>
              </a:rPr>
              <a:t>Ontario Municipalities</a:t>
            </a:r>
          </a:p>
        </p:txBody>
      </p:sp>
      <p:pic>
        <p:nvPicPr>
          <p:cNvPr id="5" name="Picture 4" descr="towns-in-ontario-4.jpg"/>
          <p:cNvPicPr>
            <a:picLocks noChangeAspect="1"/>
          </p:cNvPicPr>
          <p:nvPr/>
        </p:nvPicPr>
        <p:blipFill rotWithShape="1">
          <a:blip r:embed="rId3" cstate="print"/>
          <a:srcRect t="25359" b="2148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defTabSz="457200">
              <a:spcBef>
                <a:spcPts val="700"/>
              </a:spcBef>
              <a:buNone/>
              <a:defRPr/>
            </a:pPr>
            <a:r>
              <a:rPr lang="en-US" altLang="en-US" sz="2000" dirty="0">
                <a:latin typeface="Veteran Typewriter" panose="02000500000000000000" pitchFamily="2" charset="0"/>
              </a:rPr>
              <a:t>Ontario is separated into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444</a:t>
            </a:r>
            <a:r>
              <a:rPr lang="en-US" altLang="en-US" sz="2000" dirty="0">
                <a:latin typeface="Veteran Typewriter" panose="02000500000000000000" pitchFamily="2" charset="0"/>
              </a:rPr>
              <a:t> different communities called municipalities.  </a:t>
            </a:r>
          </a:p>
          <a:p>
            <a:pPr marL="0" indent="0" defTabSz="457200">
              <a:spcBef>
                <a:spcPts val="700"/>
              </a:spcBef>
              <a:buNone/>
              <a:defRPr/>
            </a:pPr>
            <a:endParaRPr lang="en-US" altLang="en-US" sz="2000" dirty="0">
              <a:latin typeface="Veteran Typewriter" panose="02000500000000000000" pitchFamily="2" charset="0"/>
            </a:endParaRPr>
          </a:p>
          <a:p>
            <a:pPr marL="0" indent="0" defTabSz="457200">
              <a:spcBef>
                <a:spcPts val="700"/>
              </a:spcBef>
              <a:buNone/>
              <a:defRPr/>
            </a:pPr>
            <a:r>
              <a:rPr lang="en-US" altLang="en-US" sz="2000" dirty="0">
                <a:latin typeface="Veteran Typewriter" panose="02000500000000000000" pitchFamily="2" charset="0"/>
              </a:rPr>
              <a:t>A municipality can be called a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city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,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town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,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village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,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township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,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county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 </a:t>
            </a:r>
            <a:r>
              <a:rPr lang="en-US" altLang="en-US" sz="2000" dirty="0">
                <a:latin typeface="Veteran Typewriter" panose="02000500000000000000" pitchFamily="2" charset="0"/>
              </a:rPr>
              <a:t>or</a:t>
            </a:r>
            <a:r>
              <a:rPr lang="en-US" altLang="en-US" sz="2000" dirty="0">
                <a:solidFill>
                  <a:srgbClr val="00B050"/>
                </a:solidFill>
                <a:latin typeface="Veteran Typewriter" panose="02000500000000000000" pitchFamily="2" charset="0"/>
              </a:rPr>
              <a:t> </a:t>
            </a:r>
            <a:r>
              <a:rPr lang="en-US" alt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region</a:t>
            </a:r>
            <a:r>
              <a:rPr lang="en-US" altLang="en-US" sz="2000" dirty="0">
                <a:latin typeface="Veteran Typewriter" panose="02000500000000000000" pitchFamily="2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3500" dirty="0">
                <a:solidFill>
                  <a:schemeClr val="bg1"/>
                </a:solidFill>
                <a:latin typeface="Veteran Typewriter" panose="02000500000000000000" pitchFamily="2" charset="0"/>
              </a:rPr>
              <a:t>Key Features of Municipalities</a:t>
            </a:r>
          </a:p>
        </p:txBody>
      </p:sp>
      <p:pic>
        <p:nvPicPr>
          <p:cNvPr id="1028" name="Picture 4" descr="Ontario - Wikipedia">
            <a:extLst>
              <a:ext uri="{FF2B5EF4-FFF2-40B4-BE49-F238E27FC236}">
                <a16:creationId xmlns:a16="http://schemas.microsoft.com/office/drawing/2014/main" id="{74935839-D456-4A1C-84A8-D282D7C3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08" y="837581"/>
            <a:ext cx="5559480" cy="27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st of municipalities in the Greater Toronto Area - Wikipedia">
            <a:extLst>
              <a:ext uri="{FF2B5EF4-FFF2-40B4-BE49-F238E27FC236}">
                <a16:creationId xmlns:a16="http://schemas.microsoft.com/office/drawing/2014/main" id="{DDCF3BB0-1454-4A13-B3A3-6FD482B0D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" b="-2"/>
          <a:stretch/>
        </p:blipFill>
        <p:spPr bwMode="auto">
          <a:xfrm>
            <a:off x="6621970" y="357013"/>
            <a:ext cx="4806487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ts val="700"/>
              </a:spcBef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Municipalities share several main features:</a:t>
            </a:r>
          </a:p>
          <a:p>
            <a:pPr marL="514350" indent="-514350" defTabSz="457200">
              <a:lnSpc>
                <a:spcPct val="90000"/>
              </a:lnSpc>
              <a:spcBef>
                <a:spcPts val="700"/>
              </a:spcBef>
              <a:buAutoNum type="arabicParenR"/>
              <a:defRPr/>
            </a:pPr>
            <a:r>
              <a:rPr lang="en-US" alt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A defined geographic area</a:t>
            </a:r>
          </a:p>
          <a:p>
            <a:pPr marL="514350" indent="-514350" defTabSz="457200">
              <a:lnSpc>
                <a:spcPct val="90000"/>
              </a:lnSpc>
              <a:spcBef>
                <a:spcPts val="700"/>
              </a:spcBef>
              <a:buAutoNum type="arabicParenR"/>
              <a:defRPr/>
            </a:pPr>
            <a:r>
              <a:rPr lang="en-US" alt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The power to tax</a:t>
            </a:r>
          </a:p>
          <a:p>
            <a:pPr marL="514350" indent="-514350" defTabSz="457200">
              <a:lnSpc>
                <a:spcPct val="90000"/>
              </a:lnSpc>
              <a:spcBef>
                <a:spcPts val="700"/>
              </a:spcBef>
              <a:buAutoNum type="arabicParenR"/>
              <a:defRPr/>
            </a:pPr>
            <a:r>
              <a:rPr lang="en-US" alt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An elected council</a:t>
            </a:r>
          </a:p>
          <a:p>
            <a:pPr defTabSz="457200">
              <a:lnSpc>
                <a:spcPct val="90000"/>
              </a:lnSpc>
              <a:spcBef>
                <a:spcPts val="700"/>
              </a:spcBef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Veteran Typewriter" panose="02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7010400" y="163253"/>
            <a:ext cx="4888306" cy="13255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Veteran Typewriter" panose="02000500000000000000" pitchFamily="2" charset="0"/>
              </a:rPr>
              <a:t>Municipal Powers &amp; Responsibilities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0980" r="2" b="2"/>
          <a:stretch/>
        </p:blipFill>
        <p:spPr bwMode="auto"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7014517" y="1641156"/>
            <a:ext cx="4884189" cy="2438869"/>
          </a:xfrm>
        </p:spPr>
        <p:txBody>
          <a:bodyPr anchor="t">
            <a:no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en-US" altLang="en-US" sz="2200" dirty="0">
                <a:latin typeface="Veteran Typewriter" panose="02000500000000000000" pitchFamily="2" charset="0"/>
              </a:rPr>
              <a:t>Municipalities are given their powers and responsibilities by the provincial government. </a:t>
            </a:r>
          </a:p>
          <a:p>
            <a:pPr marL="0" indent="0">
              <a:spcBef>
                <a:spcPts val="700"/>
              </a:spcBef>
              <a:buNone/>
            </a:pPr>
            <a:endParaRPr lang="en-US" altLang="en-US" sz="2200" dirty="0">
              <a:latin typeface="Veteran Typewriter" panose="02000500000000000000" pitchFamily="2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S" altLang="en-US" sz="2200" dirty="0">
                <a:latin typeface="Veteran Typewriter" panose="02000500000000000000" pitchFamily="2" charset="0"/>
              </a:rPr>
              <a:t>Examples are: Roads and sidewalks, transportation systems/public transit, social housing, waste removal, community centres, and water and sewage.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26567" r="2" b="17629"/>
          <a:stretch/>
        </p:blipFill>
        <p:spPr bwMode="auto"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perty_tax_chilliwack_notary.jpg"/>
          <p:cNvPicPr>
            <a:picLocks noChangeAspect="1"/>
          </p:cNvPicPr>
          <p:nvPr/>
        </p:nvPicPr>
        <p:blipFill rotWithShape="1">
          <a:blip r:embed="rId3" cstate="print"/>
          <a:srcRect r="5200"/>
          <a:stretch/>
        </p:blipFill>
        <p:spPr>
          <a:xfrm>
            <a:off x="3523486" y="10"/>
            <a:ext cx="866851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altLang="en-US" sz="4000" dirty="0">
                <a:latin typeface="Veteran Typewriter" panose="02000500000000000000" pitchFamily="2" charset="0"/>
              </a:rPr>
              <a:t>The Power to Raise Taxes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371094" y="2452624"/>
            <a:ext cx="4581906" cy="3207258"/>
          </a:xfrm>
        </p:spPr>
        <p:txBody>
          <a:bodyPr anchor="t">
            <a:no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en-US" altLang="en-US" sz="2200" dirty="0">
                <a:latin typeface="Veteran Typewriter" panose="02000500000000000000" pitchFamily="2" charset="0"/>
              </a:rPr>
              <a:t>Municipalities use </a:t>
            </a:r>
            <a:r>
              <a:rPr lang="en-US" altLang="en-US" sz="2200" b="1" dirty="0">
                <a:latin typeface="Veteran Typewriter" panose="02000500000000000000" pitchFamily="2" charset="0"/>
              </a:rPr>
              <a:t>Property taxes </a:t>
            </a:r>
            <a:r>
              <a:rPr lang="en-US" altLang="en-US" sz="2200" dirty="0">
                <a:latin typeface="Veteran Typewriter" panose="02000500000000000000" pitchFamily="2" charset="0"/>
              </a:rPr>
              <a:t>to generate revenue.</a:t>
            </a:r>
          </a:p>
          <a:p>
            <a:pPr marL="0" indent="0">
              <a:spcBef>
                <a:spcPts val="700"/>
              </a:spcBef>
              <a:buNone/>
            </a:pPr>
            <a:endParaRPr lang="en-US" altLang="en-US" sz="2200" dirty="0">
              <a:latin typeface="Veteran Typewriter" panose="02000500000000000000" pitchFamily="2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S" altLang="en-US" sz="2200" dirty="0">
                <a:latin typeface="Veteran Typewriter" panose="02000500000000000000" pitchFamily="2" charset="0"/>
              </a:rPr>
              <a:t>Homeowners pay a tax based on home value every year.</a:t>
            </a:r>
          </a:p>
          <a:p>
            <a:pPr marL="0" indent="0">
              <a:spcBef>
                <a:spcPts val="700"/>
              </a:spcBef>
              <a:buNone/>
            </a:pPr>
            <a:endParaRPr lang="en-US" altLang="en-US" sz="2200" dirty="0">
              <a:latin typeface="Veteran Typewriter" panose="02000500000000000000" pitchFamily="2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S" altLang="en-US" sz="2200" dirty="0">
                <a:latin typeface="Veteran Typewriter" panose="02000500000000000000" pitchFamily="2" charset="0"/>
              </a:rPr>
              <a:t>This money is used to pay for services that benefit the community such as police and the building and maintenance of roads, sidewalks and parks.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100" dirty="0">
                <a:latin typeface="Veteran Typewriter" panose="02000500000000000000" pitchFamily="2" charset="0"/>
              </a:rPr>
              <a:t>Municipal Branches – </a:t>
            </a:r>
            <a:br>
              <a:rPr lang="en-US" altLang="en-US" sz="4100" dirty="0">
                <a:latin typeface="Veteran Typewriter" panose="02000500000000000000" pitchFamily="2" charset="0"/>
              </a:rPr>
            </a:br>
            <a:r>
              <a:rPr lang="en-US" altLang="en-US" sz="4100" dirty="0">
                <a:latin typeface="Veteran Typewriter" panose="02000500000000000000" pitchFamily="2" charset="0"/>
              </a:rPr>
              <a:t>Single-Tier or Two-Tier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1800" dirty="0">
                <a:latin typeface="Veteran Typewriter" panose="02000500000000000000" pitchFamily="2" charset="0"/>
              </a:rPr>
              <a:t>Municipalities in Ontario are either part of a single-tier or two-tier system.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Veteran Typewriter" panose="02000500000000000000" pitchFamily="2" charset="0"/>
              </a:rPr>
              <a:t>A</a:t>
            </a:r>
            <a:r>
              <a:rPr lang="en-US" altLang="en-US" sz="1800" b="1" dirty="0">
                <a:latin typeface="Veteran Typewriter" panose="02000500000000000000" pitchFamily="2" charset="0"/>
              </a:rPr>
              <a:t> </a:t>
            </a:r>
            <a:r>
              <a:rPr lang="en-US" altLang="en-US" sz="18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single-tier</a:t>
            </a:r>
            <a:r>
              <a:rPr lang="en-US" altLang="en-US" sz="1800" b="1" dirty="0">
                <a:latin typeface="Veteran Typewriter" panose="02000500000000000000" pitchFamily="2" charset="0"/>
              </a:rPr>
              <a:t> </a:t>
            </a:r>
            <a:r>
              <a:rPr lang="en-US" altLang="en-US" sz="1800" dirty="0">
                <a:latin typeface="Veteran Typewriter" panose="02000500000000000000" pitchFamily="2" charset="0"/>
              </a:rPr>
              <a:t>municipality has one government and local council and it operates on its own.</a:t>
            </a:r>
          </a:p>
          <a:p>
            <a:pPr marL="0" indent="0" eaLnBrk="1" hangingPunct="1">
              <a:buNone/>
            </a:pPr>
            <a:endParaRPr lang="en-US" altLang="en-US" sz="1800" dirty="0"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Veteran Typewriter" panose="02000500000000000000" pitchFamily="2" charset="0"/>
              </a:rPr>
              <a:t>A</a:t>
            </a:r>
            <a:r>
              <a:rPr lang="en-US" altLang="en-US" sz="1800" b="1" dirty="0">
                <a:latin typeface="Veteran Typewriter" panose="02000500000000000000" pitchFamily="2" charset="0"/>
              </a:rPr>
              <a:t> </a:t>
            </a:r>
            <a:r>
              <a:rPr lang="en-US" altLang="en-US" sz="18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two-tier</a:t>
            </a:r>
            <a:r>
              <a:rPr lang="en-US" altLang="en-US" sz="1800" dirty="0">
                <a:solidFill>
                  <a:srgbClr val="00B050"/>
                </a:solidFill>
                <a:latin typeface="Veteran Typewriter" panose="02000500000000000000" pitchFamily="2" charset="0"/>
              </a:rPr>
              <a:t> </a:t>
            </a:r>
            <a:r>
              <a:rPr lang="en-US" altLang="en-US" sz="1800" dirty="0">
                <a:latin typeface="Veteran Typewriter" panose="02000500000000000000" pitchFamily="2" charset="0"/>
              </a:rPr>
              <a:t>system involve two layers of government and two councils. (Like York Region, Essex County or Lanark County)</a:t>
            </a:r>
          </a:p>
          <a:p>
            <a:pPr lvl="1" eaLnBrk="1" hangingPunct="1">
              <a:buNone/>
            </a:pPr>
            <a:endParaRPr lang="en-US" altLang="en-US" sz="1800" dirty="0">
              <a:latin typeface="Veteran Typewriter" panose="02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A7E0-61A5-4BF9-85D2-751315778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6" r="762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767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toronto city limits map">
            <a:extLst>
              <a:ext uri="{FF2B5EF4-FFF2-40B4-BE49-F238E27FC236}">
                <a16:creationId xmlns:a16="http://schemas.microsoft.com/office/drawing/2014/main" id="{B1F76964-7C68-4C3B-8C8E-2977FD766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57AA-4C43-4425-8E43-CB91421679BB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Veteran Typewriter" panose="02000500000000000000" pitchFamily="2" charset="0"/>
                <a:ea typeface="+mj-ea"/>
                <a:cs typeface="+mj-cs"/>
              </a:rPr>
              <a:t>City of Toronto Regional Boundaries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5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476</Words>
  <Application>Microsoft Office PowerPoint</Application>
  <PresentationFormat>Widescreen</PresentationFormat>
  <Paragraphs>70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Veteran Typewriter</vt:lpstr>
      <vt:lpstr>Arial</vt:lpstr>
      <vt:lpstr>Office Theme</vt:lpstr>
      <vt:lpstr>PowerPoint Presentation</vt:lpstr>
      <vt:lpstr>PowerPoint Presentation</vt:lpstr>
      <vt:lpstr>Municipal Government structure</vt:lpstr>
      <vt:lpstr>Ontario Municipalities</vt:lpstr>
      <vt:lpstr>Key Features of Municipalities</vt:lpstr>
      <vt:lpstr>Municipal Powers &amp; Responsibilities</vt:lpstr>
      <vt:lpstr>The Power to Raise Taxes</vt:lpstr>
      <vt:lpstr>Municipal Branches –  Single-Tier or Two-Tier</vt:lpstr>
      <vt:lpstr>PowerPoint Presentation</vt:lpstr>
      <vt:lpstr>Toronto’s City Hall</vt:lpstr>
      <vt:lpstr>Toronto’s City Council and Mayor</vt:lpstr>
      <vt:lpstr>How does City Council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Kosowan</dc:creator>
  <cp:lastModifiedBy>Ken Kosowan</cp:lastModifiedBy>
  <cp:revision>5</cp:revision>
  <dcterms:created xsi:type="dcterms:W3CDTF">2020-09-25T13:10:16Z</dcterms:created>
  <dcterms:modified xsi:type="dcterms:W3CDTF">2020-09-25T15:36:48Z</dcterms:modified>
</cp:coreProperties>
</file>