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96" r:id="rId3"/>
    <p:sldId id="268" r:id="rId4"/>
    <p:sldId id="279" r:id="rId5"/>
    <p:sldId id="284" r:id="rId6"/>
    <p:sldId id="299" r:id="rId7"/>
    <p:sldId id="300" r:id="rId8"/>
    <p:sldId id="280" r:id="rId9"/>
    <p:sldId id="297" r:id="rId10"/>
    <p:sldId id="298" r:id="rId11"/>
    <p:sldId id="295" r:id="rId12"/>
    <p:sldId id="291" r:id="rId13"/>
    <p:sldId id="292" r:id="rId14"/>
    <p:sldId id="293" r:id="rId15"/>
    <p:sldId id="27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icrosoft Sans Serif" panose="020B0604020202020204" pitchFamily="34" charset="0"/>
      <p:regular r:id="rId24"/>
    </p:embeddedFont>
    <p:embeddedFont>
      <p:font typeface="Times" panose="02020603050405020304" pitchFamily="18" charset="0"/>
      <p:regular r:id="rId25"/>
      <p:bold r:id="rId26"/>
      <p:italic r:id="rId27"/>
      <p:boldItalic r:id="rId28"/>
    </p:embeddedFont>
    <p:embeddedFont>
      <p:font typeface="Veteran Typewriter" panose="02000500000000000000"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026" autoAdjust="0"/>
  </p:normalViewPr>
  <p:slideViewPr>
    <p:cSldViewPr snapToGrid="0">
      <p:cViewPr varScale="1">
        <p:scale>
          <a:sx n="62" d="100"/>
          <a:sy n="62" d="100"/>
        </p:scale>
        <p:origin x="14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5BF3B-0AAC-487F-A7C3-6248A2EDF056}" type="datetimeFigureOut">
              <a:rPr lang="en-CA" smtClean="0"/>
              <a:t>2022-08-06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9D434-F9A3-47D4-96CB-9D128C26BB3B}" type="slidenum">
              <a:rPr lang="en-CA" smtClean="0"/>
              <a:t>‹#›</a:t>
            </a:fld>
            <a:endParaRPr lang="en-CA"/>
          </a:p>
        </p:txBody>
      </p:sp>
    </p:spTree>
    <p:extLst>
      <p:ext uri="{BB962C8B-B14F-4D97-AF65-F5344CB8AC3E}">
        <p14:creationId xmlns:p14="http://schemas.microsoft.com/office/powerpoint/2010/main" val="299297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747B664-9E59-47D4-8923-7BFD0B04708A}"/>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CC2BE608-49CE-45C9-9170-426ED60A5D61}"/>
              </a:ext>
            </a:extLst>
          </p:cNvPr>
          <p:cNvSpPr>
            <a:spLocks noGrp="1"/>
          </p:cNvSpPr>
          <p:nvPr>
            <p:ph type="body" idx="1"/>
          </p:nvPr>
        </p:nvSpPr>
        <p:spPr>
          <a:xfrm>
            <a:off x="914400" y="4416425"/>
            <a:ext cx="5029200" cy="3544888"/>
          </a:xfrm>
        </p:spPr>
        <p:txBody>
          <a:bodyPr/>
          <a:lstStyle/>
          <a:p>
            <a:pPr eaLnBrk="1" hangingPunct="1">
              <a:defRPr/>
            </a:pPr>
            <a:r>
              <a:rPr lang="en-CA" sz="1100" dirty="0">
                <a:latin typeface="+mn-lt"/>
              </a:rPr>
              <a:t>Government </a:t>
            </a:r>
          </a:p>
          <a:p>
            <a:pPr marL="228600" indent="-228600" eaLnBrk="1" hangingPunct="1">
              <a:spcBef>
                <a:spcPts val="600"/>
              </a:spcBef>
              <a:buFont typeface="Arial" pitchFamily="34" charset="0"/>
              <a:buChar char="•"/>
              <a:defRPr/>
            </a:pPr>
            <a:r>
              <a:rPr lang="en-CA" sz="1100" dirty="0">
                <a:latin typeface="+mn-lt"/>
              </a:rPr>
              <a:t>The political party with the most members elected to the House of Commons usually forms the Government. </a:t>
            </a:r>
          </a:p>
          <a:p>
            <a:pPr marL="228600" indent="-228600" eaLnBrk="1" hangingPunct="1">
              <a:spcBef>
                <a:spcPts val="600"/>
              </a:spcBef>
              <a:buFont typeface="Arial" pitchFamily="34" charset="0"/>
              <a:buChar char="•"/>
              <a:defRPr/>
            </a:pPr>
            <a:r>
              <a:rPr lang="en-CA" sz="1100" dirty="0">
                <a:latin typeface="+mn-lt"/>
              </a:rPr>
              <a:t>In the federal government, the Prime Minister and the Cabinet decide on policies and priorities, make sure they are put into action, and also guide the Government’s legislation through the House of Commons and the Senate.</a:t>
            </a:r>
            <a:endParaRPr lang="en-CA" sz="1100" u="sng" dirty="0">
              <a:latin typeface="+mn-lt"/>
            </a:endParaRPr>
          </a:p>
          <a:p>
            <a:pPr eaLnBrk="1" hangingPunct="1">
              <a:defRPr/>
            </a:pPr>
            <a:endParaRPr lang="en-CA" sz="1100" u="sng" dirty="0">
              <a:latin typeface="+mn-lt"/>
            </a:endParaRPr>
          </a:p>
          <a:p>
            <a:pPr eaLnBrk="1" hangingPunct="1">
              <a:defRPr/>
            </a:pPr>
            <a:r>
              <a:rPr lang="en-CA" sz="1100" dirty="0">
                <a:latin typeface="+mn-lt"/>
              </a:rPr>
              <a:t>Parliament</a:t>
            </a:r>
          </a:p>
          <a:p>
            <a:pPr marL="228600" indent="-228600" eaLnBrk="1" hangingPunct="1">
              <a:spcBef>
                <a:spcPts val="600"/>
              </a:spcBef>
              <a:buFont typeface="Arial" pitchFamily="34" charset="0"/>
              <a:buChar char="•"/>
              <a:defRPr/>
            </a:pPr>
            <a:r>
              <a:rPr lang="en-CA" sz="1100" dirty="0">
                <a:latin typeface="+mn-lt"/>
              </a:rPr>
              <a:t>Canada’s Parliament is composed of the Monarch, the Senate and the House of Commons. Parliament has the power to make laws for Canada in certain areas of responsibility. A Parliament is also the period of time between an election and a dissolution</a:t>
            </a:r>
          </a:p>
          <a:p>
            <a:pPr marL="228600" indent="-228600" eaLnBrk="1" hangingPunct="1">
              <a:spcBef>
                <a:spcPts val="600"/>
              </a:spcBef>
              <a:buFont typeface="Arial" pitchFamily="34" charset="0"/>
              <a:buChar char="•"/>
              <a:defRPr/>
            </a:pPr>
            <a:r>
              <a:rPr lang="en-CA" sz="1100" dirty="0">
                <a:latin typeface="+mn-lt"/>
              </a:rPr>
              <a:t>The Monarch is our Head of State, Queen Elizabeth II, represented in Canada by the Governor General</a:t>
            </a:r>
          </a:p>
          <a:p>
            <a:pPr marL="228600" indent="-228600" eaLnBrk="1" hangingPunct="1">
              <a:spcBef>
                <a:spcPts val="600"/>
              </a:spcBef>
              <a:buFont typeface="Arial" pitchFamily="34" charset="0"/>
              <a:buChar char="•"/>
              <a:defRPr/>
            </a:pPr>
            <a:r>
              <a:rPr lang="en-CA" sz="1100" dirty="0">
                <a:latin typeface="+mn-lt"/>
              </a:rPr>
              <a:t>The Senate is the Upper House of Parliament </a:t>
            </a:r>
          </a:p>
          <a:p>
            <a:pPr marL="228600" indent="-228600" eaLnBrk="1" hangingPunct="1">
              <a:spcBef>
                <a:spcPts val="600"/>
              </a:spcBef>
              <a:buFont typeface="Arial" pitchFamily="34" charset="0"/>
              <a:buChar char="•"/>
              <a:defRPr/>
            </a:pPr>
            <a:r>
              <a:rPr lang="en-CA" sz="1100" dirty="0">
                <a:latin typeface="+mn-lt"/>
              </a:rPr>
              <a:t>The House of Commons is where elected Members of Parliament meet and debate</a:t>
            </a:r>
          </a:p>
          <a:p>
            <a:pPr marL="171450" indent="-171450" eaLnBrk="1" hangingPunct="1">
              <a:buFont typeface="Arial" pitchFamily="34" charset="0"/>
              <a:buChar char="•"/>
              <a:defRPr/>
            </a:pPr>
            <a:endParaRPr lang="en-CA" sz="1100" dirty="0">
              <a:latin typeface="+mn-lt"/>
            </a:endParaRPr>
          </a:p>
          <a:p>
            <a:pPr marL="228600" eaLnBrk="1" hangingPunct="1">
              <a:buFont typeface="Arial" pitchFamily="34" charset="0"/>
              <a:buNone/>
              <a:defRPr/>
            </a:pPr>
            <a:r>
              <a:rPr lang="en-CA" sz="1100" dirty="0">
                <a:latin typeface="+mn-lt"/>
              </a:rPr>
              <a:t>Source: Library of Parliament, “Our Country, Our Parliament” www.parl.gc.ca/About/Parliament/Education/OurCountryOurParliament/section1-e.aspx</a:t>
            </a:r>
            <a:endParaRPr lang="en-CA" dirty="0"/>
          </a:p>
        </p:txBody>
      </p:sp>
      <p:sp>
        <p:nvSpPr>
          <p:cNvPr id="24580" name="Slide Number Placeholder 3">
            <a:extLst>
              <a:ext uri="{FF2B5EF4-FFF2-40B4-BE49-F238E27FC236}">
                <a16:creationId xmlns:a16="http://schemas.microsoft.com/office/drawing/2014/main" id="{4C27C139-02BA-49BB-AE0B-924DB96D3D1E}"/>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3228609-876D-4DD2-8A44-C85585764646}"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B22357B-8D94-49BA-A959-9A6F12A60E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3E1C32-C217-45EA-AEAD-6B8601AEC0BC}" type="slidenum">
              <a:rPr lang="en-US" altLang="en-US"/>
              <a:pPr/>
              <a:t>12</a:t>
            </a:fld>
            <a:endParaRPr lang="en-US" altLang="en-US"/>
          </a:p>
        </p:txBody>
      </p:sp>
      <p:sp>
        <p:nvSpPr>
          <p:cNvPr id="20483" name="Rectangle 2">
            <a:extLst>
              <a:ext uri="{FF2B5EF4-FFF2-40B4-BE49-F238E27FC236}">
                <a16:creationId xmlns:a16="http://schemas.microsoft.com/office/drawing/2014/main" id="{BFFC02F1-9994-427C-A06E-692A829049A5}"/>
              </a:ext>
            </a:extLst>
          </p:cNvPr>
          <p:cNvSpPr>
            <a:spLocks noGrp="1" noRot="1" noChangeAspect="1" noChangeArrowheads="1" noTextEdit="1"/>
          </p:cNvSpPr>
          <p:nvPr>
            <p:ph type="sldImg"/>
          </p:nvPr>
        </p:nvSpPr>
        <p:spPr>
          <a:xfrm>
            <a:off x="330200" y="696913"/>
            <a:ext cx="6197600" cy="3486150"/>
          </a:xfrm>
          <a:ln/>
        </p:spPr>
      </p:sp>
      <p:sp>
        <p:nvSpPr>
          <p:cNvPr id="20484" name="Rectangle 3">
            <a:extLst>
              <a:ext uri="{FF2B5EF4-FFF2-40B4-BE49-F238E27FC236}">
                <a16:creationId xmlns:a16="http://schemas.microsoft.com/office/drawing/2014/main" id="{0F65DE58-D334-47C2-BC07-92C64CE06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77FEEBC-A82F-4C15-A317-29F7EB034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193D92-300C-4CF9-ABA5-FB6E90CEF449}" type="slidenum">
              <a:rPr lang="en-US" altLang="en-US"/>
              <a:pPr/>
              <a:t>13</a:t>
            </a:fld>
            <a:endParaRPr lang="en-US" altLang="en-US"/>
          </a:p>
        </p:txBody>
      </p:sp>
      <p:sp>
        <p:nvSpPr>
          <p:cNvPr id="22531" name="Rectangle 2">
            <a:extLst>
              <a:ext uri="{FF2B5EF4-FFF2-40B4-BE49-F238E27FC236}">
                <a16:creationId xmlns:a16="http://schemas.microsoft.com/office/drawing/2014/main" id="{93B649CE-FFA6-47EB-AD79-1A130DC91FF9}"/>
              </a:ext>
            </a:extLst>
          </p:cNvPr>
          <p:cNvSpPr>
            <a:spLocks noGrp="1" noRot="1" noChangeAspect="1" noChangeArrowheads="1" noTextEdit="1"/>
          </p:cNvSpPr>
          <p:nvPr>
            <p:ph type="sldImg"/>
          </p:nvPr>
        </p:nvSpPr>
        <p:spPr>
          <a:xfrm>
            <a:off x="330200" y="696913"/>
            <a:ext cx="6197600" cy="3486150"/>
          </a:xfrm>
          <a:ln/>
        </p:spPr>
      </p:sp>
      <p:sp>
        <p:nvSpPr>
          <p:cNvPr id="22532" name="Rectangle 3">
            <a:extLst>
              <a:ext uri="{FF2B5EF4-FFF2-40B4-BE49-F238E27FC236}">
                <a16:creationId xmlns:a16="http://schemas.microsoft.com/office/drawing/2014/main" id="{6EA26F6A-1209-4814-A769-96608830DA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31,000 Ontarians declined their ballot in the 2011 Provincial election.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0E8EAAD-98C3-47E5-BADF-CD45B29BD4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CCC78BF-59D8-4618-AD1D-4CA9369ECCF2}" type="slidenum">
              <a:rPr lang="en-US" altLang="en-US"/>
              <a:pPr/>
              <a:t>14</a:t>
            </a:fld>
            <a:endParaRPr lang="en-US" altLang="en-US"/>
          </a:p>
        </p:txBody>
      </p:sp>
      <p:sp>
        <p:nvSpPr>
          <p:cNvPr id="24579" name="Rectangle 2">
            <a:extLst>
              <a:ext uri="{FF2B5EF4-FFF2-40B4-BE49-F238E27FC236}">
                <a16:creationId xmlns:a16="http://schemas.microsoft.com/office/drawing/2014/main" id="{BA2BCAF1-A57B-4949-940F-6418667535B5}"/>
              </a:ext>
            </a:extLst>
          </p:cNvPr>
          <p:cNvSpPr>
            <a:spLocks noGrp="1" noRot="1" noChangeAspect="1" noChangeArrowheads="1" noTextEdit="1"/>
          </p:cNvSpPr>
          <p:nvPr>
            <p:ph type="sldImg"/>
          </p:nvPr>
        </p:nvSpPr>
        <p:spPr>
          <a:xfrm>
            <a:off x="330200" y="696913"/>
            <a:ext cx="6197600" cy="3486150"/>
          </a:xfrm>
          <a:ln/>
        </p:spPr>
      </p:sp>
      <p:sp>
        <p:nvSpPr>
          <p:cNvPr id="24580" name="Rectangle 3">
            <a:extLst>
              <a:ext uri="{FF2B5EF4-FFF2-40B4-BE49-F238E27FC236}">
                <a16:creationId xmlns:a16="http://schemas.microsoft.com/office/drawing/2014/main" id="{DC48F9AC-4C78-4157-B0B1-E39AF4BD64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Historically, senior citizens were the largest demographic of advanced voters.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E6B56B3-41FE-488E-AD88-5096AC801879}"/>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018C2D3E-38BF-4CE5-A77F-445FE883C56E}"/>
              </a:ext>
            </a:extLst>
          </p:cNvPr>
          <p:cNvSpPr>
            <a:spLocks noGrp="1"/>
          </p:cNvSpPr>
          <p:nvPr>
            <p:ph type="body" idx="1"/>
          </p:nvPr>
        </p:nvSpPr>
        <p:spPr>
          <a:xfrm>
            <a:off x="914400" y="4416425"/>
            <a:ext cx="5029200" cy="4408488"/>
          </a:xfrm>
        </p:spPr>
        <p:txBody>
          <a:bodyPr/>
          <a:lstStyle/>
          <a:p>
            <a:pPr>
              <a:defRPr/>
            </a:pPr>
            <a:r>
              <a:rPr lang="en-CA" sz="1100" dirty="0">
                <a:solidFill>
                  <a:prstClr val="black"/>
                </a:solidFill>
                <a:latin typeface="Calibri"/>
                <a:ea typeface="ＭＳ Ｐゴシック" pitchFamily="1" charset="-128"/>
              </a:rPr>
              <a:t>So – why do you think voting matters? </a:t>
            </a:r>
          </a:p>
          <a:p>
            <a:pPr>
              <a:defRPr/>
            </a:pPr>
            <a:endParaRPr lang="en-CA" sz="1100" dirty="0">
              <a:solidFill>
                <a:prstClr val="black"/>
              </a:solidFill>
              <a:latin typeface="Calibri"/>
              <a:ea typeface="ＭＳ Ｐゴシック" pitchFamily="1" charset="-128"/>
            </a:endParaRPr>
          </a:p>
          <a:p>
            <a:pPr>
              <a:spcBef>
                <a:spcPts val="600"/>
              </a:spcBef>
              <a:spcAft>
                <a:spcPts val="600"/>
              </a:spcAft>
              <a:defRPr/>
            </a:pPr>
            <a:r>
              <a:rPr lang="en-CA" sz="1100" dirty="0">
                <a:solidFill>
                  <a:prstClr val="black"/>
                </a:solidFill>
                <a:latin typeface="Calibri"/>
                <a:ea typeface="ＭＳ Ｐゴシック" pitchFamily="1" charset="-128"/>
              </a:rPr>
              <a:t>There are a lot of reasons voting matters. Here are four to think about:</a:t>
            </a:r>
          </a:p>
          <a:p>
            <a:pPr marL="228600" indent="-228600">
              <a:spcBef>
                <a:spcPts val="600"/>
              </a:spcBef>
              <a:spcAft>
                <a:spcPts val="300"/>
              </a:spcAft>
              <a:buFont typeface="+mj-lt"/>
              <a:buAutoNum type="arabicPeriod"/>
              <a:defRPr/>
            </a:pPr>
            <a:r>
              <a:rPr lang="en-CA" sz="1100" dirty="0">
                <a:solidFill>
                  <a:prstClr val="black"/>
                </a:solidFill>
                <a:latin typeface="Calibri"/>
                <a:ea typeface="ＭＳ Ｐゴシック" pitchFamily="1" charset="-128"/>
              </a:rPr>
              <a:t>First – </a:t>
            </a:r>
            <a:r>
              <a:rPr lang="en-CA" sz="1100" b="1" dirty="0">
                <a:solidFill>
                  <a:prstClr val="black"/>
                </a:solidFill>
                <a:latin typeface="Calibri"/>
                <a:ea typeface="ＭＳ Ｐゴシック" pitchFamily="1" charset="-128"/>
              </a:rPr>
              <a:t>Voting is the most fundamental act in a democracy</a:t>
            </a:r>
            <a:r>
              <a:rPr lang="en-CA" sz="1100" dirty="0">
                <a:solidFill>
                  <a:prstClr val="black"/>
                </a:solidFill>
                <a:latin typeface="Calibri"/>
                <a:ea typeface="ＭＳ Ｐゴシック" pitchFamily="1" charset="-128"/>
              </a:rPr>
              <a:t> – it’s how we as citizens choose who governs us, and it’s how we hold them to account.</a:t>
            </a:r>
          </a:p>
          <a:p>
            <a:pPr marL="228600" indent="-228600">
              <a:spcBef>
                <a:spcPts val="600"/>
              </a:spcBef>
              <a:spcAft>
                <a:spcPts val="300"/>
              </a:spcAft>
              <a:buFont typeface="+mj-lt"/>
              <a:buAutoNum type="arabicPeriod"/>
              <a:defRPr/>
            </a:pPr>
            <a:r>
              <a:rPr lang="en-CA" sz="1100" dirty="0">
                <a:solidFill>
                  <a:prstClr val="black"/>
                </a:solidFill>
                <a:latin typeface="Calibri"/>
                <a:ea typeface="ＭＳ Ｐゴシック" pitchFamily="1" charset="-128"/>
              </a:rPr>
              <a:t>Voting is the only form of participation in which each citizen has an </a:t>
            </a:r>
            <a:r>
              <a:rPr lang="en-CA" sz="1100" b="1" dirty="0">
                <a:solidFill>
                  <a:prstClr val="black"/>
                </a:solidFill>
                <a:latin typeface="Calibri"/>
                <a:ea typeface="ＭＳ Ｐゴシック" pitchFamily="1" charset="-128"/>
              </a:rPr>
              <a:t>EQUAL say</a:t>
            </a:r>
            <a:r>
              <a:rPr lang="en-CA" sz="1100" dirty="0">
                <a:solidFill>
                  <a:prstClr val="black"/>
                </a:solidFill>
                <a:latin typeface="Calibri"/>
                <a:ea typeface="ＭＳ Ｐゴシック" pitchFamily="1" charset="-128"/>
              </a:rPr>
              <a:t>. It doesn’t matter who you are or how much money you have – every vote is equal.</a:t>
            </a:r>
          </a:p>
          <a:p>
            <a:pPr marL="228600" indent="-228600">
              <a:spcBef>
                <a:spcPts val="600"/>
              </a:spcBef>
              <a:spcAft>
                <a:spcPts val="300"/>
              </a:spcAft>
              <a:buFont typeface="+mj-lt"/>
              <a:buAutoNum type="arabicPeriod"/>
              <a:defRPr/>
            </a:pPr>
            <a:r>
              <a:rPr lang="en-CA" sz="1100" dirty="0">
                <a:solidFill>
                  <a:prstClr val="black"/>
                </a:solidFill>
                <a:latin typeface="Calibri"/>
                <a:ea typeface="ＭＳ Ｐゴシック" pitchFamily="1" charset="-128"/>
              </a:rPr>
              <a:t>Some people say that one vote can’t make a difference. But I think that’s the wrong way to look at it. Here are some pretty crazy facts from the 2011 federal election:</a:t>
            </a:r>
          </a:p>
          <a:p>
            <a:pPr lvl="1" indent="-228600">
              <a:spcBef>
                <a:spcPts val="600"/>
              </a:spcBef>
              <a:spcAft>
                <a:spcPts val="300"/>
              </a:spcAft>
              <a:buFontTx/>
              <a:buChar char="•"/>
              <a:defRPr/>
            </a:pPr>
            <a:r>
              <a:rPr lang="en-CA" sz="1100" dirty="0">
                <a:solidFill>
                  <a:prstClr val="black"/>
                </a:solidFill>
                <a:latin typeface="Calibri"/>
                <a:ea typeface="ＭＳ Ｐゴシック" pitchFamily="1" charset="-128"/>
              </a:rPr>
              <a:t>There were </a:t>
            </a:r>
            <a:r>
              <a:rPr lang="en-CA" sz="1100" b="1" dirty="0">
                <a:solidFill>
                  <a:prstClr val="black"/>
                </a:solidFill>
                <a:latin typeface="Calibri"/>
                <a:ea typeface="ＭＳ Ｐゴシック" pitchFamily="1" charset="-128"/>
              </a:rPr>
              <a:t>27 ridings </a:t>
            </a:r>
            <a:r>
              <a:rPr lang="en-CA" sz="1100" dirty="0">
                <a:solidFill>
                  <a:prstClr val="black"/>
                </a:solidFill>
                <a:latin typeface="Calibri"/>
                <a:ea typeface="ＭＳ Ｐゴシック" pitchFamily="1" charset="-128"/>
              </a:rPr>
              <a:t>in which the winner was decided by </a:t>
            </a:r>
            <a:r>
              <a:rPr lang="en-CA" sz="1100" b="1" dirty="0">
                <a:solidFill>
                  <a:prstClr val="black"/>
                </a:solidFill>
                <a:latin typeface="Calibri"/>
                <a:ea typeface="ＭＳ Ｐゴシック" pitchFamily="1" charset="-128"/>
              </a:rPr>
              <a:t>less than 1,000 votes.</a:t>
            </a:r>
            <a:r>
              <a:rPr lang="en-CA" sz="1100" dirty="0">
                <a:solidFill>
                  <a:prstClr val="black"/>
                </a:solidFill>
                <a:latin typeface="Calibri"/>
                <a:ea typeface="ＭＳ Ｐゴシック" pitchFamily="1" charset="-128"/>
              </a:rPr>
              <a:t> </a:t>
            </a:r>
          </a:p>
          <a:p>
            <a:pPr lvl="1" indent="-228600">
              <a:spcBef>
                <a:spcPts val="600"/>
              </a:spcBef>
              <a:spcAft>
                <a:spcPts val="300"/>
              </a:spcAft>
              <a:buFontTx/>
              <a:buChar char="•"/>
              <a:defRPr/>
            </a:pPr>
            <a:r>
              <a:rPr lang="en-CA" sz="1100" dirty="0">
                <a:solidFill>
                  <a:prstClr val="black"/>
                </a:solidFill>
                <a:latin typeface="Calibri"/>
                <a:ea typeface="ＭＳ Ｐゴシック" pitchFamily="1" charset="-128"/>
              </a:rPr>
              <a:t>There were </a:t>
            </a:r>
            <a:r>
              <a:rPr lang="en-CA" sz="1100" b="1" dirty="0">
                <a:solidFill>
                  <a:prstClr val="black"/>
                </a:solidFill>
                <a:latin typeface="Calibri"/>
                <a:ea typeface="ＭＳ Ｐゴシック" pitchFamily="1" charset="-128"/>
              </a:rPr>
              <a:t>six ridings </a:t>
            </a:r>
            <a:r>
              <a:rPr lang="en-CA" sz="1100" dirty="0">
                <a:solidFill>
                  <a:prstClr val="black"/>
                </a:solidFill>
                <a:latin typeface="Calibri"/>
                <a:ea typeface="ＭＳ Ｐゴシック" pitchFamily="1" charset="-128"/>
              </a:rPr>
              <a:t>where the winner won by </a:t>
            </a:r>
            <a:r>
              <a:rPr lang="en-CA" sz="1100" b="1" dirty="0">
                <a:solidFill>
                  <a:prstClr val="black"/>
                </a:solidFill>
                <a:latin typeface="Calibri"/>
                <a:ea typeface="ＭＳ Ｐゴシック" pitchFamily="1" charset="-128"/>
              </a:rPr>
              <a:t>less than 100 votes.</a:t>
            </a:r>
          </a:p>
          <a:p>
            <a:pPr lvl="1" indent="-228600">
              <a:spcBef>
                <a:spcPts val="600"/>
              </a:spcBef>
              <a:spcAft>
                <a:spcPts val="300"/>
              </a:spcAft>
              <a:buFontTx/>
              <a:buChar char="•"/>
              <a:defRPr/>
            </a:pPr>
            <a:r>
              <a:rPr lang="en-CA" sz="1100" dirty="0">
                <a:solidFill>
                  <a:prstClr val="black"/>
                </a:solidFill>
                <a:latin typeface="Calibri"/>
                <a:ea typeface="ＭＳ Ｐゴシック" pitchFamily="1" charset="-128"/>
              </a:rPr>
              <a:t>There was </a:t>
            </a:r>
            <a:r>
              <a:rPr lang="en-CA" sz="1100" b="1" dirty="0">
                <a:solidFill>
                  <a:prstClr val="black"/>
                </a:solidFill>
                <a:latin typeface="Calibri"/>
                <a:ea typeface="ＭＳ Ｐゴシック" pitchFamily="1" charset="-128"/>
              </a:rPr>
              <a:t>one riding </a:t>
            </a:r>
            <a:r>
              <a:rPr lang="en-CA" sz="1100" dirty="0">
                <a:solidFill>
                  <a:prstClr val="black"/>
                </a:solidFill>
                <a:latin typeface="Calibri"/>
                <a:ea typeface="ＭＳ Ｐゴシック" pitchFamily="1" charset="-128"/>
              </a:rPr>
              <a:t>where the margin of victory was </a:t>
            </a:r>
            <a:r>
              <a:rPr lang="en-CA" sz="1100" b="1" dirty="0">
                <a:solidFill>
                  <a:prstClr val="black"/>
                </a:solidFill>
                <a:latin typeface="Calibri"/>
                <a:ea typeface="ＭＳ Ｐゴシック" pitchFamily="1" charset="-128"/>
              </a:rPr>
              <a:t>just nine votes! </a:t>
            </a:r>
          </a:p>
          <a:p>
            <a:pPr marL="228600">
              <a:spcBef>
                <a:spcPts val="600"/>
              </a:spcBef>
              <a:spcAft>
                <a:spcPts val="300"/>
              </a:spcAft>
              <a:buFont typeface="Calibri" pitchFamily="34" charset="0"/>
              <a:buNone/>
              <a:defRPr/>
            </a:pPr>
            <a:r>
              <a:rPr lang="en-CA" sz="1100" dirty="0">
                <a:solidFill>
                  <a:prstClr val="black"/>
                </a:solidFill>
                <a:latin typeface="Calibri"/>
                <a:ea typeface="ＭＳ Ｐゴシック" pitchFamily="1" charset="-128"/>
              </a:rPr>
              <a:t>So it doesn’t take very many votes to make a big difference to the outcome of an election.</a:t>
            </a:r>
          </a:p>
          <a:p>
            <a:pPr marL="171450" indent="-171450">
              <a:spcBef>
                <a:spcPts val="600"/>
              </a:spcBef>
              <a:spcAft>
                <a:spcPts val="300"/>
              </a:spcAft>
              <a:buFont typeface="Calibri" pitchFamily="34" charset="0"/>
              <a:buNone/>
              <a:defRPr/>
            </a:pPr>
            <a:r>
              <a:rPr lang="en-CA" sz="1100" dirty="0">
                <a:solidFill>
                  <a:prstClr val="black"/>
                </a:solidFill>
                <a:latin typeface="Calibri"/>
                <a:ea typeface="ＭＳ Ｐゴシック" pitchFamily="1" charset="-128"/>
              </a:rPr>
              <a:t>4.  Parties pay attention to who votes and who doesn’t. And they focus on those who participate.</a:t>
            </a:r>
          </a:p>
          <a:p>
            <a:pPr>
              <a:spcBef>
                <a:spcPts val="600"/>
              </a:spcBef>
              <a:defRPr/>
            </a:pPr>
            <a:endParaRPr lang="en-CA" sz="1100" dirty="0">
              <a:solidFill>
                <a:prstClr val="black"/>
              </a:solidFill>
              <a:latin typeface="Calibri"/>
              <a:ea typeface="ＭＳ Ｐゴシック" pitchFamily="1" charset="-128"/>
            </a:endParaRPr>
          </a:p>
          <a:p>
            <a:pPr eaLnBrk="1" hangingPunct="1">
              <a:spcBef>
                <a:spcPts val="600"/>
              </a:spcBef>
              <a:defRPr/>
            </a:pPr>
            <a:endParaRPr lang="en-CA" sz="1100" dirty="0"/>
          </a:p>
        </p:txBody>
      </p:sp>
      <p:sp>
        <p:nvSpPr>
          <p:cNvPr id="38916" name="Slide Number Placeholder 3">
            <a:extLst>
              <a:ext uri="{FF2B5EF4-FFF2-40B4-BE49-F238E27FC236}">
                <a16:creationId xmlns:a16="http://schemas.microsoft.com/office/drawing/2014/main" id="{4D21BD16-40A9-427E-8625-AEA4142772FD}"/>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5464ADE-447B-4B82-9154-60481B3AF4F1}" type="slidenum">
              <a:rPr lang="en-US" altLang="en-US" sz="1200"/>
              <a:pPr/>
              <a:t>15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3D029FC-D6A2-4028-9A69-D4BE814C0BDA}"/>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67CC726F-1804-4208-A763-BF959921E7BB}"/>
              </a:ext>
            </a:extLst>
          </p:cNvPr>
          <p:cNvSpPr>
            <a:spLocks noGrp="1"/>
          </p:cNvSpPr>
          <p:nvPr>
            <p:ph type="body" idx="1"/>
          </p:nvPr>
        </p:nvSpPr>
        <p:spPr/>
        <p:txBody>
          <a:bodyPr/>
          <a:lstStyle/>
          <a:p>
            <a:pPr eaLnBrk="1" hangingPunct="1">
              <a:defRPr/>
            </a:pPr>
            <a:r>
              <a:rPr lang="en-CA" sz="1100" dirty="0">
                <a:latin typeface="+mn-lt"/>
              </a:rPr>
              <a:t>Obviously, the Next Fixed Election date will change with every new Government Session. There is also a very real chance that an election will be called before 2023.</a:t>
            </a:r>
          </a:p>
        </p:txBody>
      </p:sp>
      <p:sp>
        <p:nvSpPr>
          <p:cNvPr id="30724" name="Slide Number Placeholder 3">
            <a:extLst>
              <a:ext uri="{FF2B5EF4-FFF2-40B4-BE49-F238E27FC236}">
                <a16:creationId xmlns:a16="http://schemas.microsoft.com/office/drawing/2014/main" id="{D13208D0-C7D0-4623-AABD-025FD5499E5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248B03F-1061-447B-89BD-CE8CC981FB62}" type="slidenum">
              <a:rPr lang="en-US" altLang="en-US" sz="120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21BE444-804F-461A-A54E-DDD75DB19D0E}"/>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F200F0D5-63BC-4FED-ACB7-C22C448B3BDE}"/>
              </a:ext>
            </a:extLst>
          </p:cNvPr>
          <p:cNvSpPr>
            <a:spLocks noGrp="1"/>
          </p:cNvSpPr>
          <p:nvPr>
            <p:ph type="body" idx="1"/>
          </p:nvPr>
        </p:nvSpPr>
        <p:spPr/>
        <p:txBody>
          <a:bodyPr/>
          <a:lstStyle/>
          <a:p>
            <a:pPr>
              <a:defRPr/>
            </a:pPr>
            <a:endParaRPr lang="en-CA" sz="1100" dirty="0">
              <a:latin typeface="+mn-lt"/>
            </a:endParaRPr>
          </a:p>
        </p:txBody>
      </p:sp>
      <p:sp>
        <p:nvSpPr>
          <p:cNvPr id="31748" name="Slide Number Placeholder 3">
            <a:extLst>
              <a:ext uri="{FF2B5EF4-FFF2-40B4-BE49-F238E27FC236}">
                <a16:creationId xmlns:a16="http://schemas.microsoft.com/office/drawing/2014/main" id="{1499832D-414A-40EB-BA36-EB2B8EA9FDA1}"/>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786949-4549-4121-A376-4254A8C3FB72}"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21BE444-804F-461A-A54E-DDD75DB19D0E}"/>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F200F0D5-63BC-4FED-ACB7-C22C448B3BDE}"/>
              </a:ext>
            </a:extLst>
          </p:cNvPr>
          <p:cNvSpPr>
            <a:spLocks noGrp="1"/>
          </p:cNvSpPr>
          <p:nvPr>
            <p:ph type="body" idx="1"/>
          </p:nvPr>
        </p:nvSpPr>
        <p:spPr/>
        <p:txBody>
          <a:bodyPr/>
          <a:lstStyle/>
          <a:p>
            <a:pPr>
              <a:defRPr/>
            </a:pPr>
            <a:r>
              <a:rPr lang="en-CA" sz="1100" dirty="0">
                <a:latin typeface="+mn-lt"/>
              </a:rPr>
              <a:t>Organizations like fairvote.ca have great material where you can discuss the idea of PR vs FPTP.</a:t>
            </a:r>
          </a:p>
        </p:txBody>
      </p:sp>
      <p:sp>
        <p:nvSpPr>
          <p:cNvPr id="31748" name="Slide Number Placeholder 3">
            <a:extLst>
              <a:ext uri="{FF2B5EF4-FFF2-40B4-BE49-F238E27FC236}">
                <a16:creationId xmlns:a16="http://schemas.microsoft.com/office/drawing/2014/main" id="{1499832D-414A-40EB-BA36-EB2B8EA9FDA1}"/>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B786949-4549-4121-A376-4254A8C3FB72}" type="slidenum">
              <a:rPr lang="en-US" altLang="en-US" sz="1200"/>
              <a:pPr/>
              <a:t>6</a:t>
            </a:fld>
            <a:endParaRPr lang="en-US" altLang="en-US" sz="1200"/>
          </a:p>
        </p:txBody>
      </p:sp>
    </p:spTree>
    <p:extLst>
      <p:ext uri="{BB962C8B-B14F-4D97-AF65-F5344CB8AC3E}">
        <p14:creationId xmlns:p14="http://schemas.microsoft.com/office/powerpoint/2010/main" val="103797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Credit to Fairvote.ca</a:t>
            </a:r>
          </a:p>
        </p:txBody>
      </p:sp>
      <p:sp>
        <p:nvSpPr>
          <p:cNvPr id="4" name="Slide Number Placeholder 3"/>
          <p:cNvSpPr>
            <a:spLocks noGrp="1"/>
          </p:cNvSpPr>
          <p:nvPr>
            <p:ph type="sldNum" sz="quarter" idx="5"/>
          </p:nvPr>
        </p:nvSpPr>
        <p:spPr/>
        <p:txBody>
          <a:bodyPr/>
          <a:lstStyle/>
          <a:p>
            <a:fld id="{C4C9D434-F9A3-47D4-96CB-9D128C26BB3B}" type="slidenum">
              <a:rPr lang="en-CA" smtClean="0"/>
              <a:t>7</a:t>
            </a:fld>
            <a:endParaRPr lang="en-CA"/>
          </a:p>
        </p:txBody>
      </p:sp>
    </p:spTree>
    <p:extLst>
      <p:ext uri="{BB962C8B-B14F-4D97-AF65-F5344CB8AC3E}">
        <p14:creationId xmlns:p14="http://schemas.microsoft.com/office/powerpoint/2010/main" val="23691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871A15-A80A-4F98-AB64-980874E7F3C1}"/>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1D4F7818-530C-4C1E-8017-828EFDF1840B}"/>
              </a:ext>
            </a:extLst>
          </p:cNvPr>
          <p:cNvSpPr>
            <a:spLocks noGrp="1"/>
          </p:cNvSpPr>
          <p:nvPr>
            <p:ph type="body" idx="1"/>
          </p:nvPr>
        </p:nvSpPr>
        <p:spPr>
          <a:xfrm>
            <a:off x="914400" y="4416425"/>
            <a:ext cx="5035550" cy="4119563"/>
          </a:xfrm>
        </p:spPr>
        <p:txBody>
          <a:bodyPr/>
          <a:lstStyle/>
          <a:p>
            <a:pPr marL="228600" indent="-228600" eaLnBrk="1" hangingPunct="1">
              <a:lnSpc>
                <a:spcPct val="150000"/>
              </a:lnSpc>
              <a:spcBef>
                <a:spcPts val="0"/>
              </a:spcBef>
              <a:buFontTx/>
              <a:buChar char="•"/>
              <a:defRPr/>
            </a:pPr>
            <a:r>
              <a:rPr lang="en-CA" sz="1100" dirty="0">
                <a:latin typeface="+mn-lt"/>
                <a:ea typeface="ＭＳ Ｐゴシック" pitchFamily="1" charset="-128"/>
              </a:rPr>
              <a:t>There are basically three steps involved in voting federally in Canada. </a:t>
            </a:r>
          </a:p>
          <a:p>
            <a:pPr eaLnBrk="1" hangingPunct="1">
              <a:lnSpc>
                <a:spcPct val="150000"/>
              </a:lnSpc>
              <a:spcBef>
                <a:spcPts val="0"/>
              </a:spcBef>
              <a:defRPr/>
            </a:pPr>
            <a:endParaRPr lang="en-CA" sz="1100" dirty="0">
              <a:latin typeface="+mn-lt"/>
              <a:ea typeface="ＭＳ Ｐゴシック" pitchFamily="1" charset="-128"/>
            </a:endParaRPr>
          </a:p>
          <a:p>
            <a:pPr marL="228600" indent="-228600" eaLnBrk="1" hangingPunct="1">
              <a:lnSpc>
                <a:spcPct val="150000"/>
              </a:lnSpc>
              <a:spcBef>
                <a:spcPts val="0"/>
              </a:spcBef>
              <a:buFontTx/>
              <a:buChar char="•"/>
              <a:defRPr/>
            </a:pPr>
            <a:r>
              <a:rPr lang="en-CA" sz="1100" b="1" dirty="0">
                <a:latin typeface="+mn-lt"/>
                <a:ea typeface="ＭＳ Ｐゴシック" pitchFamily="1" charset="-128"/>
              </a:rPr>
              <a:t>Step 1 – Register</a:t>
            </a:r>
          </a:p>
          <a:p>
            <a:pPr lvl="1"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To vote in federal elections, your name must appear on the voters list for the polling division where you live.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Voter registration in Canada is a lot easier than most people think. That’s because Canada has the National Register of Electors.</a:t>
            </a:r>
            <a:endParaRPr lang="en-CA" sz="1100" dirty="0">
              <a:solidFill>
                <a:srgbClr val="FF0000"/>
              </a:solidFill>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Elections Canada continuously maintains and updates the Register. To do so, we get information from different government sources. We also mail out registration packages to thousands of potential new electors, and during elections, we go door-to-door in areas like new housing divisions and student residences. </a:t>
            </a:r>
            <a:endParaRPr lang="en-CA" sz="1100" strike="sngStrike" dirty="0">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When you turn 18, you will most likely be already registered, but if not, Elections Canada will send you a form like the one on screen.</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If you get one, please fill it out – it only takes about five minutes, and you can return it to us for free.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Remember – you will be able to register or update your information at any time by contacting us – you won’t have to wait until an election is called. </a:t>
            </a:r>
          </a:p>
          <a:p>
            <a:pPr eaLnBrk="1" hangingPunct="1">
              <a:lnSpc>
                <a:spcPct val="150000"/>
              </a:lnSpc>
              <a:spcBef>
                <a:spcPts val="0"/>
              </a:spcBef>
              <a:defRPr/>
            </a:pPr>
            <a:endParaRPr lang="en-CA" sz="1100" dirty="0">
              <a:latin typeface="+mn-lt"/>
              <a:ea typeface="ＭＳ Ｐゴシック" pitchFamily="1" charset="-128"/>
            </a:endParaRPr>
          </a:p>
          <a:p>
            <a:pPr indent="-168275" eaLnBrk="1" hangingPunct="1">
              <a:defRPr/>
            </a:pPr>
            <a:endParaRPr lang="en-CA" sz="1100" dirty="0">
              <a:latin typeface="+mn-lt"/>
              <a:ea typeface="ＭＳ Ｐゴシック" pitchFamily="1" charset="-128"/>
            </a:endParaRPr>
          </a:p>
          <a:p>
            <a:pPr eaLnBrk="1" hangingPunct="1">
              <a:defRPr/>
            </a:pPr>
            <a:endParaRPr lang="en-CA" sz="1100" dirty="0">
              <a:latin typeface="+mn-lt"/>
            </a:endParaRPr>
          </a:p>
        </p:txBody>
      </p:sp>
      <p:sp>
        <p:nvSpPr>
          <p:cNvPr id="32772" name="Slide Number Placeholder 3">
            <a:extLst>
              <a:ext uri="{FF2B5EF4-FFF2-40B4-BE49-F238E27FC236}">
                <a16:creationId xmlns:a16="http://schemas.microsoft.com/office/drawing/2014/main" id="{CE2871CA-AED4-497F-B927-7FB900D3F71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0BE7DC-1454-4E07-BAD7-1FB0152DB216}"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871A15-A80A-4F98-AB64-980874E7F3C1}"/>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1D4F7818-530C-4C1E-8017-828EFDF1840B}"/>
              </a:ext>
            </a:extLst>
          </p:cNvPr>
          <p:cNvSpPr>
            <a:spLocks noGrp="1"/>
          </p:cNvSpPr>
          <p:nvPr>
            <p:ph type="body" idx="1"/>
          </p:nvPr>
        </p:nvSpPr>
        <p:spPr>
          <a:xfrm>
            <a:off x="914400" y="4416425"/>
            <a:ext cx="5035550" cy="4119563"/>
          </a:xfrm>
        </p:spPr>
        <p:txBody>
          <a:bodyPr/>
          <a:lstStyle/>
          <a:p>
            <a:pPr marL="228600" indent="-228600" eaLnBrk="1" hangingPunct="1">
              <a:lnSpc>
                <a:spcPct val="150000"/>
              </a:lnSpc>
              <a:spcBef>
                <a:spcPts val="0"/>
              </a:spcBef>
              <a:buFontTx/>
              <a:buChar char="•"/>
              <a:defRPr/>
            </a:pPr>
            <a:r>
              <a:rPr lang="en-CA" sz="1100" dirty="0">
                <a:latin typeface="+mn-lt"/>
                <a:ea typeface="ＭＳ Ｐゴシック" pitchFamily="1" charset="-128"/>
              </a:rPr>
              <a:t>There are basically three steps involved in voting federally in Canada. </a:t>
            </a:r>
          </a:p>
          <a:p>
            <a:pPr eaLnBrk="1" hangingPunct="1">
              <a:lnSpc>
                <a:spcPct val="150000"/>
              </a:lnSpc>
              <a:spcBef>
                <a:spcPts val="0"/>
              </a:spcBef>
              <a:defRPr/>
            </a:pPr>
            <a:endParaRPr lang="en-CA" sz="1100" dirty="0">
              <a:latin typeface="+mn-lt"/>
              <a:ea typeface="ＭＳ Ｐゴシック" pitchFamily="1" charset="-128"/>
            </a:endParaRPr>
          </a:p>
          <a:p>
            <a:pPr marL="228600" indent="-228600" eaLnBrk="1" hangingPunct="1">
              <a:lnSpc>
                <a:spcPct val="150000"/>
              </a:lnSpc>
              <a:spcBef>
                <a:spcPts val="0"/>
              </a:spcBef>
              <a:buFontTx/>
              <a:buChar char="•"/>
              <a:defRPr/>
            </a:pPr>
            <a:r>
              <a:rPr lang="en-CA" sz="1100" b="1" dirty="0">
                <a:latin typeface="+mn-lt"/>
                <a:ea typeface="ＭＳ Ｐゴシック" pitchFamily="1" charset="-128"/>
              </a:rPr>
              <a:t>Step 1 – Register</a:t>
            </a:r>
          </a:p>
          <a:p>
            <a:pPr lvl="1"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To vote in federal elections, your name must appear on the voters list for the polling division where you live.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Voter registration in Canada is a lot easier than most people think. That’s because Canada has the National Register of Electors.</a:t>
            </a:r>
            <a:endParaRPr lang="en-CA" sz="1100" dirty="0">
              <a:solidFill>
                <a:srgbClr val="FF0000"/>
              </a:solidFill>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Elections Canada continuously maintains and updates the Register. To do so, we get information from different government sources. We also mail out registration packages to thousands of potential new electors, and during elections, we go door-to-door in areas like new housing divisions and student residences. </a:t>
            </a:r>
            <a:endParaRPr lang="en-CA" sz="1100" strike="sngStrike" dirty="0">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When you turn 18, you will most likely be already registered, but if not, Elections Canada will send you a form like the one on screen.</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If you get one, please fill it out – it only takes about five minutes, and you can return it to us for free.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Remember – you will be able to register or update your information at any time by contacting us – you won’t have to wait until an election is called. </a:t>
            </a:r>
          </a:p>
          <a:p>
            <a:pPr eaLnBrk="1" hangingPunct="1">
              <a:lnSpc>
                <a:spcPct val="150000"/>
              </a:lnSpc>
              <a:spcBef>
                <a:spcPts val="0"/>
              </a:spcBef>
              <a:defRPr/>
            </a:pPr>
            <a:endParaRPr lang="en-CA" sz="1100" dirty="0">
              <a:latin typeface="+mn-lt"/>
              <a:ea typeface="ＭＳ Ｐゴシック" pitchFamily="1" charset="-128"/>
            </a:endParaRPr>
          </a:p>
          <a:p>
            <a:pPr indent="-168275" eaLnBrk="1" hangingPunct="1">
              <a:defRPr/>
            </a:pPr>
            <a:endParaRPr lang="en-CA" sz="1100" dirty="0">
              <a:latin typeface="+mn-lt"/>
              <a:ea typeface="ＭＳ Ｐゴシック" pitchFamily="1" charset="-128"/>
            </a:endParaRPr>
          </a:p>
          <a:p>
            <a:pPr eaLnBrk="1" hangingPunct="1">
              <a:defRPr/>
            </a:pPr>
            <a:endParaRPr lang="en-CA" sz="1100" dirty="0">
              <a:latin typeface="+mn-lt"/>
            </a:endParaRPr>
          </a:p>
        </p:txBody>
      </p:sp>
      <p:sp>
        <p:nvSpPr>
          <p:cNvPr id="32772" name="Slide Number Placeholder 3">
            <a:extLst>
              <a:ext uri="{FF2B5EF4-FFF2-40B4-BE49-F238E27FC236}">
                <a16:creationId xmlns:a16="http://schemas.microsoft.com/office/drawing/2014/main" id="{CE2871CA-AED4-497F-B927-7FB900D3F71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0BE7DC-1454-4E07-BAD7-1FB0152DB216}" type="slidenum">
              <a:rPr lang="en-US" altLang="en-US" sz="1200"/>
              <a:pPr/>
              <a:t>9</a:t>
            </a:fld>
            <a:endParaRPr lang="en-US" altLang="en-US" sz="1200"/>
          </a:p>
        </p:txBody>
      </p:sp>
    </p:spTree>
    <p:extLst>
      <p:ext uri="{BB962C8B-B14F-4D97-AF65-F5344CB8AC3E}">
        <p14:creationId xmlns:p14="http://schemas.microsoft.com/office/powerpoint/2010/main" val="366881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8871A15-A80A-4F98-AB64-980874E7F3C1}"/>
              </a:ext>
            </a:extLst>
          </p:cNvPr>
          <p:cNvSpPr>
            <a:spLocks noGrp="1" noRot="1" noChangeAspect="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1D4F7818-530C-4C1E-8017-828EFDF1840B}"/>
              </a:ext>
            </a:extLst>
          </p:cNvPr>
          <p:cNvSpPr>
            <a:spLocks noGrp="1"/>
          </p:cNvSpPr>
          <p:nvPr>
            <p:ph type="body" idx="1"/>
          </p:nvPr>
        </p:nvSpPr>
        <p:spPr>
          <a:xfrm>
            <a:off x="914400" y="4416425"/>
            <a:ext cx="5035550" cy="4119563"/>
          </a:xfrm>
        </p:spPr>
        <p:txBody>
          <a:bodyPr/>
          <a:lstStyle/>
          <a:p>
            <a:pPr marL="228600" indent="-228600" eaLnBrk="1" hangingPunct="1">
              <a:lnSpc>
                <a:spcPct val="150000"/>
              </a:lnSpc>
              <a:spcBef>
                <a:spcPts val="0"/>
              </a:spcBef>
              <a:buFontTx/>
              <a:buChar char="•"/>
              <a:defRPr/>
            </a:pPr>
            <a:r>
              <a:rPr lang="en-CA" sz="1100" dirty="0">
                <a:latin typeface="+mn-lt"/>
                <a:ea typeface="ＭＳ Ｐゴシック" pitchFamily="1" charset="-128"/>
              </a:rPr>
              <a:t>There are basically three steps involved in voting federally in Canada. </a:t>
            </a:r>
          </a:p>
          <a:p>
            <a:pPr eaLnBrk="1" hangingPunct="1">
              <a:lnSpc>
                <a:spcPct val="150000"/>
              </a:lnSpc>
              <a:spcBef>
                <a:spcPts val="0"/>
              </a:spcBef>
              <a:defRPr/>
            </a:pPr>
            <a:endParaRPr lang="en-CA" sz="1100" dirty="0">
              <a:latin typeface="+mn-lt"/>
              <a:ea typeface="ＭＳ Ｐゴシック" pitchFamily="1" charset="-128"/>
            </a:endParaRPr>
          </a:p>
          <a:p>
            <a:pPr marL="228600" indent="-228600" eaLnBrk="1" hangingPunct="1">
              <a:lnSpc>
                <a:spcPct val="150000"/>
              </a:lnSpc>
              <a:spcBef>
                <a:spcPts val="0"/>
              </a:spcBef>
              <a:buFontTx/>
              <a:buChar char="•"/>
              <a:defRPr/>
            </a:pPr>
            <a:r>
              <a:rPr lang="en-CA" sz="1100" b="1" dirty="0">
                <a:latin typeface="+mn-lt"/>
                <a:ea typeface="ＭＳ Ｐゴシック" pitchFamily="1" charset="-128"/>
              </a:rPr>
              <a:t>Step 1 – Register</a:t>
            </a:r>
          </a:p>
          <a:p>
            <a:pPr lvl="1"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To vote in federal elections, your name must appear on the voters list for the polling division where you live.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Voter registration in Canada is a lot easier than most people think. That’s because Canada has the National Register of Electors.</a:t>
            </a:r>
            <a:endParaRPr lang="en-CA" sz="1100" dirty="0">
              <a:solidFill>
                <a:srgbClr val="FF0000"/>
              </a:solidFill>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Elections Canada continuously maintains and updates the Register. To do so, we get information from different government sources. We also mail out registration packages to thousands of potential new electors, and during elections, we go door-to-door in areas like new housing divisions and student residences. </a:t>
            </a:r>
            <a:endParaRPr lang="en-CA" sz="1100" strike="sngStrike" dirty="0">
              <a:latin typeface="+mn-lt"/>
              <a:ea typeface="ＭＳ Ｐゴシック" pitchFamily="1" charset="-128"/>
            </a:endParaRP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When you turn 18, you will most likely be already registered, but if not, Elections Canada will send you a form like the one on screen.</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If you get one, please fill it out – it only takes about five minutes, and you can return it to us for free. </a:t>
            </a:r>
          </a:p>
          <a:p>
            <a:pPr marL="457200" indent="-228600" eaLnBrk="1" hangingPunct="1">
              <a:spcBef>
                <a:spcPts val="0"/>
              </a:spcBef>
              <a:spcAft>
                <a:spcPts val="600"/>
              </a:spcAft>
              <a:buFont typeface="Calibri" pitchFamily="34" charset="0"/>
              <a:buChar char="–"/>
              <a:defRPr/>
            </a:pPr>
            <a:r>
              <a:rPr lang="en-CA" sz="1100" dirty="0">
                <a:latin typeface="+mn-lt"/>
                <a:ea typeface="ＭＳ Ｐゴシック" pitchFamily="1" charset="-128"/>
              </a:rPr>
              <a:t>Remember – you will be able to register or update your information at any time by contacting us – you won’t have to wait until an election is called. </a:t>
            </a:r>
          </a:p>
          <a:p>
            <a:pPr eaLnBrk="1" hangingPunct="1">
              <a:lnSpc>
                <a:spcPct val="150000"/>
              </a:lnSpc>
              <a:spcBef>
                <a:spcPts val="0"/>
              </a:spcBef>
              <a:defRPr/>
            </a:pPr>
            <a:endParaRPr lang="en-CA" sz="1100" dirty="0">
              <a:latin typeface="+mn-lt"/>
              <a:ea typeface="ＭＳ Ｐゴシック" pitchFamily="1" charset="-128"/>
            </a:endParaRPr>
          </a:p>
          <a:p>
            <a:pPr indent="-168275" eaLnBrk="1" hangingPunct="1">
              <a:defRPr/>
            </a:pPr>
            <a:endParaRPr lang="en-CA" sz="1100" dirty="0">
              <a:latin typeface="+mn-lt"/>
              <a:ea typeface="ＭＳ Ｐゴシック" pitchFamily="1" charset="-128"/>
            </a:endParaRPr>
          </a:p>
          <a:p>
            <a:pPr eaLnBrk="1" hangingPunct="1">
              <a:defRPr/>
            </a:pPr>
            <a:endParaRPr lang="en-CA" sz="1100" dirty="0">
              <a:latin typeface="+mn-lt"/>
            </a:endParaRPr>
          </a:p>
        </p:txBody>
      </p:sp>
      <p:sp>
        <p:nvSpPr>
          <p:cNvPr id="32772" name="Slide Number Placeholder 3">
            <a:extLst>
              <a:ext uri="{FF2B5EF4-FFF2-40B4-BE49-F238E27FC236}">
                <a16:creationId xmlns:a16="http://schemas.microsoft.com/office/drawing/2014/main" id="{CE2871CA-AED4-497F-B927-7FB900D3F71F}"/>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20BE7DC-1454-4E07-BAD7-1FB0152DB216}" type="slidenum">
              <a:rPr lang="en-US" altLang="en-US" sz="1200"/>
              <a:pPr/>
              <a:t>10</a:t>
            </a:fld>
            <a:endParaRPr lang="en-US" altLang="en-US" sz="1200"/>
          </a:p>
        </p:txBody>
      </p:sp>
    </p:spTree>
    <p:extLst>
      <p:ext uri="{BB962C8B-B14F-4D97-AF65-F5344CB8AC3E}">
        <p14:creationId xmlns:p14="http://schemas.microsoft.com/office/powerpoint/2010/main" val="205789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B5EC106-3A84-4E9B-BC8F-28251A1F65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5F7D5A-D5B8-4648-9C57-E578517A895D}" type="slidenum">
              <a:rPr lang="en-US" altLang="en-US"/>
              <a:pPr/>
              <a:t>11</a:t>
            </a:fld>
            <a:endParaRPr lang="en-US" altLang="en-US"/>
          </a:p>
        </p:txBody>
      </p:sp>
      <p:sp>
        <p:nvSpPr>
          <p:cNvPr id="18435" name="Rectangle 2">
            <a:extLst>
              <a:ext uri="{FF2B5EF4-FFF2-40B4-BE49-F238E27FC236}">
                <a16:creationId xmlns:a16="http://schemas.microsoft.com/office/drawing/2014/main" id="{CCE28C80-3876-429D-AB5D-E46BDB4B5C62}"/>
              </a:ext>
            </a:extLst>
          </p:cNvPr>
          <p:cNvSpPr>
            <a:spLocks noGrp="1" noRot="1" noChangeAspect="1" noChangeArrowheads="1" noTextEdit="1"/>
          </p:cNvSpPr>
          <p:nvPr>
            <p:ph type="sldImg"/>
          </p:nvPr>
        </p:nvSpPr>
        <p:spPr>
          <a:xfrm>
            <a:off x="330200" y="696913"/>
            <a:ext cx="6197600" cy="3486150"/>
          </a:xfrm>
          <a:ln/>
        </p:spPr>
      </p:sp>
      <p:sp>
        <p:nvSpPr>
          <p:cNvPr id="18436" name="Rectangle 3">
            <a:extLst>
              <a:ext uri="{FF2B5EF4-FFF2-40B4-BE49-F238E27FC236}">
                <a16:creationId xmlns:a16="http://schemas.microsoft.com/office/drawing/2014/main" id="{69C58E13-4EC2-443D-A473-EC4A340B74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Information provided by Elections Canada.</a:t>
            </a:r>
          </a:p>
        </p:txBody>
      </p:sp>
    </p:spTree>
    <p:extLst>
      <p:ext uri="{BB962C8B-B14F-4D97-AF65-F5344CB8AC3E}">
        <p14:creationId xmlns:p14="http://schemas.microsoft.com/office/powerpoint/2010/main" val="405812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E267-F994-41FE-8678-C87B0BD2A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688D8DE-A187-4C1F-A375-F57BC6CF64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685D427-A2EE-4A67-B788-9B20C996BD69}"/>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5" name="Footer Placeholder 4">
            <a:extLst>
              <a:ext uri="{FF2B5EF4-FFF2-40B4-BE49-F238E27FC236}">
                <a16:creationId xmlns:a16="http://schemas.microsoft.com/office/drawing/2014/main" id="{E5F6038F-01F9-4159-8126-6638473F0F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9D82A8-EBFC-4583-80CC-47E97FC84AEB}"/>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29443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AE12-AF34-4CE9-ACB9-DF8E4C3D72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D32F79-6DF0-4536-922E-4C204EAD40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B6F2B4-31B1-4136-9630-ECBE2E3B59A9}"/>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5" name="Footer Placeholder 4">
            <a:extLst>
              <a:ext uri="{FF2B5EF4-FFF2-40B4-BE49-F238E27FC236}">
                <a16:creationId xmlns:a16="http://schemas.microsoft.com/office/drawing/2014/main" id="{A189D350-C9E4-4612-8B40-9DAE84C1B39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2D145D-21E9-4B3D-9AC2-916DFF782133}"/>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76526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461AC1-9D85-43CE-B0A4-406FE04CEE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89DBBF4-1AEE-4C52-8829-1A8D6D658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42C1F7-4BD4-4FB7-AB2E-B8ED0149340D}"/>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5" name="Footer Placeholder 4">
            <a:extLst>
              <a:ext uri="{FF2B5EF4-FFF2-40B4-BE49-F238E27FC236}">
                <a16:creationId xmlns:a16="http://schemas.microsoft.com/office/drawing/2014/main" id="{1A083AD6-CDCC-428B-90D5-A6A4E9F609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81DE47-6A4B-4931-BCCD-B9A9A1CB06FA}"/>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8752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197E-981F-4C9A-AD90-24DCC38C9E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77579F7-B0AB-4C39-B78C-0148AAD1B9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193429-109F-459E-89CC-11D272F1EDD3}"/>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5" name="Footer Placeholder 4">
            <a:extLst>
              <a:ext uri="{FF2B5EF4-FFF2-40B4-BE49-F238E27FC236}">
                <a16:creationId xmlns:a16="http://schemas.microsoft.com/office/drawing/2014/main" id="{1C61D5B4-6C2F-42D2-A028-AB7EA73E033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146FC0-E57F-4FC3-89F0-AFE82EE9A4C8}"/>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414758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82BB-0AF7-428B-ADA8-05D801D42E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FD8F2E1-A17A-4A3D-B49D-7156297F3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7A44E9-C5C3-483A-95A4-E9E1CD83B550}"/>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5" name="Footer Placeholder 4">
            <a:extLst>
              <a:ext uri="{FF2B5EF4-FFF2-40B4-BE49-F238E27FC236}">
                <a16:creationId xmlns:a16="http://schemas.microsoft.com/office/drawing/2014/main" id="{56A5AB27-2BA7-4B3C-A2E9-6C1ED50DD7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2572FA-530A-4427-9920-0F89A1DE95E9}"/>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55553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E3E3-209B-449F-850D-D36A29071FF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FF50DB-20A3-4411-81B4-FE4C9913C5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ACEFF92-61B0-4B83-8690-69D9A13F4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323A35-0D8C-433D-B924-AE8971095A91}"/>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6" name="Footer Placeholder 5">
            <a:extLst>
              <a:ext uri="{FF2B5EF4-FFF2-40B4-BE49-F238E27FC236}">
                <a16:creationId xmlns:a16="http://schemas.microsoft.com/office/drawing/2014/main" id="{CE002D13-25F7-4287-999F-D406E34F166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C58A18E-8199-4986-BFEB-53BBFF004672}"/>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63198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88A73-9B1F-407C-926A-15E3DC2B1DC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15AF323-B0B8-4507-9686-6F958919D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F6A2F-3DBF-46BB-9C3A-D4B18AC0A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C64B218-A9AD-4BAF-843E-CD1D07634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2504F7-029B-4BD3-A3B3-B43F1A090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5B19AD2-8B53-4C24-9102-385B9851E5AA}"/>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8" name="Footer Placeholder 7">
            <a:extLst>
              <a:ext uri="{FF2B5EF4-FFF2-40B4-BE49-F238E27FC236}">
                <a16:creationId xmlns:a16="http://schemas.microsoft.com/office/drawing/2014/main" id="{1B2FEB59-A0C0-4C2E-8366-9056D9D285B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16ED07C-A504-4EFD-B66E-17C49BD90A4F}"/>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94963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A3FE-4C55-40BE-B9EE-58AE38138D5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13E0219-37C9-4F86-97FC-2C3A85EE619A}"/>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4" name="Footer Placeholder 3">
            <a:extLst>
              <a:ext uri="{FF2B5EF4-FFF2-40B4-BE49-F238E27FC236}">
                <a16:creationId xmlns:a16="http://schemas.microsoft.com/office/drawing/2014/main" id="{580A0265-28E3-4E12-949D-D11830DD2A7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2FA8D70-7AEC-4260-8F0B-49880259CBEC}"/>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7984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97039-3074-43BD-82DE-6885F356BCA5}"/>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3" name="Footer Placeholder 2">
            <a:extLst>
              <a:ext uri="{FF2B5EF4-FFF2-40B4-BE49-F238E27FC236}">
                <a16:creationId xmlns:a16="http://schemas.microsoft.com/office/drawing/2014/main" id="{36D4ACFE-A5E2-4DEF-9467-DEB0C1E74FA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FFA79B3-E092-4F75-BD9F-21D58714BFCB}"/>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261815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F2CE-0CA5-4359-818E-9CCB6DD07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02A6013-0798-422C-A357-3740C1EA5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E96810-3D20-4150-B686-E9E915E23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8CD37-428E-425E-B29D-EC1EA27FF3D9}"/>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6" name="Footer Placeholder 5">
            <a:extLst>
              <a:ext uri="{FF2B5EF4-FFF2-40B4-BE49-F238E27FC236}">
                <a16:creationId xmlns:a16="http://schemas.microsoft.com/office/drawing/2014/main" id="{104C49E4-94EE-46C5-901F-213AA5441D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6EF247-7FE5-40B5-AA53-7485DF5C780E}"/>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330158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71CC-8364-4211-9EC5-E2EC409E68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7259B52-D655-4D58-BCC0-BEC62E47A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ED4FBBB-5750-4B02-AC46-EF971C8E0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C8FB2E-9D03-46AD-A93D-C7B26C1C65A6}"/>
              </a:ext>
            </a:extLst>
          </p:cNvPr>
          <p:cNvSpPr>
            <a:spLocks noGrp="1"/>
          </p:cNvSpPr>
          <p:nvPr>
            <p:ph type="dt" sz="half" idx="10"/>
          </p:nvPr>
        </p:nvSpPr>
        <p:spPr/>
        <p:txBody>
          <a:bodyPr/>
          <a:lstStyle/>
          <a:p>
            <a:fld id="{83841410-196C-44DF-82C8-02F91A8D53CB}" type="datetimeFigureOut">
              <a:rPr lang="en-CA" smtClean="0"/>
              <a:t>2022-08-06</a:t>
            </a:fld>
            <a:endParaRPr lang="en-CA"/>
          </a:p>
        </p:txBody>
      </p:sp>
      <p:sp>
        <p:nvSpPr>
          <p:cNvPr id="6" name="Footer Placeholder 5">
            <a:extLst>
              <a:ext uri="{FF2B5EF4-FFF2-40B4-BE49-F238E27FC236}">
                <a16:creationId xmlns:a16="http://schemas.microsoft.com/office/drawing/2014/main" id="{F0BA1FD1-3FF9-4546-824F-4726F9AC55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3F69BE-A7F2-4B5A-A999-84C7A3EFDB7F}"/>
              </a:ext>
            </a:extLst>
          </p:cNvPr>
          <p:cNvSpPr>
            <a:spLocks noGrp="1"/>
          </p:cNvSpPr>
          <p:nvPr>
            <p:ph type="sldNum" sz="quarter" idx="12"/>
          </p:nvPr>
        </p:nvSpPr>
        <p:spPr/>
        <p:txBody>
          <a:bodyPr/>
          <a:lstStyle/>
          <a:p>
            <a:fld id="{3DB1A374-11DB-47AB-A7BB-4EE66FDE54F5}" type="slidenum">
              <a:rPr lang="en-CA" smtClean="0"/>
              <a:t>‹#›</a:t>
            </a:fld>
            <a:endParaRPr lang="en-CA"/>
          </a:p>
        </p:txBody>
      </p:sp>
    </p:spTree>
    <p:extLst>
      <p:ext uri="{BB962C8B-B14F-4D97-AF65-F5344CB8AC3E}">
        <p14:creationId xmlns:p14="http://schemas.microsoft.com/office/powerpoint/2010/main" val="209351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B6D13C-B5C9-4EB5-86FE-FB5807D1B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1020695-F90E-403D-A5C6-0ED70F16B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DC5F682-A51E-4259-8BA4-F8EF52464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41410-196C-44DF-82C8-02F91A8D53CB}" type="datetimeFigureOut">
              <a:rPr lang="en-CA" smtClean="0"/>
              <a:t>2022-08-06</a:t>
            </a:fld>
            <a:endParaRPr lang="en-CA"/>
          </a:p>
        </p:txBody>
      </p:sp>
      <p:sp>
        <p:nvSpPr>
          <p:cNvPr id="5" name="Footer Placeholder 4">
            <a:extLst>
              <a:ext uri="{FF2B5EF4-FFF2-40B4-BE49-F238E27FC236}">
                <a16:creationId xmlns:a16="http://schemas.microsoft.com/office/drawing/2014/main" id="{A11966A4-C5EC-4653-8777-798387D16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D798AD4-2C3D-489F-8004-C6825E102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1A374-11DB-47AB-A7BB-4EE66FDE54F5}" type="slidenum">
              <a:rPr lang="en-CA" smtClean="0"/>
              <a:t>‹#›</a:t>
            </a:fld>
            <a:endParaRPr lang="en-CA"/>
          </a:p>
        </p:txBody>
      </p:sp>
    </p:spTree>
    <p:extLst>
      <p:ext uri="{BB962C8B-B14F-4D97-AF65-F5344CB8AC3E}">
        <p14:creationId xmlns:p14="http://schemas.microsoft.com/office/powerpoint/2010/main" val="410499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lqu8ONkWQBE?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flag&#10;&#10;Description automatically generated">
            <a:extLst>
              <a:ext uri="{FF2B5EF4-FFF2-40B4-BE49-F238E27FC236}">
                <a16:creationId xmlns:a16="http://schemas.microsoft.com/office/drawing/2014/main" id="{364EB333-63DB-41AE-9CCC-A4E9132AF95B}"/>
              </a:ext>
            </a:extLst>
          </p:cNvPr>
          <p:cNvPicPr>
            <a:picLocks noChangeAspect="1"/>
          </p:cNvPicPr>
          <p:nvPr/>
        </p:nvPicPr>
        <p:blipFill rotWithShape="1">
          <a:blip r:embed="rId2">
            <a:extLst>
              <a:ext uri="{28A0092B-C50C-407E-A947-70E740481C1C}">
                <a14:useLocalDpi xmlns:a14="http://schemas.microsoft.com/office/drawing/2010/main" val="0"/>
              </a:ext>
            </a:extLst>
          </a:blip>
          <a:srcRect l="4846" r="18452" b="9091"/>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3B0536-3773-4B10-BE99-61A9918767C2}"/>
              </a:ext>
            </a:extLst>
          </p:cNvPr>
          <p:cNvSpPr>
            <a:spLocks noGrp="1"/>
          </p:cNvSpPr>
          <p:nvPr>
            <p:ph type="ctrTitle"/>
          </p:nvPr>
        </p:nvSpPr>
        <p:spPr>
          <a:xfrm>
            <a:off x="477981" y="1122363"/>
            <a:ext cx="4023360" cy="3204134"/>
          </a:xfrm>
        </p:spPr>
        <p:txBody>
          <a:bodyPr anchor="b">
            <a:normAutofit/>
          </a:bodyPr>
          <a:lstStyle/>
          <a:p>
            <a:pPr algn="l"/>
            <a:r>
              <a:rPr lang="en-CA" altLang="en-US" sz="4400" b="0">
                <a:latin typeface="Veteran Typewriter" panose="02000500000000000000" pitchFamily="2" charset="0"/>
              </a:rPr>
              <a:t>Canada’s Parliamentary and </a:t>
            </a:r>
            <a:br>
              <a:rPr lang="en-CA" altLang="en-US" sz="4400" b="0">
                <a:latin typeface="Veteran Typewriter" panose="02000500000000000000" pitchFamily="2" charset="0"/>
              </a:rPr>
            </a:br>
            <a:r>
              <a:rPr lang="en-CA" altLang="en-US" sz="4400" b="0">
                <a:latin typeface="Veteran Typewriter" panose="02000500000000000000" pitchFamily="2" charset="0"/>
              </a:rPr>
              <a:t>Electoral Systems</a:t>
            </a:r>
            <a:endParaRPr lang="en-CA" sz="4400">
              <a:latin typeface="Veteran Typewriter" panose="02000500000000000000" pitchFamily="2" charset="0"/>
            </a:endParaRPr>
          </a:p>
        </p:txBody>
      </p:sp>
      <p:sp>
        <p:nvSpPr>
          <p:cNvPr id="3" name="Subtitle 2">
            <a:extLst>
              <a:ext uri="{FF2B5EF4-FFF2-40B4-BE49-F238E27FC236}">
                <a16:creationId xmlns:a16="http://schemas.microsoft.com/office/drawing/2014/main" id="{60213C1A-AA08-44A1-A79B-F21A8404F50C}"/>
              </a:ext>
            </a:extLst>
          </p:cNvPr>
          <p:cNvSpPr>
            <a:spLocks noGrp="1"/>
          </p:cNvSpPr>
          <p:nvPr>
            <p:ph type="subTitle" idx="1"/>
          </p:nvPr>
        </p:nvSpPr>
        <p:spPr>
          <a:xfrm>
            <a:off x="5327374" y="6493565"/>
            <a:ext cx="6864623" cy="340127"/>
          </a:xfrm>
        </p:spPr>
        <p:txBody>
          <a:bodyPr>
            <a:normAutofit lnSpcReduction="10000"/>
          </a:bodyPr>
          <a:lstStyle/>
          <a:p>
            <a:pPr algn="l"/>
            <a:r>
              <a:rPr lang="en-US" sz="2000" kern="1200" dirty="0">
                <a:latin typeface="Veteran Typewriter" panose="02000500000000000000" pitchFamily="2" charset="0"/>
                <a:ea typeface="+mj-ea"/>
                <a:cs typeface="+mj-cs"/>
              </a:rPr>
              <a:t>Copyright ©2020 Kosowan’s Korner. All rights reserved.</a:t>
            </a:r>
          </a:p>
          <a:p>
            <a:pPr algn="l"/>
            <a:endParaRPr lang="en-CA" sz="2000" dirty="0"/>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989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D6D34AF-A867-4890-8862-D98E7422563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ltLang="en-US" b="0" dirty="0">
                <a:solidFill>
                  <a:schemeClr val="bg1"/>
                </a:solidFill>
                <a:latin typeface="Veteran Typewriter" panose="02000500000000000000" pitchFamily="2" charset="0"/>
              </a:rPr>
              <a:t>Voting in Canada: Three Easy Steps</a:t>
            </a:r>
          </a:p>
        </p:txBody>
      </p:sp>
      <p:sp>
        <p:nvSpPr>
          <p:cNvPr id="3" name="Content Placeholder 2">
            <a:extLst>
              <a:ext uri="{FF2B5EF4-FFF2-40B4-BE49-F238E27FC236}">
                <a16:creationId xmlns:a16="http://schemas.microsoft.com/office/drawing/2014/main" id="{4CC14DA1-703B-4F57-81F2-92CA17C970B5}"/>
              </a:ext>
            </a:extLst>
          </p:cNvPr>
          <p:cNvSpPr>
            <a:spLocks noGrp="1"/>
          </p:cNvSpPr>
          <p:nvPr>
            <p:ph sz="half" idx="1"/>
          </p:nvPr>
        </p:nvSpPr>
        <p:spPr>
          <a:xfrm>
            <a:off x="6964680" y="2160855"/>
            <a:ext cx="4678681" cy="3660185"/>
          </a:xfrm>
        </p:spPr>
        <p:txBody>
          <a:bodyPr vert="horz" lIns="91440" tIns="45720" rIns="91440" bIns="45720" rtlCol="0" anchor="ctr">
            <a:noAutofit/>
          </a:bodyPr>
          <a:lstStyle/>
          <a:p>
            <a:pPr marL="0" indent="0" eaLnBrk="1" hangingPunct="1">
              <a:buNone/>
              <a:defRPr/>
            </a:pPr>
            <a:r>
              <a:rPr lang="en-CA" sz="2000" dirty="0">
                <a:latin typeface="Veteran Typewriter" panose="02000500000000000000" pitchFamily="2" charset="0"/>
                <a:ea typeface="ＭＳ Ｐゴシック" pitchFamily="1" charset="-128"/>
                <a:cs typeface="Calibri" panose="020F0502020204030204" pitchFamily="34" charset="0"/>
              </a:rPr>
              <a:t>Step 3: Go and vote!</a:t>
            </a:r>
          </a:p>
          <a:p>
            <a:pPr eaLnBrk="1" hangingPunct="1">
              <a:defRPr/>
            </a:pP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On election day, voters go to their assigned poll </a:t>
            </a:r>
          </a:p>
          <a:p>
            <a:pPr marL="0" indent="0" eaLnBrk="1" hangingPunct="1">
              <a:buNone/>
              <a:defRPr/>
            </a:pPr>
            <a:r>
              <a:rPr lang="en-CA" sz="2000" dirty="0">
                <a:latin typeface="Veteran Typewriter" panose="02000500000000000000" pitchFamily="2" charset="0"/>
                <a:ea typeface="ＭＳ Ｐゴシック" pitchFamily="1" charset="-128"/>
                <a:cs typeface="Calibri" panose="020F0502020204030204" pitchFamily="34" charset="0"/>
              </a:rPr>
              <a:t>The can also vote earlier</a:t>
            </a:r>
            <a:r>
              <a:rPr lang="en-CA" sz="2000" b="0" dirty="0">
                <a:latin typeface="Veteran Typewriter" panose="02000500000000000000" pitchFamily="2" charset="0"/>
                <a:ea typeface="ＭＳ Ｐゴシック" pitchFamily="1" charset="-128"/>
                <a:cs typeface="Calibri" panose="020F0502020204030204" pitchFamily="34" charset="0"/>
              </a:rPr>
              <a:t>:</a:t>
            </a:r>
          </a:p>
          <a:p>
            <a:pPr marL="339725" lvl="1"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At advance polls, at any local Elections Canada office or by mail</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All </a:t>
            </a:r>
            <a:r>
              <a:rPr lang="en-CA" sz="2000" dirty="0">
                <a:latin typeface="Veteran Typewriter" panose="02000500000000000000" pitchFamily="2" charset="0"/>
                <a:ea typeface="ＭＳ Ｐゴシック" pitchFamily="1" charset="-128"/>
                <a:cs typeface="Calibri" panose="020F0502020204030204" pitchFamily="34" charset="0"/>
              </a:rPr>
              <a:t>voters need to bring proof of identity and their address. </a:t>
            </a:r>
            <a:endParaRPr lang="en-CA" sz="2000" dirty="0">
              <a:latin typeface="Veteran Typewriter" panose="02000500000000000000" pitchFamily="2" charset="0"/>
              <a:cs typeface="Calibri" panose="020F0502020204030204" pitchFamily="34" charset="0"/>
            </a:endParaRPr>
          </a:p>
        </p:txBody>
      </p:sp>
      <p:pic>
        <p:nvPicPr>
          <p:cNvPr id="2" name="Picture 4">
            <a:extLst>
              <a:ext uri="{FF2B5EF4-FFF2-40B4-BE49-F238E27FC236}">
                <a16:creationId xmlns:a16="http://schemas.microsoft.com/office/drawing/2014/main" id="{29E0C8FB-ED43-4D02-8BDA-2F7B09C42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417" y="2682698"/>
            <a:ext cx="4849859" cy="3138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2DC80A82-472A-4D56-BCB6-22E2B3EB296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48639" y="2468562"/>
            <a:ext cx="3097212" cy="1920875"/>
          </a:xfrm>
          <a:noFill/>
        </p:spPr>
      </p:pic>
      <p:pic>
        <p:nvPicPr>
          <p:cNvPr id="4" name="Picture 3">
            <a:extLst>
              <a:ext uri="{FF2B5EF4-FFF2-40B4-BE49-F238E27FC236}">
                <a16:creationId xmlns:a16="http://schemas.microsoft.com/office/drawing/2014/main" id="{7028B6E2-59DC-46DA-A3D4-50AD6473C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76" y="3580442"/>
            <a:ext cx="2996871" cy="31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9793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a:extLst>
              <a:ext uri="{FF2B5EF4-FFF2-40B4-BE49-F238E27FC236}">
                <a16:creationId xmlns:a16="http://schemas.microsoft.com/office/drawing/2014/main" id="{7C1DB175-2D74-4BF3-AF45-D0BD93F26D79}"/>
              </a:ext>
            </a:extLst>
          </p:cNvPr>
          <p:cNvSpPr>
            <a:spLocks noGrp="1" noChangeArrowheads="1"/>
          </p:cNvSpPr>
          <p:nvPr>
            <p:ph type="title"/>
          </p:nvPr>
        </p:nvSpPr>
        <p:spPr>
          <a:xfrm>
            <a:off x="1028700" y="1967266"/>
            <a:ext cx="2628900" cy="2547257"/>
          </a:xfrm>
          <a:noFill/>
        </p:spPr>
        <p:txBody>
          <a:bodyPr vert="horz" lIns="91440" tIns="45720" rIns="91440" bIns="45720" rtlCol="0" anchor="ctr">
            <a:normAutofit/>
          </a:bodyPr>
          <a:lstStyle/>
          <a:p>
            <a:pPr algn="ctr"/>
            <a:r>
              <a:rPr lang="en-US" altLang="en-US" sz="3600" b="0" kern="1200" dirty="0">
                <a:solidFill>
                  <a:srgbClr val="FFFFFF"/>
                </a:solidFill>
                <a:latin typeface="Veteran Typewriter" panose="02000500000000000000" pitchFamily="2" charset="0"/>
              </a:rPr>
              <a:t>How does the voting process work?</a:t>
            </a:r>
          </a:p>
        </p:txBody>
      </p:sp>
      <p:pic>
        <p:nvPicPr>
          <p:cNvPr id="3" name="Online Media 2" title="What Happens When I Go To Vote | Elections Canada">
            <a:hlinkClick r:id="" action="ppaction://media"/>
            <a:extLst>
              <a:ext uri="{FF2B5EF4-FFF2-40B4-BE49-F238E27FC236}">
                <a16:creationId xmlns:a16="http://schemas.microsoft.com/office/drawing/2014/main" id="{10F5CA45-E5AA-4094-9CC6-1E35B8E5460F}"/>
              </a:ext>
            </a:extLst>
          </p:cNvPr>
          <p:cNvPicPr>
            <a:picLocks noRot="1" noChangeAspect="1"/>
          </p:cNvPicPr>
          <p:nvPr>
            <a:videoFile r:link="rId1"/>
          </p:nvPr>
        </p:nvPicPr>
        <p:blipFill>
          <a:blip r:embed="rId4"/>
          <a:stretch>
            <a:fillRect/>
          </a:stretch>
        </p:blipFill>
        <p:spPr>
          <a:xfrm>
            <a:off x="4777316" y="1520764"/>
            <a:ext cx="6780700" cy="3814143"/>
          </a:xfrm>
          <a:prstGeom prst="rect">
            <a:avLst/>
          </a:prstGeom>
        </p:spPr>
      </p:pic>
      <p:sp>
        <p:nvSpPr>
          <p:cNvPr id="6" name="Slide Number Placeholder 4">
            <a:extLst>
              <a:ext uri="{FF2B5EF4-FFF2-40B4-BE49-F238E27FC236}">
                <a16:creationId xmlns:a16="http://schemas.microsoft.com/office/drawing/2014/main" id="{A43632B4-CB53-46F1-B8B2-558E7CAA357F}"/>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Aft>
                <a:spcPts val="600"/>
              </a:spcAft>
            </a:pPr>
            <a:fld id="{B21E7B1D-F045-4F19-9C3D-B217C024A923}" type="slidenum">
              <a:rPr lang="en-US" altLang="en-US" sz="1200">
                <a:solidFill>
                  <a:schemeClr val="tx1">
                    <a:alpha val="80000"/>
                  </a:schemeClr>
                </a:solidFill>
                <a:latin typeface="+mn-lt"/>
              </a:rPr>
              <a:pPr>
                <a:spcAft>
                  <a:spcPts val="600"/>
                </a:spcAft>
              </a:pPr>
              <a:t>11</a:t>
            </a:fld>
            <a:endParaRPr lang="en-US" altLang="en-US" sz="1200">
              <a:solidFill>
                <a:schemeClr val="tx1">
                  <a:alpha val="80000"/>
                </a:schemeClr>
              </a:solidFill>
              <a:latin typeface="+mn-lt"/>
            </a:endParaRPr>
          </a:p>
        </p:txBody>
      </p:sp>
    </p:spTree>
    <p:extLst>
      <p:ext uri="{BB962C8B-B14F-4D97-AF65-F5344CB8AC3E}">
        <p14:creationId xmlns:p14="http://schemas.microsoft.com/office/powerpoint/2010/main" val="173822539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C7225EE5-45D0-4908-9747-EE2A8A674F79}"/>
              </a:ext>
            </a:extLst>
          </p:cNvPr>
          <p:cNvSpPr>
            <a:spLocks noGrp="1" noChangeArrowheads="1"/>
          </p:cNvSpPr>
          <p:nvPr>
            <p:ph type="title"/>
          </p:nvPr>
        </p:nvSpPr>
        <p:spPr>
          <a:xfrm>
            <a:off x="481013" y="3752849"/>
            <a:ext cx="3290887" cy="2452687"/>
          </a:xfrm>
        </p:spPr>
        <p:txBody>
          <a:bodyPr anchor="ctr">
            <a:normAutofit/>
          </a:bodyPr>
          <a:lstStyle/>
          <a:p>
            <a:pPr eaLnBrk="1" hangingPunct="1"/>
            <a:r>
              <a:rPr lang="en-US" altLang="en-US" sz="3600" b="0" dirty="0">
                <a:latin typeface="Veteran Typewriter" panose="02000500000000000000" pitchFamily="2" charset="0"/>
              </a:rPr>
              <a:t>How do voters mark their ballot?</a:t>
            </a:r>
          </a:p>
        </p:txBody>
      </p:sp>
      <p:pic>
        <p:nvPicPr>
          <p:cNvPr id="19461" name="Picture 6" descr="behind voting screen">
            <a:extLst>
              <a:ext uri="{FF2B5EF4-FFF2-40B4-BE49-F238E27FC236}">
                <a16:creationId xmlns:a16="http://schemas.microsoft.com/office/drawing/2014/main" id="{E9AB9046-9C88-45C3-B08B-70A417EFC2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819" b="23074"/>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55C2AC45-E931-474F-A850-970558EDD7E9}"/>
              </a:ext>
            </a:extLst>
          </p:cNvPr>
          <p:cNvSpPr>
            <a:spLocks noGrp="1" noChangeArrowheads="1"/>
          </p:cNvSpPr>
          <p:nvPr>
            <p:ph type="body" idx="1"/>
          </p:nvPr>
        </p:nvSpPr>
        <p:spPr>
          <a:xfrm>
            <a:off x="3643532" y="4068932"/>
            <a:ext cx="8534400" cy="2452687"/>
          </a:xfrm>
        </p:spPr>
        <p:txBody>
          <a:bodyPr anchor="ctr">
            <a:noAutofit/>
          </a:bodyPr>
          <a:lstStyle/>
          <a:p>
            <a:pPr marL="0" indent="0" eaLnBrk="1" hangingPunct="1">
              <a:buNone/>
            </a:pPr>
            <a:r>
              <a:rPr lang="en-CA" altLang="en-US" sz="2100" b="0" dirty="0">
                <a:latin typeface="Veteran Typewriter" panose="02000500000000000000" pitchFamily="2" charset="0"/>
                <a:sym typeface="Helvetica" panose="020B0604020202020204" pitchFamily="34" charset="0"/>
              </a:rPr>
              <a:t>A ballot lists the names of the candidates running in the riding and their party association.</a:t>
            </a:r>
          </a:p>
          <a:p>
            <a:pPr marL="0" indent="0" eaLnBrk="1" hangingPunct="1">
              <a:buNone/>
            </a:pPr>
            <a:endParaRPr lang="en-US" altLang="en-US" sz="2100" b="0" dirty="0">
              <a:latin typeface="Veteran Typewriter" panose="02000500000000000000" pitchFamily="2" charset="0"/>
              <a:sym typeface="Helvetica" panose="020B0604020202020204" pitchFamily="34" charset="0"/>
            </a:endParaRPr>
          </a:p>
          <a:p>
            <a:pPr marL="0" indent="0" eaLnBrk="1" hangingPunct="1">
              <a:buNone/>
            </a:pPr>
            <a:r>
              <a:rPr lang="en-US" altLang="en-US" sz="2100" b="0" dirty="0">
                <a:latin typeface="Veteran Typewriter" panose="02000500000000000000" pitchFamily="2" charset="0"/>
                <a:sym typeface="Helvetica" panose="020B0604020202020204" pitchFamily="34" charset="0"/>
              </a:rPr>
              <a:t>Voting is done by secret ballot. No one except the voter knows the choice that was made.</a:t>
            </a:r>
            <a:endParaRPr lang="en-US" altLang="en-US" sz="2100" b="0" dirty="0">
              <a:latin typeface="Veteran Typewriter" panose="02000500000000000000" pitchFamily="2" charset="0"/>
            </a:endParaRPr>
          </a:p>
          <a:p>
            <a:pPr marL="0" indent="0" eaLnBrk="1" hangingPunct="1">
              <a:buNone/>
            </a:pPr>
            <a:endParaRPr lang="en-US" altLang="en-US" sz="2100" b="0" dirty="0">
              <a:latin typeface="Veteran Typewriter" panose="02000500000000000000" pitchFamily="2" charset="0"/>
              <a:sym typeface="Helvetica" panose="020B0604020202020204" pitchFamily="34" charset="0"/>
            </a:endParaRPr>
          </a:p>
          <a:p>
            <a:pPr marL="0" indent="0" eaLnBrk="1" hangingPunct="1">
              <a:buNone/>
            </a:pPr>
            <a:r>
              <a:rPr lang="en-US" altLang="en-US" sz="2100" b="0" dirty="0">
                <a:latin typeface="Veteran Typewriter" panose="02000500000000000000" pitchFamily="2" charset="0"/>
                <a:sym typeface="Helvetica" panose="020B0604020202020204" pitchFamily="34" charset="0"/>
              </a:rPr>
              <a:t>The voter must clearly mark the ballot with a single preference for it to be valid (e.g., checkmark, X, shading in) .</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7" name="Rectangle 266">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3">
            <a:extLst>
              <a:ext uri="{FF2B5EF4-FFF2-40B4-BE49-F238E27FC236}">
                <a16:creationId xmlns:a16="http://schemas.microsoft.com/office/drawing/2014/main" id="{7A5FA17A-A4F7-47FF-98C1-8621AD12BDF7}"/>
              </a:ext>
            </a:extLst>
          </p:cNvPr>
          <p:cNvSpPr>
            <a:spLocks noGrp="1" noChangeArrowheads="1"/>
          </p:cNvSpPr>
          <p:nvPr>
            <p:ph type="title"/>
          </p:nvPr>
        </p:nvSpPr>
        <p:spPr>
          <a:xfrm>
            <a:off x="1166648" y="679927"/>
            <a:ext cx="5064470" cy="2270664"/>
          </a:xfrm>
        </p:spPr>
        <p:txBody>
          <a:bodyPr>
            <a:normAutofit/>
          </a:bodyPr>
          <a:lstStyle/>
          <a:p>
            <a:pPr eaLnBrk="1" hangingPunct="1"/>
            <a:r>
              <a:rPr lang="en-US" altLang="en-US">
                <a:latin typeface="Veteran Typewriter" panose="02000500000000000000" pitchFamily="2" charset="0"/>
                <a:cs typeface="Vrinda" panose="020B0502040204020203" pitchFamily="34" charset="0"/>
              </a:rPr>
              <a:t>Rejected and Spoiled Ballots</a:t>
            </a:r>
          </a:p>
        </p:txBody>
      </p:sp>
      <p:sp>
        <p:nvSpPr>
          <p:cNvPr id="271" name="Rectangle 270">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74"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None-of-the-above should be a valid election ballet choice">
            <a:extLst>
              <a:ext uri="{FF2B5EF4-FFF2-40B4-BE49-F238E27FC236}">
                <a16:creationId xmlns:a16="http://schemas.microsoft.com/office/drawing/2014/main" id="{5EF31C37-D744-4CE6-9311-CB0F8953AC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2" r="3" b="3"/>
          <a:stretch/>
        </p:blipFill>
        <p:spPr bwMode="auto">
          <a:xfrm>
            <a:off x="6606643" y="1"/>
            <a:ext cx="5585357" cy="3026004"/>
          </a:xfrm>
          <a:prstGeom prst="rect">
            <a:avLst/>
          </a:prstGeom>
          <a:noFill/>
          <a:extLst>
            <a:ext uri="{909E8E84-426E-40DD-AFC4-6F175D3DCCD1}">
              <a14:hiddenFill xmlns:a14="http://schemas.microsoft.com/office/drawing/2010/main">
                <a:solidFill>
                  <a:srgbClr val="FFFFFF"/>
                </a:solidFill>
              </a14:hiddenFill>
            </a:ext>
          </a:extLst>
        </p:spPr>
      </p:pic>
      <p:sp>
        <p:nvSpPr>
          <p:cNvPr id="295" name="Rectangle 294">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4">
            <a:extLst>
              <a:ext uri="{FF2B5EF4-FFF2-40B4-BE49-F238E27FC236}">
                <a16:creationId xmlns:a16="http://schemas.microsoft.com/office/drawing/2014/main" id="{7328A991-0B50-4905-8342-35F2F240DBD4}"/>
              </a:ext>
            </a:extLst>
          </p:cNvPr>
          <p:cNvSpPr>
            <a:spLocks noGrp="1" noChangeArrowheads="1"/>
          </p:cNvSpPr>
          <p:nvPr>
            <p:ph type="body" idx="1"/>
          </p:nvPr>
        </p:nvSpPr>
        <p:spPr>
          <a:xfrm>
            <a:off x="606970" y="3540334"/>
            <a:ext cx="11581981" cy="3026004"/>
          </a:xfrm>
        </p:spPr>
        <p:txBody>
          <a:bodyPr anchor="ctr">
            <a:normAutofit/>
          </a:bodyPr>
          <a:lstStyle/>
          <a:p>
            <a:pPr marL="0" indent="0" eaLnBrk="1" hangingPunct="1">
              <a:buNone/>
            </a:pPr>
            <a:r>
              <a:rPr lang="en-US" altLang="en-US" sz="2100" dirty="0">
                <a:latin typeface="Veteran Typewriter" panose="02000500000000000000" pitchFamily="2" charset="0"/>
              </a:rPr>
              <a:t>A rejected ballot is a ballot that cannot be counted because </a:t>
            </a:r>
            <a:r>
              <a:rPr lang="en-CA" altLang="en-US" sz="2100" dirty="0">
                <a:latin typeface="Veteran Typewriter" panose="02000500000000000000" pitchFamily="2" charset="0"/>
              </a:rPr>
              <a:t>it was not properly marked</a:t>
            </a:r>
            <a:r>
              <a:rPr lang="en-US" altLang="ja-JP" sz="2100" dirty="0">
                <a:latin typeface="Veteran Typewriter" panose="02000500000000000000" pitchFamily="2" charset="0"/>
              </a:rPr>
              <a:t>.</a:t>
            </a:r>
          </a:p>
          <a:p>
            <a:pPr eaLnBrk="1" hangingPunct="1">
              <a:buFontTx/>
              <a:buNone/>
            </a:pPr>
            <a:endParaRPr lang="en-US" altLang="en-US" sz="2100" dirty="0">
              <a:latin typeface="Veteran Typewriter" panose="02000500000000000000" pitchFamily="2" charset="0"/>
            </a:endParaRPr>
          </a:p>
          <a:p>
            <a:pPr marL="0" indent="0" eaLnBrk="1" hangingPunct="1">
              <a:buNone/>
            </a:pPr>
            <a:r>
              <a:rPr lang="en-US" altLang="en-US" sz="2100" dirty="0">
                <a:latin typeface="Veteran Typewriter" panose="02000500000000000000" pitchFamily="2" charset="0"/>
              </a:rPr>
              <a:t>A spoiled ballot is </a:t>
            </a:r>
            <a:r>
              <a:rPr lang="en-CA" altLang="en-US" sz="2100" dirty="0">
                <a:latin typeface="Veteran Typewriter" panose="02000500000000000000" pitchFamily="2" charset="0"/>
              </a:rPr>
              <a:t>one that was kept separate and never placed in the ballot box because it was mistakenly marked or torn and exchanged for a new ballot.</a:t>
            </a:r>
            <a:br>
              <a:rPr lang="en-CA" altLang="en-US" sz="2100" dirty="0">
                <a:latin typeface="Veteran Typewriter" panose="02000500000000000000" pitchFamily="2" charset="0"/>
              </a:rPr>
            </a:br>
            <a:endParaRPr lang="en-CA" altLang="en-US" sz="2100" dirty="0">
              <a:latin typeface="Veteran Typewriter" panose="02000500000000000000" pitchFamily="2" charset="0"/>
            </a:endParaRPr>
          </a:p>
          <a:p>
            <a:pPr marL="0" indent="0">
              <a:buNone/>
            </a:pPr>
            <a:r>
              <a:rPr lang="en-US" altLang="en-US" sz="2100" dirty="0">
                <a:latin typeface="Veteran Typewriter" panose="02000500000000000000" pitchFamily="2" charset="0"/>
              </a:rPr>
              <a:t>A declined ballot is one that is left blank. It generally is done so out of protest at provincial level. This is not permitted in federal elections. </a:t>
            </a:r>
            <a:endParaRPr lang="en-CA" altLang="en-US" sz="2100" dirty="0">
              <a:latin typeface="Veteran Typewriter" panose="02000500000000000000" pitchFamily="2" charset="0"/>
            </a:endParaRPr>
          </a:p>
          <a:p>
            <a:pPr marL="0" indent="0" eaLnBrk="1" hangingPunct="1">
              <a:buNone/>
            </a:pPr>
            <a:endParaRPr lang="en-US" altLang="en-US" sz="2100" dirty="0">
              <a:latin typeface="Veteran Typewriter" panose="02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Old, Pensioners, Isolated, Man, Woman, Walking, Senior">
            <a:extLst>
              <a:ext uri="{FF2B5EF4-FFF2-40B4-BE49-F238E27FC236}">
                <a16:creationId xmlns:a16="http://schemas.microsoft.com/office/drawing/2014/main" id="{ADC9228A-73EA-4D1F-9701-014C733A2F9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88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3555" name="Rectangle 3">
            <a:extLst>
              <a:ext uri="{FF2B5EF4-FFF2-40B4-BE49-F238E27FC236}">
                <a16:creationId xmlns:a16="http://schemas.microsoft.com/office/drawing/2014/main" id="{1D5CB4F5-F829-47D9-B67B-EFEDD74DB607}"/>
              </a:ext>
            </a:extLst>
          </p:cNvPr>
          <p:cNvSpPr>
            <a:spLocks noGrp="1" noChangeArrowheads="1"/>
          </p:cNvSpPr>
          <p:nvPr>
            <p:ph type="title"/>
          </p:nvPr>
        </p:nvSpPr>
        <p:spPr>
          <a:xfrm>
            <a:off x="804998" y="798445"/>
            <a:ext cx="4803636" cy="1311664"/>
          </a:xfrm>
        </p:spPr>
        <p:txBody>
          <a:bodyPr>
            <a:normAutofit/>
          </a:bodyPr>
          <a:lstStyle/>
          <a:p>
            <a:pPr eaLnBrk="1" hangingPunct="1"/>
            <a:r>
              <a:rPr lang="en-US" altLang="en-US" b="0" dirty="0">
                <a:solidFill>
                  <a:srgbClr val="000000"/>
                </a:solidFill>
                <a:latin typeface="Veteran Typewriter" panose="02000500000000000000" pitchFamily="2" charset="0"/>
              </a:rPr>
              <a:t>What is advance voting?</a:t>
            </a:r>
          </a:p>
        </p:txBody>
      </p:sp>
      <p:sp>
        <p:nvSpPr>
          <p:cNvPr id="23556" name="Rectangle 4">
            <a:extLst>
              <a:ext uri="{FF2B5EF4-FFF2-40B4-BE49-F238E27FC236}">
                <a16:creationId xmlns:a16="http://schemas.microsoft.com/office/drawing/2014/main" id="{529AA988-071E-4222-9C77-916D63859753}"/>
              </a:ext>
            </a:extLst>
          </p:cNvPr>
          <p:cNvSpPr>
            <a:spLocks noGrp="1" noChangeArrowheads="1"/>
          </p:cNvSpPr>
          <p:nvPr>
            <p:ph type="body" idx="1"/>
          </p:nvPr>
        </p:nvSpPr>
        <p:spPr>
          <a:xfrm>
            <a:off x="795342" y="2434872"/>
            <a:ext cx="4706803" cy="3788830"/>
          </a:xfrm>
        </p:spPr>
        <p:txBody>
          <a:bodyPr anchor="ctr">
            <a:noAutofit/>
          </a:bodyPr>
          <a:lstStyle/>
          <a:p>
            <a:pPr marL="0" indent="0" eaLnBrk="1" hangingPunct="1">
              <a:buNone/>
            </a:pPr>
            <a:r>
              <a:rPr lang="en-CA" altLang="en-US" sz="2000" b="0" dirty="0">
                <a:solidFill>
                  <a:srgbClr val="000000"/>
                </a:solidFill>
                <a:latin typeface="Veteran Typewriter" panose="02000500000000000000" pitchFamily="2" charset="0"/>
              </a:rPr>
              <a:t>Electors who are away, busy or unable to vote on election day have the option of advance voting. </a:t>
            </a:r>
          </a:p>
          <a:p>
            <a:pPr marL="0" indent="0" eaLnBrk="1" hangingPunct="1">
              <a:buNone/>
            </a:pPr>
            <a:endParaRPr lang="en-CA" altLang="en-US" sz="2000" b="0" dirty="0">
              <a:solidFill>
                <a:srgbClr val="000000"/>
              </a:solidFill>
              <a:latin typeface="Veteran Typewriter" panose="02000500000000000000" pitchFamily="2" charset="0"/>
            </a:endParaRPr>
          </a:p>
          <a:p>
            <a:pPr marL="0" indent="0" eaLnBrk="1" hangingPunct="1">
              <a:buNone/>
            </a:pPr>
            <a:r>
              <a:rPr lang="en-CA" altLang="en-US" sz="2000" b="0" dirty="0">
                <a:solidFill>
                  <a:srgbClr val="000000"/>
                </a:solidFill>
                <a:latin typeface="Veteran Typewriter" panose="02000500000000000000" pitchFamily="2" charset="0"/>
              </a:rPr>
              <a:t>Advance voting is held prior to election day. There are </a:t>
            </a:r>
            <a:r>
              <a:rPr lang="en-US" altLang="en-US" sz="2000" b="0" dirty="0">
                <a:solidFill>
                  <a:srgbClr val="000000"/>
                </a:solidFill>
                <a:latin typeface="Veteran Typewriter" panose="02000500000000000000" pitchFamily="2" charset="0"/>
              </a:rPr>
              <a:t>4</a:t>
            </a:r>
            <a:r>
              <a:rPr lang="en-CA" altLang="en-US" sz="2000" b="0" dirty="0">
                <a:solidFill>
                  <a:srgbClr val="000000"/>
                </a:solidFill>
                <a:latin typeface="Veteran Typewriter" panose="02000500000000000000" pitchFamily="2" charset="0"/>
              </a:rPr>
              <a:t> days of advance voting.</a:t>
            </a:r>
          </a:p>
          <a:p>
            <a:pPr marL="0" indent="0" eaLnBrk="1" hangingPunct="1">
              <a:buNone/>
            </a:pPr>
            <a:endParaRPr lang="en-CA" altLang="en-US" sz="2000" b="0" dirty="0">
              <a:solidFill>
                <a:srgbClr val="000000"/>
              </a:solidFill>
              <a:latin typeface="Veteran Typewriter" panose="02000500000000000000" pitchFamily="2" charset="0"/>
            </a:endParaRPr>
          </a:p>
          <a:p>
            <a:pPr marL="0" indent="0" eaLnBrk="1" hangingPunct="1">
              <a:buNone/>
            </a:pPr>
            <a:r>
              <a:rPr lang="en-US" altLang="en-US" sz="2000" b="0" dirty="0">
                <a:solidFill>
                  <a:srgbClr val="000000"/>
                </a:solidFill>
                <a:latin typeface="Veteran Typewriter" panose="02000500000000000000" pitchFamily="2" charset="0"/>
              </a:rPr>
              <a:t>Electors can also vote in person at </a:t>
            </a:r>
            <a:br>
              <a:rPr lang="en-US" altLang="en-US" sz="2000" b="0" dirty="0">
                <a:solidFill>
                  <a:srgbClr val="000000"/>
                </a:solidFill>
                <a:latin typeface="Veteran Typewriter" panose="02000500000000000000" pitchFamily="2" charset="0"/>
              </a:rPr>
            </a:br>
            <a:r>
              <a:rPr lang="en-US" altLang="en-US" sz="2000" b="0" dirty="0">
                <a:solidFill>
                  <a:srgbClr val="000000"/>
                </a:solidFill>
                <a:latin typeface="Veteran Typewriter" panose="02000500000000000000" pitchFamily="2" charset="0"/>
              </a:rPr>
              <a:t>an Elections Canada Returning Office </a:t>
            </a:r>
            <a:br>
              <a:rPr lang="en-US" altLang="en-US" sz="2000" b="0" dirty="0">
                <a:solidFill>
                  <a:srgbClr val="000000"/>
                </a:solidFill>
                <a:latin typeface="Veteran Typewriter" panose="02000500000000000000" pitchFamily="2" charset="0"/>
              </a:rPr>
            </a:br>
            <a:r>
              <a:rPr lang="en-US" altLang="en-US" sz="2000" b="0" dirty="0">
                <a:solidFill>
                  <a:srgbClr val="000000"/>
                </a:solidFill>
                <a:latin typeface="Veteran Typewriter" panose="02000500000000000000" pitchFamily="2" charset="0"/>
              </a:rPr>
              <a:t>or by mail up until the Tuesday                             </a:t>
            </a:r>
            <a:br>
              <a:rPr lang="en-US" altLang="en-US" sz="2000" b="0" dirty="0">
                <a:solidFill>
                  <a:srgbClr val="000000"/>
                </a:solidFill>
                <a:latin typeface="Veteran Typewriter" panose="02000500000000000000" pitchFamily="2" charset="0"/>
              </a:rPr>
            </a:br>
            <a:r>
              <a:rPr lang="en-US" altLang="en-US" sz="2000" b="0" dirty="0">
                <a:solidFill>
                  <a:srgbClr val="000000"/>
                </a:solidFill>
                <a:latin typeface="Veteran Typewriter" panose="02000500000000000000" pitchFamily="2" charset="0"/>
              </a:rPr>
              <a:t>before election day.</a:t>
            </a:r>
          </a:p>
        </p:txBody>
      </p:sp>
      <p:sp>
        <p:nvSpPr>
          <p:cNvPr id="6" name="Slide Number Placeholder 4">
            <a:extLst>
              <a:ext uri="{FF2B5EF4-FFF2-40B4-BE49-F238E27FC236}">
                <a16:creationId xmlns:a16="http://schemas.microsoft.com/office/drawing/2014/main" id="{694AAA6A-CB9F-4A65-B62A-F35BE1F3E108}"/>
              </a:ext>
            </a:extLst>
          </p:cNvPr>
          <p:cNvSpPr>
            <a:spLocks noGrp="1"/>
          </p:cNvSpPr>
          <p:nvPr>
            <p:ph type="sldNum" sz="quarter" idx="12"/>
          </p:nvPr>
        </p:nvSpPr>
        <p:spPr>
          <a:xfrm>
            <a:off x="10825930" y="6223702"/>
            <a:ext cx="570728" cy="314067"/>
          </a:xfrm>
        </p:spPr>
        <p:txBody>
          <a:bodyP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Aft>
                <a:spcPts val="600"/>
              </a:spcAft>
            </a:pPr>
            <a:fld id="{B21E7B1D-F045-4F19-9C3D-B217C024A923}" type="slidenum">
              <a:rPr lang="en-US" altLang="en-US" sz="1100">
                <a:solidFill>
                  <a:srgbClr val="FFFFFF"/>
                </a:solidFill>
                <a:latin typeface="Microsoft Sans Serif" panose="020B0604020202020204" pitchFamily="34" charset="0"/>
              </a:rPr>
              <a:pPr>
                <a:spcAft>
                  <a:spcPts val="600"/>
                </a:spcAft>
              </a:pPr>
              <a:t>14</a:t>
            </a:fld>
            <a:endParaRPr lang="en-US" altLang="en-US" sz="1100">
              <a:solidFill>
                <a:srgbClr val="FFFFFF"/>
              </a:solidFill>
              <a:latin typeface="Microsoft Sans Serif"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7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Veteran Typewriter" panose="02000500000000000000" pitchFamily="2" charset="0"/>
            </a:endParaRPr>
          </a:p>
        </p:txBody>
      </p:sp>
      <p:sp>
        <p:nvSpPr>
          <p:cNvPr id="19458" name="Title 1">
            <a:extLst>
              <a:ext uri="{FF2B5EF4-FFF2-40B4-BE49-F238E27FC236}">
                <a16:creationId xmlns:a16="http://schemas.microsoft.com/office/drawing/2014/main" id="{969511E8-1FA3-4091-8974-D159180D15FF}"/>
              </a:ext>
            </a:extLst>
          </p:cNvPr>
          <p:cNvSpPr>
            <a:spLocks noGrp="1"/>
          </p:cNvSpPr>
          <p:nvPr>
            <p:ph type="title"/>
          </p:nvPr>
        </p:nvSpPr>
        <p:spPr>
          <a:xfrm>
            <a:off x="838200" y="585216"/>
            <a:ext cx="10515600" cy="1325563"/>
          </a:xfrm>
        </p:spPr>
        <p:txBody>
          <a:bodyPr>
            <a:normAutofit/>
          </a:bodyPr>
          <a:lstStyle/>
          <a:p>
            <a:pPr eaLnBrk="1" hangingPunct="1"/>
            <a:r>
              <a:rPr lang="en-CA" altLang="en-US" b="0" dirty="0">
                <a:solidFill>
                  <a:schemeClr val="bg1"/>
                </a:solidFill>
                <a:latin typeface="Veteran Typewriter" panose="02000500000000000000" pitchFamily="2" charset="0"/>
              </a:rPr>
              <a:t>Why Does Voting Matter?</a:t>
            </a:r>
          </a:p>
        </p:txBody>
      </p:sp>
      <p:pic>
        <p:nvPicPr>
          <p:cNvPr id="6146" name="Picture 2" descr="women and man talking outside the building">
            <a:extLst>
              <a:ext uri="{FF2B5EF4-FFF2-40B4-BE49-F238E27FC236}">
                <a16:creationId xmlns:a16="http://schemas.microsoft.com/office/drawing/2014/main" id="{D87BE2DD-9DC4-46D4-8AA4-A88D52EF3E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2074"/>
          <a:stretch/>
        </p:blipFill>
        <p:spPr bwMode="auto">
          <a:xfrm>
            <a:off x="548639" y="2879069"/>
            <a:ext cx="5158987" cy="30279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778C09F0-4DAD-4102-A20E-B2A5C067BAB2}"/>
              </a:ext>
            </a:extLst>
          </p:cNvPr>
          <p:cNvSpPr>
            <a:spLocks noGrp="1"/>
          </p:cNvSpPr>
          <p:nvPr>
            <p:ph idx="1"/>
          </p:nvPr>
        </p:nvSpPr>
        <p:spPr>
          <a:xfrm>
            <a:off x="6268065" y="2879069"/>
            <a:ext cx="5375296" cy="3660185"/>
          </a:xfrm>
        </p:spPr>
        <p:txBody>
          <a:bodyPr anchor="ctr">
            <a:noAutofit/>
          </a:bodyPr>
          <a:lstStyle/>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1. Voting is fundamental to democracy: it’s how citizens choose who governs them.</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2. Voting is the only form of participation in which every citizen is equal.</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3. It doesn’t take very many votes to make a big difference.</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4. </a:t>
            </a:r>
            <a:r>
              <a:rPr lang="en-CA" sz="2000" dirty="0">
                <a:latin typeface="Veteran Typewriter" panose="02000500000000000000" pitchFamily="2" charset="0"/>
                <a:ea typeface="ＭＳ Ｐゴシック" pitchFamily="1" charset="-128"/>
                <a:cs typeface="Calibri" panose="020F0502020204030204" pitchFamily="34" charset="0"/>
              </a:rPr>
              <a:t>Parties </a:t>
            </a:r>
            <a:r>
              <a:rPr lang="en-CA" sz="2000" b="0" dirty="0">
                <a:latin typeface="Veteran Typewriter" panose="02000500000000000000" pitchFamily="2" charset="0"/>
                <a:ea typeface="ＭＳ Ｐゴシック" pitchFamily="1" charset="-128"/>
                <a:cs typeface="Calibri" panose="020F0502020204030204" pitchFamily="34" charset="0"/>
              </a:rPr>
              <a:t>pay attention to those who vote.</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5715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5. Low/declining turnout is not distributed equally across the population.</a:t>
            </a:r>
          </a:p>
          <a:p>
            <a:pPr eaLnBrk="1" hangingPunct="1">
              <a:defRPr/>
            </a:pPr>
            <a:endParaRPr lang="en-CA" sz="2000" dirty="0">
              <a:latin typeface="Veteran Typewriter" panose="02000500000000000000" pitchFamily="2"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roquois - Wikipedia">
            <a:extLst>
              <a:ext uri="{FF2B5EF4-FFF2-40B4-BE49-F238E27FC236}">
                <a16:creationId xmlns:a16="http://schemas.microsoft.com/office/drawing/2014/main" id="{F8F1C969-2A7F-4A02-953E-D9A77FA1A6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93" b="16810"/>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5" name="Oval 7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543C2-1913-4B22-A943-86012CB5CADC}"/>
              </a:ext>
            </a:extLst>
          </p:cNvPr>
          <p:cNvSpPr>
            <a:spLocks noGrp="1"/>
          </p:cNvSpPr>
          <p:nvPr>
            <p:ph type="title"/>
          </p:nvPr>
        </p:nvSpPr>
        <p:spPr>
          <a:xfrm>
            <a:off x="804998" y="4551037"/>
            <a:ext cx="5021782" cy="1509931"/>
          </a:xfrm>
        </p:spPr>
        <p:txBody>
          <a:bodyPr vert="horz" lIns="91440" tIns="45720" rIns="91440" bIns="45720" rtlCol="0" anchor="ctr">
            <a:normAutofit fontScale="90000"/>
          </a:bodyPr>
          <a:lstStyle/>
          <a:p>
            <a:r>
              <a:rPr lang="en-US" altLang="en-US" sz="4000" b="0" dirty="0">
                <a:solidFill>
                  <a:srgbClr val="000000"/>
                </a:solidFill>
                <a:latin typeface="Veteran Typewriter" panose="02000500000000000000" pitchFamily="2" charset="0"/>
              </a:rPr>
              <a:t>Long Before Canada became a modern nation, there were governmental systems</a:t>
            </a:r>
            <a:endParaRPr lang="en-US" sz="4000" dirty="0">
              <a:solidFill>
                <a:srgbClr val="000000"/>
              </a:solidFill>
              <a:latin typeface="Veteran Typewriter" panose="02000500000000000000" pitchFamily="2" charset="0"/>
            </a:endParaRPr>
          </a:p>
        </p:txBody>
      </p:sp>
      <p:sp>
        <p:nvSpPr>
          <p:cNvPr id="3" name="Content Placeholder 2">
            <a:extLst>
              <a:ext uri="{FF2B5EF4-FFF2-40B4-BE49-F238E27FC236}">
                <a16:creationId xmlns:a16="http://schemas.microsoft.com/office/drawing/2014/main" id="{7B0145F6-373C-4516-AEC5-EA2B0DCC4A54}"/>
              </a:ext>
            </a:extLst>
          </p:cNvPr>
          <p:cNvSpPr>
            <a:spLocks noGrp="1"/>
          </p:cNvSpPr>
          <p:nvPr>
            <p:ph sz="half" idx="1"/>
          </p:nvPr>
        </p:nvSpPr>
        <p:spPr>
          <a:xfrm>
            <a:off x="6546184" y="5056876"/>
            <a:ext cx="4926411" cy="1509935"/>
          </a:xfrm>
        </p:spPr>
        <p:txBody>
          <a:bodyPr vert="horz" lIns="91440" tIns="45720" rIns="91440" bIns="45720" rtlCol="0" anchor="ctr">
            <a:noAutofit/>
          </a:bodyPr>
          <a:lstStyle/>
          <a:p>
            <a:pPr marL="0" indent="0">
              <a:buNone/>
            </a:pPr>
            <a:r>
              <a:rPr lang="en-US" altLang="en-US" sz="2000" dirty="0">
                <a:solidFill>
                  <a:srgbClr val="000000"/>
                </a:solidFill>
                <a:latin typeface="Veteran Typewriter" panose="02000500000000000000" pitchFamily="2" charset="0"/>
              </a:rPr>
              <a:t>Indigenous</a:t>
            </a:r>
            <a:r>
              <a:rPr lang="en-US" altLang="en-US" sz="2000" b="0" dirty="0">
                <a:solidFill>
                  <a:srgbClr val="000000"/>
                </a:solidFill>
                <a:latin typeface="Veteran Typewriter" panose="02000500000000000000" pitchFamily="2" charset="0"/>
              </a:rPr>
              <a:t> systems of government </a:t>
            </a:r>
            <a:br>
              <a:rPr lang="en-US" altLang="en-US" sz="2000" b="0" dirty="0">
                <a:solidFill>
                  <a:srgbClr val="000000"/>
                </a:solidFill>
                <a:latin typeface="Veteran Typewriter" panose="02000500000000000000" pitchFamily="2" charset="0"/>
              </a:rPr>
            </a:br>
            <a:endParaRPr lang="en-US" altLang="en-US" sz="2000" b="0" dirty="0">
              <a:solidFill>
                <a:srgbClr val="000000"/>
              </a:solidFill>
              <a:latin typeface="Veteran Typewriter" panose="02000500000000000000" pitchFamily="2" charset="0"/>
            </a:endParaRPr>
          </a:p>
          <a:p>
            <a:pPr marL="0" indent="0">
              <a:buNone/>
            </a:pPr>
            <a:r>
              <a:rPr lang="en-US" altLang="en-US" sz="2000" b="0" dirty="0">
                <a:solidFill>
                  <a:srgbClr val="000000"/>
                </a:solidFill>
                <a:latin typeface="Veteran Typewriter" panose="02000500000000000000" pitchFamily="2" charset="0"/>
              </a:rPr>
              <a:t>The Six Nations Confederacy </a:t>
            </a:r>
            <a:br>
              <a:rPr lang="en-US" altLang="en-US" sz="2000" b="0" dirty="0">
                <a:solidFill>
                  <a:srgbClr val="000000"/>
                </a:solidFill>
                <a:latin typeface="Veteran Typewriter" panose="02000500000000000000" pitchFamily="2" charset="0"/>
              </a:rPr>
            </a:br>
            <a:endParaRPr lang="en-US" altLang="en-US" sz="2000" b="0" dirty="0">
              <a:solidFill>
                <a:srgbClr val="000000"/>
              </a:solidFill>
              <a:latin typeface="Veteran Typewriter" panose="02000500000000000000" pitchFamily="2" charset="0"/>
            </a:endParaRPr>
          </a:p>
          <a:p>
            <a:pPr marL="0" indent="0">
              <a:buNone/>
            </a:pPr>
            <a:r>
              <a:rPr lang="en-US" altLang="en-US" sz="2000" b="0" dirty="0">
                <a:solidFill>
                  <a:srgbClr val="000000"/>
                </a:solidFill>
                <a:latin typeface="Veteran Typewriter" panose="02000500000000000000" pitchFamily="2" charset="0"/>
              </a:rPr>
              <a:t>The </a:t>
            </a:r>
            <a:r>
              <a:rPr lang="en-US" altLang="en-US" sz="2000" b="0" i="1" dirty="0">
                <a:solidFill>
                  <a:srgbClr val="000000"/>
                </a:solidFill>
                <a:latin typeface="Veteran Typewriter" panose="02000500000000000000" pitchFamily="2" charset="0"/>
              </a:rPr>
              <a:t>Indian Act</a:t>
            </a:r>
            <a:r>
              <a:rPr lang="en-US" altLang="en-US" sz="2000" b="0" dirty="0">
                <a:solidFill>
                  <a:srgbClr val="000000"/>
                </a:solidFill>
                <a:latin typeface="Veteran Typewriter" panose="02000500000000000000" pitchFamily="2" charset="0"/>
              </a:rPr>
              <a:t> of 1876 forever altered </a:t>
            </a:r>
            <a:r>
              <a:rPr lang="en-US" altLang="en-US" sz="2000" dirty="0">
                <a:solidFill>
                  <a:srgbClr val="000000"/>
                </a:solidFill>
                <a:latin typeface="Veteran Typewriter" panose="02000500000000000000" pitchFamily="2" charset="0"/>
              </a:rPr>
              <a:t>Indigenous self-governance</a:t>
            </a:r>
            <a:br>
              <a:rPr lang="en-US" altLang="en-US" sz="2000" dirty="0">
                <a:solidFill>
                  <a:srgbClr val="000000"/>
                </a:solidFill>
                <a:latin typeface="Veteran Typewriter" panose="02000500000000000000" pitchFamily="2" charset="0"/>
              </a:rPr>
            </a:br>
            <a:endParaRPr lang="en-US" altLang="en-US" sz="2000" dirty="0">
              <a:solidFill>
                <a:srgbClr val="000000"/>
              </a:solidFill>
              <a:latin typeface="Veteran Typewriter" panose="02000500000000000000" pitchFamily="2" charset="0"/>
            </a:endParaRPr>
          </a:p>
          <a:p>
            <a:endParaRPr lang="en-US" sz="2000" dirty="0">
              <a:solidFill>
                <a:srgbClr val="000000"/>
              </a:solidFill>
              <a:latin typeface="Veteran Typewriter" panose="02000500000000000000" pitchFamily="2" charset="0"/>
            </a:endParaRPr>
          </a:p>
        </p:txBody>
      </p:sp>
    </p:spTree>
    <p:extLst>
      <p:ext uri="{BB962C8B-B14F-4D97-AF65-F5344CB8AC3E}">
        <p14:creationId xmlns:p14="http://schemas.microsoft.com/office/powerpoint/2010/main" val="13995385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ECBB20-7C6A-4F33-B703-15E81CB702D9}"/>
              </a:ext>
            </a:extLst>
          </p:cNvPr>
          <p:cNvSpPr>
            <a:spLocks noGrp="1" noChangeArrowheads="1"/>
          </p:cNvSpPr>
          <p:nvPr>
            <p:ph type="title"/>
          </p:nvPr>
        </p:nvSpPr>
        <p:spPr>
          <a:xfrm>
            <a:off x="800929" y="229192"/>
            <a:ext cx="5314536" cy="1325563"/>
          </a:xfrm>
        </p:spPr>
        <p:txBody>
          <a:bodyPr vert="horz" lIns="91440" tIns="45720" rIns="91440" bIns="45720" rtlCol="0" anchor="ctr">
            <a:normAutofit/>
          </a:bodyPr>
          <a:lstStyle/>
          <a:p>
            <a:r>
              <a:rPr lang="en-US" altLang="en-US" b="0" dirty="0">
                <a:latin typeface="Veteran Typewriter" panose="02000500000000000000" pitchFamily="2" charset="0"/>
              </a:rPr>
              <a:t>Confederation</a:t>
            </a:r>
          </a:p>
        </p:txBody>
      </p:sp>
      <p:sp>
        <p:nvSpPr>
          <p:cNvPr id="48131" name="Rectangle 3">
            <a:extLst>
              <a:ext uri="{FF2B5EF4-FFF2-40B4-BE49-F238E27FC236}">
                <a16:creationId xmlns:a16="http://schemas.microsoft.com/office/drawing/2014/main" id="{716F1A94-C7F4-42DC-B2EB-7B666AA607EF}"/>
              </a:ext>
            </a:extLst>
          </p:cNvPr>
          <p:cNvSpPr>
            <a:spLocks noGrp="1" noChangeArrowheads="1"/>
          </p:cNvSpPr>
          <p:nvPr>
            <p:ph sz="half" idx="1"/>
          </p:nvPr>
        </p:nvSpPr>
        <p:spPr>
          <a:xfrm>
            <a:off x="800929" y="1554755"/>
            <a:ext cx="5314543" cy="3375920"/>
          </a:xfrm>
        </p:spPr>
        <p:txBody>
          <a:bodyPr vert="horz" lIns="91440" tIns="45720" rIns="91440" bIns="45720" rtlCol="0" anchor="t">
            <a:noAutofit/>
          </a:bodyPr>
          <a:lstStyle/>
          <a:p>
            <a:pPr marL="0" indent="0">
              <a:buNone/>
              <a:defRPr/>
            </a:pPr>
            <a:r>
              <a:rPr lang="en-US" sz="2000" dirty="0">
                <a:latin typeface="Veteran Typewriter" panose="02000500000000000000" pitchFamily="2" charset="0"/>
              </a:rPr>
              <a:t>Prior to Confederation, two major decisions were made that would shape Canada’s government:</a:t>
            </a:r>
          </a:p>
          <a:p>
            <a:pPr marL="0">
              <a:defRPr/>
            </a:pPr>
            <a:endParaRPr lang="en-US" sz="2000" dirty="0">
              <a:latin typeface="Veteran Typewriter" panose="02000500000000000000" pitchFamily="2" charset="0"/>
            </a:endParaRPr>
          </a:p>
          <a:p>
            <a:pPr marL="0" indent="0">
              <a:buNone/>
              <a:defRPr/>
            </a:pPr>
            <a:r>
              <a:rPr lang="en-US" sz="2000" b="0" dirty="0">
                <a:latin typeface="Veteran Typewriter" panose="02000500000000000000" pitchFamily="2" charset="0"/>
              </a:rPr>
              <a:t>Canada would be a federal union with two levels of government:</a:t>
            </a:r>
          </a:p>
          <a:p>
            <a:pPr marL="1200150" lvl="2">
              <a:defRPr/>
            </a:pPr>
            <a:r>
              <a:rPr lang="en-US" dirty="0">
                <a:solidFill>
                  <a:srgbClr val="FFFF00"/>
                </a:solidFill>
                <a:latin typeface="Veteran Typewriter" panose="02000500000000000000" pitchFamily="2" charset="0"/>
              </a:rPr>
              <a:t>Federal </a:t>
            </a:r>
          </a:p>
          <a:p>
            <a:pPr marL="1200150" lvl="2">
              <a:defRPr/>
            </a:pPr>
            <a:r>
              <a:rPr lang="en-US" dirty="0">
                <a:solidFill>
                  <a:srgbClr val="FFFF00"/>
                </a:solidFill>
                <a:latin typeface="Veteran Typewriter" panose="02000500000000000000" pitchFamily="2" charset="0"/>
              </a:rPr>
              <a:t>Provincial </a:t>
            </a:r>
          </a:p>
          <a:p>
            <a:pPr marL="800100" lvl="2">
              <a:defRPr/>
            </a:pPr>
            <a:endParaRPr lang="en-US" dirty="0">
              <a:latin typeface="Veteran Typewriter" panose="02000500000000000000" pitchFamily="2" charset="0"/>
            </a:endParaRPr>
          </a:p>
          <a:p>
            <a:pPr marL="0" indent="0">
              <a:buNone/>
              <a:defRPr/>
            </a:pPr>
            <a:r>
              <a:rPr lang="en-US" sz="2000" b="0" dirty="0">
                <a:latin typeface="Veteran Typewriter" panose="02000500000000000000" pitchFamily="2" charset="0"/>
              </a:rPr>
              <a:t>Canada would have a central Parliament with three parts: </a:t>
            </a:r>
          </a:p>
          <a:p>
            <a:pPr marL="1200150" lvl="2">
              <a:defRPr/>
            </a:pPr>
            <a:r>
              <a:rPr lang="en-US" dirty="0">
                <a:solidFill>
                  <a:srgbClr val="FFFF00"/>
                </a:solidFill>
                <a:latin typeface="Veteran Typewriter" panose="02000500000000000000" pitchFamily="2" charset="0"/>
              </a:rPr>
              <a:t>Monarch</a:t>
            </a:r>
          </a:p>
          <a:p>
            <a:pPr marL="1200150" lvl="2">
              <a:defRPr/>
            </a:pPr>
            <a:r>
              <a:rPr lang="en-US" dirty="0">
                <a:solidFill>
                  <a:srgbClr val="FFFF00"/>
                </a:solidFill>
                <a:latin typeface="Veteran Typewriter" panose="02000500000000000000" pitchFamily="2" charset="0"/>
              </a:rPr>
              <a:t>Senate </a:t>
            </a:r>
          </a:p>
          <a:p>
            <a:pPr marL="1200150" lvl="2">
              <a:defRPr/>
            </a:pPr>
            <a:r>
              <a:rPr lang="en-US" dirty="0">
                <a:solidFill>
                  <a:srgbClr val="FFFF00"/>
                </a:solidFill>
                <a:latin typeface="Veteran Typewriter" panose="02000500000000000000" pitchFamily="2" charset="0"/>
              </a:rPr>
              <a:t>House of Commons</a:t>
            </a:r>
          </a:p>
        </p:txBody>
      </p:sp>
      <p:sp>
        <p:nvSpPr>
          <p:cNvPr id="136" name="Freeform: Shape 13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5" name="Picture 7" descr="http://www.parl.gc.ca/About/Senate/AnnualReports/2005-2006/images/Rapport_fr-10.jpg">
            <a:extLst>
              <a:ext uri="{FF2B5EF4-FFF2-40B4-BE49-F238E27FC236}">
                <a16:creationId xmlns:a16="http://schemas.microsoft.com/office/drawing/2014/main" id="{E58D8886-E038-4651-91BF-3F0A807CD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29" r="32919"/>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B204459-26A6-4F39-B7BC-573AF7CACC58}"/>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altLang="en-US" b="0" dirty="0">
                <a:latin typeface="Veteran Typewriter" panose="02000500000000000000" pitchFamily="2" charset="0"/>
              </a:rPr>
              <a:t>Elections in Canada</a:t>
            </a:r>
          </a:p>
        </p:txBody>
      </p:sp>
      <p:sp>
        <p:nvSpPr>
          <p:cNvPr id="11267" name="Content Placeholder 2">
            <a:extLst>
              <a:ext uri="{FF2B5EF4-FFF2-40B4-BE49-F238E27FC236}">
                <a16:creationId xmlns:a16="http://schemas.microsoft.com/office/drawing/2014/main" id="{F1B6BF04-0B19-4C55-B0B2-4118D01463C5}"/>
              </a:ext>
            </a:extLst>
          </p:cNvPr>
          <p:cNvSpPr>
            <a:spLocks noGrp="1"/>
          </p:cNvSpPr>
          <p:nvPr>
            <p:ph sz="half" idx="1"/>
          </p:nvPr>
        </p:nvSpPr>
        <p:spPr>
          <a:xfrm>
            <a:off x="838200" y="2322576"/>
            <a:ext cx="6254496" cy="3858768"/>
          </a:xfrm>
        </p:spPr>
        <p:txBody>
          <a:bodyPr vert="horz" lIns="91440" tIns="45720" rIns="91440" bIns="45720" rtlCol="0">
            <a:normAutofit fontScale="92500" lnSpcReduction="20000"/>
          </a:bodyPr>
          <a:lstStyle/>
          <a:p>
            <a:pPr marL="0" indent="0">
              <a:buNone/>
            </a:pPr>
            <a:r>
              <a:rPr lang="en-US" altLang="en-US" sz="2400" b="0" dirty="0">
                <a:latin typeface="Veteran Typewriter" panose="02000500000000000000" pitchFamily="2" charset="0"/>
              </a:rPr>
              <a:t>Right to vote: every Canadian citizen who is at least 18 years old on election day </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First-past-the-post electoral system</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Next fixed election date: </a:t>
            </a:r>
            <a:r>
              <a:rPr lang="en-US" altLang="en-US" sz="2400" b="0" dirty="0">
                <a:solidFill>
                  <a:srgbClr val="FFFF00"/>
                </a:solidFill>
                <a:latin typeface="Veteran Typewriter" panose="02000500000000000000" pitchFamily="2" charset="0"/>
              </a:rPr>
              <a:t>October 20</a:t>
            </a:r>
            <a:r>
              <a:rPr lang="en-US" altLang="en-US" sz="2400" dirty="0">
                <a:solidFill>
                  <a:srgbClr val="FFFF00"/>
                </a:solidFill>
                <a:latin typeface="Veteran Typewriter" panose="02000500000000000000" pitchFamily="2" charset="0"/>
              </a:rPr>
              <a:t>,</a:t>
            </a:r>
            <a:r>
              <a:rPr lang="en-US" altLang="en-US" sz="2400" b="0" dirty="0">
                <a:solidFill>
                  <a:srgbClr val="FFFF00"/>
                </a:solidFill>
                <a:latin typeface="Veteran Typewriter" panose="02000500000000000000" pitchFamily="2" charset="0"/>
              </a:rPr>
              <a:t> 2025</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Election campaigns: minimum 36 days</a:t>
            </a:r>
          </a:p>
          <a:p>
            <a:pPr marL="0" indent="0">
              <a:buNone/>
            </a:pPr>
            <a:endParaRPr lang="en-US" altLang="en-US" sz="2400" b="0" dirty="0">
              <a:latin typeface="Veteran Typewriter" panose="02000500000000000000" pitchFamily="2" charset="0"/>
            </a:endParaRPr>
          </a:p>
          <a:p>
            <a:pPr marL="0" indent="0">
              <a:buNone/>
            </a:pPr>
            <a:r>
              <a:rPr lang="en-US" altLang="en-US" sz="2400" b="0" dirty="0">
                <a:latin typeface="Veteran Typewriter" panose="02000500000000000000" pitchFamily="2" charset="0"/>
              </a:rPr>
              <a:t>Canada has had 43 general elections since Confederation</a:t>
            </a:r>
          </a:p>
          <a:p>
            <a:endParaRPr lang="en-US" altLang="en-US" sz="2400" dirty="0">
              <a:latin typeface="Veteran Typewriter" panose="02000500000000000000" pitchFamily="2" charset="0"/>
            </a:endParaRPr>
          </a:p>
        </p:txBody>
      </p:sp>
      <p:pic>
        <p:nvPicPr>
          <p:cNvPr id="11269" name="Picture 2">
            <a:extLst>
              <a:ext uri="{FF2B5EF4-FFF2-40B4-BE49-F238E27FC236}">
                <a16:creationId xmlns:a16="http://schemas.microsoft.com/office/drawing/2014/main" id="{C72F1EE2-055A-44AA-BD73-D8680232AE7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554" r="1" b="1"/>
          <a:stretch/>
        </p:blipFill>
        <p:spPr>
          <a:xfrm>
            <a:off x="7552266" y="10"/>
            <a:ext cx="4639733" cy="6857990"/>
          </a:xfrm>
          <a:prstGeom prst="rect">
            <a:avLst/>
          </a:prstGeom>
          <a:noFill/>
        </p:spPr>
      </p:pic>
      <p:sp>
        <p:nvSpPr>
          <p:cNvPr id="4" name="Slide Number Placeholder 3">
            <a:extLst>
              <a:ext uri="{FF2B5EF4-FFF2-40B4-BE49-F238E27FC236}">
                <a16:creationId xmlns:a16="http://schemas.microsoft.com/office/drawing/2014/main" id="{F9977514-8D5E-4A9B-845D-2E7782CDAA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Aft>
                <a:spcPts val="600"/>
              </a:spcAft>
              <a:defRPr/>
            </a:pPr>
            <a:fld id="{832B7DF9-6591-4B12-A0EE-227283C85113}" type="slidenum">
              <a:rPr lang="en-US" altLang="en-US" sz="1200">
                <a:solidFill>
                  <a:srgbClr val="FFFFFF"/>
                </a:solidFill>
                <a:latin typeface="Calibri" panose="020F0502020204030204"/>
              </a:rPr>
              <a:pPr>
                <a:spcAft>
                  <a:spcPts val="600"/>
                </a:spcAft>
                <a:defRPr/>
              </a:pPr>
              <a:t>4</a:t>
            </a:fld>
            <a:endParaRPr lang="en-US" altLang="en-US" sz="1200">
              <a:solidFill>
                <a:srgbClr val="FFFFFF"/>
              </a:solidFill>
              <a:latin typeface="Calibri" panose="020F0502020204030204"/>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42581D1C-0264-40FC-9CEF-8C95C14A937B}"/>
              </a:ext>
            </a:extLst>
          </p:cNvPr>
          <p:cNvSpPr>
            <a:spLocks noGrp="1"/>
          </p:cNvSpPr>
          <p:nvPr>
            <p:ph type="title"/>
          </p:nvPr>
        </p:nvSpPr>
        <p:spPr>
          <a:xfrm>
            <a:off x="411480" y="987552"/>
            <a:ext cx="4485861" cy="1088136"/>
          </a:xfrm>
        </p:spPr>
        <p:txBody>
          <a:bodyPr anchor="b">
            <a:normAutofit/>
          </a:bodyPr>
          <a:lstStyle/>
          <a:p>
            <a:r>
              <a:rPr lang="en-US" altLang="en-US" sz="3400" b="0">
                <a:latin typeface="Veteran Typewriter" panose="02000500000000000000" pitchFamily="2" charset="0"/>
              </a:rPr>
              <a:t>First-Past-the-Post System</a:t>
            </a:r>
            <a:endParaRPr lang="en-CA" altLang="en-US" sz="3400" b="0">
              <a:latin typeface="Veteran Typewriter" panose="02000500000000000000" pitchFamily="2" charset="0"/>
            </a:endParaRPr>
          </a:p>
        </p:txBody>
      </p:sp>
      <p:sp>
        <p:nvSpPr>
          <p:cNvPr id="138" name="Rectangle 13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13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5CD8367B-DA39-4AB3-915A-18B56F3E5CE5}"/>
              </a:ext>
            </a:extLst>
          </p:cNvPr>
          <p:cNvSpPr>
            <a:spLocks noGrp="1"/>
          </p:cNvSpPr>
          <p:nvPr>
            <p:ph idx="1"/>
          </p:nvPr>
        </p:nvSpPr>
        <p:spPr>
          <a:xfrm>
            <a:off x="411479" y="2514600"/>
            <a:ext cx="4498848" cy="3584448"/>
          </a:xfrm>
        </p:spPr>
        <p:txBody>
          <a:bodyPr anchor="t">
            <a:noAutofit/>
          </a:bodyPr>
          <a:lstStyle/>
          <a:p>
            <a:pPr marL="0" indent="0">
              <a:buNone/>
              <a:defRPr/>
            </a:pPr>
            <a:r>
              <a:rPr lang="en-CA" sz="2000" dirty="0">
                <a:latin typeface="Veteran Typewriter" panose="02000500000000000000" pitchFamily="2" charset="0"/>
                <a:cs typeface="Calibri" panose="020F0502020204030204" pitchFamily="34" charset="0"/>
              </a:rPr>
              <a:t>Also known as “single member plurality”</a:t>
            </a:r>
          </a:p>
          <a:p>
            <a:pPr marL="0" indent="0">
              <a:buNone/>
              <a:defRPr/>
            </a:pPr>
            <a:br>
              <a:rPr lang="en-CA" sz="2000" b="0" dirty="0">
                <a:latin typeface="Veteran Typewriter" panose="02000500000000000000" pitchFamily="2" charset="0"/>
                <a:cs typeface="Calibri" panose="020F0502020204030204" pitchFamily="34" charset="0"/>
              </a:rPr>
            </a:br>
            <a:r>
              <a:rPr lang="en-CA" sz="2000" b="0" dirty="0">
                <a:latin typeface="Veteran Typewriter" panose="02000500000000000000" pitchFamily="2" charset="0"/>
                <a:cs typeface="Calibri" panose="020F0502020204030204" pitchFamily="34" charset="0"/>
              </a:rPr>
              <a:t>Candidate with the most votes in a riding is elected.</a:t>
            </a:r>
          </a:p>
          <a:p>
            <a:pPr marL="0" indent="0">
              <a:buNone/>
              <a:defRPr/>
            </a:pPr>
            <a:br>
              <a:rPr lang="en-CA" sz="2000" b="0" dirty="0">
                <a:latin typeface="Veteran Typewriter" panose="02000500000000000000" pitchFamily="2" charset="0"/>
                <a:cs typeface="Calibri" panose="020F0502020204030204" pitchFamily="34" charset="0"/>
              </a:rPr>
            </a:br>
            <a:r>
              <a:rPr lang="en-CA" sz="2000" b="0" dirty="0">
                <a:latin typeface="Veteran Typewriter" panose="02000500000000000000" pitchFamily="2" charset="0"/>
                <a:cs typeface="Calibri" panose="020F0502020204030204" pitchFamily="34" charset="0"/>
              </a:rPr>
              <a:t>The winning party is the one that </a:t>
            </a:r>
            <a:r>
              <a:rPr lang="en-CA" sz="2000" b="1" dirty="0">
                <a:solidFill>
                  <a:srgbClr val="00B050"/>
                </a:solidFill>
                <a:latin typeface="Veteran Typewriter" panose="02000500000000000000" pitchFamily="2" charset="0"/>
                <a:cs typeface="Calibri" panose="020F0502020204030204" pitchFamily="34" charset="0"/>
              </a:rPr>
              <a:t>elects the most candidates</a:t>
            </a:r>
            <a:r>
              <a:rPr lang="en-CA" sz="2000" b="0" dirty="0">
                <a:latin typeface="Veteran Typewriter" panose="02000500000000000000" pitchFamily="2" charset="0"/>
                <a:cs typeface="Calibri" panose="020F0502020204030204" pitchFamily="34" charset="0"/>
              </a:rPr>
              <a:t>. Its leader becomes </a:t>
            </a:r>
            <a:r>
              <a:rPr lang="en-CA" sz="2000" b="1" dirty="0">
                <a:solidFill>
                  <a:srgbClr val="00B050"/>
                </a:solidFill>
                <a:latin typeface="Veteran Typewriter" panose="02000500000000000000" pitchFamily="2" charset="0"/>
                <a:cs typeface="Calibri" panose="020F0502020204030204" pitchFamily="34" charset="0"/>
              </a:rPr>
              <a:t>Prime Minister</a:t>
            </a:r>
            <a:r>
              <a:rPr lang="en-CA" sz="2000" b="0" dirty="0">
                <a:latin typeface="Veteran Typewriter" panose="02000500000000000000" pitchFamily="2" charset="0"/>
                <a:cs typeface="Calibri" panose="020F0502020204030204" pitchFamily="34" charset="0"/>
              </a:rPr>
              <a:t>.</a:t>
            </a:r>
          </a:p>
          <a:p>
            <a:pPr marL="0" indent="0">
              <a:buNone/>
              <a:defRPr/>
            </a:pPr>
            <a:br>
              <a:rPr lang="en-CA" sz="2000" b="0" dirty="0">
                <a:latin typeface="Veteran Typewriter" panose="02000500000000000000" pitchFamily="2" charset="0"/>
                <a:cs typeface="Calibri" panose="020F0502020204030204" pitchFamily="34" charset="0"/>
              </a:rPr>
            </a:br>
            <a:r>
              <a:rPr lang="en-CA" sz="2000" b="0" dirty="0">
                <a:latin typeface="Veteran Typewriter" panose="02000500000000000000" pitchFamily="2" charset="0"/>
                <a:cs typeface="Calibri" panose="020F0502020204030204" pitchFamily="34" charset="0"/>
              </a:rPr>
              <a:t>The party with the 2nd highest number of candidates elected forms </a:t>
            </a:r>
            <a:r>
              <a:rPr lang="en-CA" sz="2000" b="1" dirty="0">
                <a:solidFill>
                  <a:srgbClr val="00B050"/>
                </a:solidFill>
                <a:latin typeface="Veteran Typewriter" panose="02000500000000000000" pitchFamily="2" charset="0"/>
                <a:cs typeface="Calibri" panose="020F0502020204030204" pitchFamily="34" charset="0"/>
              </a:rPr>
              <a:t>Official Opposition</a:t>
            </a:r>
            <a:r>
              <a:rPr lang="en-CA" sz="2000" b="0" dirty="0">
                <a:latin typeface="Veteran Typewriter" panose="02000500000000000000" pitchFamily="2" charset="0"/>
                <a:cs typeface="Calibri" panose="020F0502020204030204" pitchFamily="34" charset="0"/>
              </a:rPr>
              <a:t> in Parliament.</a:t>
            </a:r>
            <a:endParaRPr lang="fr-CA" sz="2000" b="0" dirty="0">
              <a:latin typeface="Veteran Typewriter" panose="02000500000000000000" pitchFamily="2" charset="0"/>
              <a:cs typeface="Calibri" panose="020F0502020204030204" pitchFamily="34" charset="0"/>
            </a:endParaRPr>
          </a:p>
          <a:p>
            <a:pPr>
              <a:defRPr/>
            </a:pPr>
            <a:endParaRPr lang="en-CA" sz="2000" dirty="0">
              <a:latin typeface="Veteran Typewriter" panose="02000500000000000000" pitchFamily="2" charset="0"/>
              <a:cs typeface="Calibri" panose="020F0502020204030204" pitchFamily="34" charset="0"/>
            </a:endParaRPr>
          </a:p>
        </p:txBody>
      </p:sp>
      <p:pic>
        <p:nvPicPr>
          <p:cNvPr id="2050" name="Picture 2" descr="Battle, Chess, Checkmate, Blur, Board Game, Challenge">
            <a:extLst>
              <a:ext uri="{FF2B5EF4-FFF2-40B4-BE49-F238E27FC236}">
                <a16:creationId xmlns:a16="http://schemas.microsoft.com/office/drawing/2014/main" id="{6BDA3001-D9D0-4C0D-9B15-E0E4A2DDB9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35" r="10014"/>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42581D1C-0264-40FC-9CEF-8C95C14A937B}"/>
              </a:ext>
            </a:extLst>
          </p:cNvPr>
          <p:cNvSpPr>
            <a:spLocks noGrp="1"/>
          </p:cNvSpPr>
          <p:nvPr>
            <p:ph type="title"/>
          </p:nvPr>
        </p:nvSpPr>
        <p:spPr>
          <a:xfrm>
            <a:off x="411480" y="987552"/>
            <a:ext cx="4485861" cy="1088136"/>
          </a:xfrm>
        </p:spPr>
        <p:txBody>
          <a:bodyPr anchor="b">
            <a:normAutofit/>
          </a:bodyPr>
          <a:lstStyle/>
          <a:p>
            <a:r>
              <a:rPr lang="en-US" altLang="en-US" sz="3400" b="0">
                <a:latin typeface="Veteran Typewriter" panose="02000500000000000000" pitchFamily="2" charset="0"/>
              </a:rPr>
              <a:t>First-Past-the-Post System</a:t>
            </a:r>
            <a:endParaRPr lang="en-CA" altLang="en-US" sz="3400" b="0">
              <a:latin typeface="Veteran Typewriter" panose="02000500000000000000" pitchFamily="2" charset="0"/>
            </a:endParaRPr>
          </a:p>
        </p:txBody>
      </p:sp>
      <p:sp>
        <p:nvSpPr>
          <p:cNvPr id="138" name="Rectangle 13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0" name="Rectangle 13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5CD8367B-DA39-4AB3-915A-18B56F3E5CE5}"/>
              </a:ext>
            </a:extLst>
          </p:cNvPr>
          <p:cNvSpPr>
            <a:spLocks noGrp="1"/>
          </p:cNvSpPr>
          <p:nvPr>
            <p:ph idx="1"/>
          </p:nvPr>
        </p:nvSpPr>
        <p:spPr>
          <a:xfrm>
            <a:off x="411479" y="2514600"/>
            <a:ext cx="4498848" cy="3584448"/>
          </a:xfrm>
        </p:spPr>
        <p:txBody>
          <a:bodyPr anchor="t">
            <a:noAutofit/>
          </a:bodyPr>
          <a:lstStyle/>
          <a:p>
            <a:pPr marL="0" indent="0">
              <a:buNone/>
              <a:defRPr/>
            </a:pPr>
            <a:r>
              <a:rPr lang="en-CA" sz="2000" dirty="0">
                <a:latin typeface="Veteran Typewriter" panose="02000500000000000000" pitchFamily="2" charset="0"/>
                <a:cs typeface="Calibri" panose="020F0502020204030204" pitchFamily="34" charset="0"/>
              </a:rPr>
              <a:t>This means that a party can win the election by simply winning more seats instead of winning the </a:t>
            </a:r>
            <a:r>
              <a:rPr lang="en-CA" sz="2000" b="1" dirty="0">
                <a:solidFill>
                  <a:srgbClr val="00B050"/>
                </a:solidFill>
                <a:latin typeface="Veteran Typewriter" panose="02000500000000000000" pitchFamily="2" charset="0"/>
                <a:cs typeface="Calibri" panose="020F0502020204030204" pitchFamily="34" charset="0"/>
              </a:rPr>
              <a:t>popular vote</a:t>
            </a:r>
            <a:r>
              <a:rPr lang="en-CA" sz="2000" dirty="0">
                <a:latin typeface="Veteran Typewriter" panose="02000500000000000000" pitchFamily="2" charset="0"/>
                <a:cs typeface="Calibri" panose="020F0502020204030204" pitchFamily="34" charset="0"/>
              </a:rPr>
              <a:t>.</a:t>
            </a:r>
          </a:p>
          <a:p>
            <a:pPr marL="0" indent="0">
              <a:buNone/>
              <a:defRPr/>
            </a:pPr>
            <a:endParaRPr lang="en-CA" sz="2000" dirty="0">
              <a:latin typeface="Veteran Typewriter" panose="02000500000000000000" pitchFamily="2" charset="0"/>
              <a:cs typeface="Calibri" panose="020F0502020204030204" pitchFamily="34" charset="0"/>
            </a:endParaRPr>
          </a:p>
          <a:p>
            <a:pPr marL="0" indent="0">
              <a:buNone/>
              <a:defRPr/>
            </a:pPr>
            <a:r>
              <a:rPr lang="en-US" sz="2000" b="1" dirty="0">
                <a:solidFill>
                  <a:srgbClr val="00B050"/>
                </a:solidFill>
                <a:effectLst/>
                <a:latin typeface="Veteran Typewriter" panose="02000500000000000000" pitchFamily="2" charset="0"/>
              </a:rPr>
              <a:t>Proportional representation</a:t>
            </a:r>
            <a:r>
              <a:rPr lang="en-US" sz="2000" dirty="0">
                <a:effectLst/>
                <a:latin typeface="Veteran Typewriter" panose="02000500000000000000" pitchFamily="2" charset="0"/>
              </a:rPr>
              <a:t> is a democratic principle that argues people should be represented in proportion to how they voted.</a:t>
            </a:r>
            <a:br>
              <a:rPr lang="en-US" sz="2000" dirty="0">
                <a:effectLst/>
                <a:latin typeface="Veteran Typewriter" panose="02000500000000000000" pitchFamily="2" charset="0"/>
              </a:rPr>
            </a:br>
            <a:br>
              <a:rPr lang="en-US" sz="2000" dirty="0">
                <a:effectLst/>
                <a:latin typeface="Veteran Typewriter" panose="02000500000000000000" pitchFamily="2" charset="0"/>
              </a:rPr>
            </a:br>
            <a:r>
              <a:rPr lang="en-US" sz="2000" dirty="0">
                <a:effectLst/>
                <a:latin typeface="Veteran Typewriter" panose="02000500000000000000" pitchFamily="2" charset="0"/>
              </a:rPr>
              <a:t>This means the percentage of seats a party has in the legislature should reflect the percentage of people who voted for that party.</a:t>
            </a:r>
            <a:endParaRPr lang="en-CA" sz="2000" dirty="0">
              <a:latin typeface="Veteran Typewriter" panose="02000500000000000000" pitchFamily="2" charset="0"/>
              <a:cs typeface="Calibri" panose="020F0502020204030204" pitchFamily="34" charset="0"/>
            </a:endParaRPr>
          </a:p>
        </p:txBody>
      </p:sp>
      <p:pic>
        <p:nvPicPr>
          <p:cNvPr id="2050" name="Picture 2" descr="Battle, Chess, Checkmate, Blur, Board Game, Challenge">
            <a:extLst>
              <a:ext uri="{FF2B5EF4-FFF2-40B4-BE49-F238E27FC236}">
                <a16:creationId xmlns:a16="http://schemas.microsoft.com/office/drawing/2014/main" id="{6BDA3001-D9D0-4C0D-9B15-E0E4A2DDB9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35" r="10014"/>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2456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2"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49222F0-4410-48BA-AF01-E72CE34BFDAC}"/>
              </a:ext>
            </a:extLst>
          </p:cNvPr>
          <p:cNvSpPr>
            <a:spLocks noGrp="1"/>
          </p:cNvSpPr>
          <p:nvPr>
            <p:ph type="title"/>
          </p:nvPr>
        </p:nvSpPr>
        <p:spPr>
          <a:xfrm>
            <a:off x="8097893" y="931264"/>
            <a:ext cx="3361677" cy="3273552"/>
          </a:xfrm>
        </p:spPr>
        <p:txBody>
          <a:bodyPr vert="horz" lIns="91440" tIns="45720" rIns="91440" bIns="45720" rtlCol="0" anchor="ctr">
            <a:normAutofit/>
          </a:bodyPr>
          <a:lstStyle/>
          <a:p>
            <a:r>
              <a:rPr lang="en-US" sz="4000" dirty="0">
                <a:solidFill>
                  <a:srgbClr val="FFFFFF"/>
                </a:solidFill>
                <a:latin typeface="Veteran Typewriter" panose="02000500000000000000" pitchFamily="2" charset="0"/>
              </a:rPr>
              <a:t>Based on this graphic, which system seems most fair?</a:t>
            </a:r>
          </a:p>
        </p:txBody>
      </p:sp>
      <p:sp>
        <p:nvSpPr>
          <p:cNvPr id="7173" name="Rectangle 7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1"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170" name="Picture 2" descr="Proportional Representation Compared to First Past The Post">
            <a:extLst>
              <a:ext uri="{FF2B5EF4-FFF2-40B4-BE49-F238E27FC236}">
                <a16:creationId xmlns:a16="http://schemas.microsoft.com/office/drawing/2014/main" id="{59176DDC-1744-4390-BAEF-92204DE5EA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4" r="1" b="1"/>
          <a:stretch/>
        </p:blipFill>
        <p:spPr bwMode="auto">
          <a:xfrm>
            <a:off x="466344" y="450221"/>
            <a:ext cx="7205515" cy="5957557"/>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7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4594" y="4843002"/>
            <a:ext cx="1351062" cy="1568472"/>
          </a:xfrm>
          <a:prstGeom prst="rect">
            <a:avLst/>
          </a:prstGeom>
          <a:solidFill>
            <a:srgbClr val="153B63"/>
          </a:solidFill>
          <a:ln w="25400">
            <a:solidFill>
              <a:srgbClr val="153B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2664205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D6D34AF-A867-4890-8862-D98E7422563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ltLang="en-US" b="0" dirty="0">
                <a:solidFill>
                  <a:schemeClr val="bg1"/>
                </a:solidFill>
                <a:latin typeface="Veteran Typewriter" panose="02000500000000000000" pitchFamily="2" charset="0"/>
              </a:rPr>
              <a:t>Voting in Canada: Three Easy Steps</a:t>
            </a:r>
          </a:p>
        </p:txBody>
      </p:sp>
      <p:pic>
        <p:nvPicPr>
          <p:cNvPr id="3074" name="Picture 2" descr="FAQs on Voting – Elections Canada">
            <a:extLst>
              <a:ext uri="{FF2B5EF4-FFF2-40B4-BE49-F238E27FC236}">
                <a16:creationId xmlns:a16="http://schemas.microsoft.com/office/drawing/2014/main" id="{A4CC1461-616B-4ED9-B592-91E6FE4401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85" b="1"/>
          <a:stretch/>
        </p:blipFill>
        <p:spPr bwMode="auto">
          <a:xfrm>
            <a:off x="548639" y="2488642"/>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C14DA1-703B-4F57-81F2-92CA17C970B5}"/>
              </a:ext>
            </a:extLst>
          </p:cNvPr>
          <p:cNvSpPr>
            <a:spLocks noGrp="1"/>
          </p:cNvSpPr>
          <p:nvPr>
            <p:ph sz="half" idx="1"/>
          </p:nvPr>
        </p:nvSpPr>
        <p:spPr>
          <a:xfrm>
            <a:off x="6964680" y="2879069"/>
            <a:ext cx="4678681" cy="3660185"/>
          </a:xfrm>
        </p:spPr>
        <p:txBody>
          <a:bodyPr vert="horz" lIns="91440" tIns="45720" rIns="91440" bIns="45720" rtlCol="0" anchor="ctr">
            <a:noAutofit/>
          </a:bodyPr>
          <a:lstStyle/>
          <a:p>
            <a:pPr marL="0" indent="0">
              <a:buNone/>
              <a:defRPr/>
            </a:pPr>
            <a:r>
              <a:rPr lang="en-US" sz="2000" dirty="0">
                <a:latin typeface="Veteran Typewriter" panose="02000500000000000000" pitchFamily="2" charset="0"/>
              </a:rPr>
              <a:t>Step 1: Register</a:t>
            </a:r>
            <a:br>
              <a:rPr lang="en-US" sz="2000" dirty="0">
                <a:latin typeface="Veteran Typewriter" panose="02000500000000000000" pitchFamily="2" charset="0"/>
              </a:rPr>
            </a:br>
            <a:endParaRPr lang="en-US" sz="2000" b="0" dirty="0">
              <a:latin typeface="Veteran Typewriter" panose="02000500000000000000" pitchFamily="2" charset="0"/>
            </a:endParaRPr>
          </a:p>
          <a:p>
            <a:pPr marL="0" indent="0">
              <a:buNone/>
              <a:defRPr/>
            </a:pPr>
            <a:r>
              <a:rPr lang="en-US" sz="2000" b="0" dirty="0">
                <a:latin typeface="Veteran Typewriter" panose="02000500000000000000" pitchFamily="2" charset="0"/>
              </a:rPr>
              <a:t>National Register of Electors: permanent list. </a:t>
            </a:r>
          </a:p>
          <a:p>
            <a:pPr marL="0" indent="0">
              <a:buNone/>
              <a:defRPr/>
            </a:pPr>
            <a:br>
              <a:rPr lang="en-US" sz="2000" b="0" dirty="0">
                <a:latin typeface="Veteran Typewriter" panose="02000500000000000000" pitchFamily="2" charset="0"/>
              </a:rPr>
            </a:br>
            <a:r>
              <a:rPr lang="en-US" sz="2000" b="0" dirty="0">
                <a:latin typeface="Veteran Typewriter" panose="02000500000000000000" pitchFamily="2" charset="0"/>
              </a:rPr>
              <a:t>Updated continuously by Elections Canada</a:t>
            </a:r>
          </a:p>
          <a:p>
            <a:pPr marL="0" indent="0">
              <a:buNone/>
              <a:defRPr/>
            </a:pPr>
            <a:endParaRPr lang="en-US" sz="2000" dirty="0">
              <a:latin typeface="Veteran Typewriter" panose="02000500000000000000" pitchFamily="2" charset="0"/>
            </a:endParaRPr>
          </a:p>
          <a:p>
            <a:pPr marL="0" indent="0">
              <a:buNone/>
              <a:defRPr/>
            </a:pPr>
            <a:r>
              <a:rPr lang="en-US" sz="2000" b="0" dirty="0">
                <a:latin typeface="Veteran Typewriter" panose="02000500000000000000" pitchFamily="2" charset="0"/>
              </a:rPr>
              <a:t>Elections Canada sends out forms before each election</a:t>
            </a:r>
          </a:p>
          <a:p>
            <a:pPr marL="0" indent="0">
              <a:buNone/>
              <a:defRPr/>
            </a:pPr>
            <a:endParaRPr lang="en-US" sz="2000" b="0" dirty="0">
              <a:latin typeface="Veteran Typewriter" panose="02000500000000000000" pitchFamily="2" charset="0"/>
            </a:endParaRPr>
          </a:p>
          <a:p>
            <a:pPr marL="0" indent="0">
              <a:buNone/>
              <a:defRPr/>
            </a:pPr>
            <a:r>
              <a:rPr lang="en-US" sz="2000" b="0" dirty="0">
                <a:latin typeface="Veteran Typewriter" panose="02000500000000000000" pitchFamily="2" charset="0"/>
              </a:rPr>
              <a:t>TIP: Voting is easier if you’re registered!</a:t>
            </a:r>
          </a:p>
          <a:p>
            <a:pPr>
              <a:defRPr/>
            </a:pPr>
            <a:endParaRPr lang="en-US" sz="2000" b="0" dirty="0">
              <a:latin typeface="Veteran Typewriter" panose="02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FD6D34AF-A867-4890-8862-D98E7422563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ltLang="en-US" b="0" dirty="0">
                <a:solidFill>
                  <a:schemeClr val="bg1"/>
                </a:solidFill>
                <a:latin typeface="Veteran Typewriter" panose="02000500000000000000" pitchFamily="2" charset="0"/>
              </a:rPr>
              <a:t>Voting in Canada: Three Easy Steps</a:t>
            </a:r>
          </a:p>
        </p:txBody>
      </p:sp>
      <p:pic>
        <p:nvPicPr>
          <p:cNvPr id="3074" name="Picture 2" descr="FAQs on Voting – Elections Canada">
            <a:extLst>
              <a:ext uri="{FF2B5EF4-FFF2-40B4-BE49-F238E27FC236}">
                <a16:creationId xmlns:a16="http://schemas.microsoft.com/office/drawing/2014/main" id="{A4CC1461-616B-4ED9-B592-91E6FE4401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85" b="1"/>
          <a:stretch/>
        </p:blipFill>
        <p:spPr bwMode="auto">
          <a:xfrm>
            <a:off x="548639" y="2488642"/>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C14DA1-703B-4F57-81F2-92CA17C970B5}"/>
              </a:ext>
            </a:extLst>
          </p:cNvPr>
          <p:cNvSpPr>
            <a:spLocks noGrp="1"/>
          </p:cNvSpPr>
          <p:nvPr>
            <p:ph sz="half" idx="1"/>
          </p:nvPr>
        </p:nvSpPr>
        <p:spPr>
          <a:xfrm>
            <a:off x="6964680" y="2530846"/>
            <a:ext cx="4678681" cy="3660185"/>
          </a:xfrm>
        </p:spPr>
        <p:txBody>
          <a:bodyPr vert="horz" lIns="91440" tIns="45720" rIns="91440" bIns="45720" rtlCol="0" anchor="ctr">
            <a:noAutofit/>
          </a:bodyPr>
          <a:lstStyle/>
          <a:p>
            <a:pPr marL="0" indent="0" eaLnBrk="1" hangingPunct="1">
              <a:buNone/>
              <a:defRPr/>
            </a:pPr>
            <a:r>
              <a:rPr lang="en-CA" sz="2000" dirty="0">
                <a:latin typeface="Veteran Typewriter" panose="02000500000000000000" pitchFamily="2" charset="0"/>
                <a:ea typeface="ＭＳ Ｐゴシック" pitchFamily="1" charset="-128"/>
                <a:cs typeface="Calibri" panose="020F0502020204030204" pitchFamily="34" charset="0"/>
              </a:rPr>
              <a:t>Step 2: Find out when &amp; where to vote</a:t>
            </a:r>
          </a:p>
          <a:p>
            <a:pPr marL="0" indent="0" eaLnBrk="1" hangingPunct="1">
              <a:buNone/>
              <a:defRPr/>
            </a:pPr>
            <a:br>
              <a:rPr lang="en-CA" sz="2000" b="0" dirty="0">
                <a:latin typeface="Veteran Typewriter" panose="02000500000000000000" pitchFamily="2" charset="0"/>
                <a:ea typeface="ＭＳ Ｐゴシック" pitchFamily="1" charset="-128"/>
                <a:cs typeface="Calibri" panose="020F0502020204030204" pitchFamily="34" charset="0"/>
              </a:rPr>
            </a:br>
            <a:r>
              <a:rPr lang="en-CA" sz="2000" b="0" dirty="0">
                <a:latin typeface="Veteran Typewriter" panose="02000500000000000000" pitchFamily="2" charset="0"/>
                <a:ea typeface="ＭＳ Ｐゴシック" pitchFamily="1" charset="-128"/>
                <a:cs typeface="Calibri" panose="020F0502020204030204" pitchFamily="34" charset="0"/>
              </a:rPr>
              <a:t>Voter information card: sent to every</a:t>
            </a:r>
            <a:br>
              <a:rPr lang="en-CA" sz="2000" b="0" dirty="0">
                <a:latin typeface="Veteran Typewriter" panose="02000500000000000000" pitchFamily="2" charset="0"/>
                <a:ea typeface="ＭＳ Ｐゴシック" pitchFamily="1" charset="-128"/>
                <a:cs typeface="Calibri" panose="020F0502020204030204" pitchFamily="34" charset="0"/>
              </a:rPr>
            </a:br>
            <a:r>
              <a:rPr lang="en-CA" sz="2000" b="0" dirty="0">
                <a:latin typeface="Veteran Typewriter" panose="02000500000000000000" pitchFamily="2" charset="0"/>
                <a:ea typeface="ＭＳ Ｐゴシック" pitchFamily="1" charset="-128"/>
                <a:cs typeface="Calibri" panose="020F0502020204030204" pitchFamily="34" charset="0"/>
              </a:rPr>
              <a:t>registered elector</a:t>
            </a:r>
          </a:p>
          <a:p>
            <a:pPr eaLnBrk="1" hangingPunct="1">
              <a:defRPr/>
            </a:pP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ea typeface="ＭＳ Ｐゴシック" pitchFamily="1" charset="-128"/>
                <a:cs typeface="Calibri" panose="020F0502020204030204" pitchFamily="34" charset="0"/>
              </a:rPr>
              <a:t>The VIC tells people where/when to vote: </a:t>
            </a:r>
          </a:p>
          <a:p>
            <a:pPr marL="568325" lvl="1" indent="-269875" eaLnBrk="1" hangingPunct="1">
              <a:buFont typeface="Arial" pitchFamily="34" charset="0"/>
              <a:buChar char="•"/>
              <a:defRPr/>
            </a:pPr>
            <a:r>
              <a:rPr lang="en-CA" sz="2000" b="0" dirty="0">
                <a:latin typeface="Veteran Typewriter" panose="02000500000000000000" pitchFamily="2" charset="0"/>
                <a:ea typeface="ＭＳ Ｐゴシック" pitchFamily="1" charset="-128"/>
                <a:cs typeface="Calibri" panose="020F0502020204030204" pitchFamily="34" charset="0"/>
              </a:rPr>
              <a:t>Addresses </a:t>
            </a:r>
          </a:p>
          <a:p>
            <a:pPr marL="568325" lvl="1" indent="-269875" eaLnBrk="1" hangingPunct="1">
              <a:buFont typeface="Arial" pitchFamily="34" charset="0"/>
              <a:buChar char="•"/>
              <a:defRPr/>
            </a:pPr>
            <a:r>
              <a:rPr lang="en-CA" sz="2000" b="0" dirty="0">
                <a:latin typeface="Veteran Typewriter" panose="02000500000000000000" pitchFamily="2" charset="0"/>
                <a:ea typeface="ＭＳ Ｐゴシック" pitchFamily="1" charset="-128"/>
                <a:cs typeface="Calibri" panose="020F0502020204030204" pitchFamily="34" charset="0"/>
              </a:rPr>
              <a:t>Dates)</a:t>
            </a:r>
          </a:p>
          <a:p>
            <a:pPr marL="568325" lvl="1" indent="-269875" eaLnBrk="1" hangingPunct="1">
              <a:buFont typeface="Arial" pitchFamily="34" charset="0"/>
              <a:buChar char="•"/>
              <a:defRPr/>
            </a:pPr>
            <a:r>
              <a:rPr lang="en-CA" sz="2000" b="0" dirty="0">
                <a:latin typeface="Veteran Typewriter" panose="02000500000000000000" pitchFamily="2" charset="0"/>
                <a:ea typeface="ＭＳ Ｐゴシック" pitchFamily="1" charset="-128"/>
                <a:cs typeface="Calibri" panose="020F0502020204030204" pitchFamily="34" charset="0"/>
              </a:rPr>
              <a:t>Phone numbers for more info</a:t>
            </a:r>
            <a:br>
              <a:rPr lang="en-CA" sz="2000" b="0" dirty="0">
                <a:latin typeface="Veteran Typewriter" panose="02000500000000000000" pitchFamily="2" charset="0"/>
                <a:ea typeface="ＭＳ Ｐゴシック" pitchFamily="1" charset="-128"/>
                <a:cs typeface="Calibri" panose="020F0502020204030204" pitchFamily="34" charset="0"/>
              </a:rPr>
            </a:br>
            <a:endParaRPr lang="en-CA" sz="2000" b="0" dirty="0">
              <a:latin typeface="Veteran Typewriter" panose="02000500000000000000" pitchFamily="2" charset="0"/>
              <a:ea typeface="ＭＳ Ｐゴシック" pitchFamily="1" charset="-128"/>
              <a:cs typeface="Calibri" panose="020F0502020204030204" pitchFamily="34" charset="0"/>
            </a:endParaRPr>
          </a:p>
          <a:p>
            <a:pPr marL="0" indent="0" eaLnBrk="1" hangingPunct="1">
              <a:buNone/>
              <a:defRPr/>
            </a:pPr>
            <a:r>
              <a:rPr lang="en-CA" sz="2000" b="0" dirty="0">
                <a:latin typeface="Veteran Typewriter" panose="02000500000000000000" pitchFamily="2" charset="0"/>
                <a:cs typeface="Calibri" panose="020F0502020204030204" pitchFamily="34" charset="0"/>
              </a:rPr>
              <a:t>Even without a card, citizens can vote with valid ID.</a:t>
            </a:r>
          </a:p>
        </p:txBody>
      </p:sp>
    </p:spTree>
    <p:extLst>
      <p:ext uri="{BB962C8B-B14F-4D97-AF65-F5344CB8AC3E}">
        <p14:creationId xmlns:p14="http://schemas.microsoft.com/office/powerpoint/2010/main" val="85042709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1824</Words>
  <Application>Microsoft Office PowerPoint</Application>
  <PresentationFormat>Widescreen</PresentationFormat>
  <Paragraphs>159</Paragraphs>
  <Slides>15</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Veteran Typewriter</vt:lpstr>
      <vt:lpstr>Arial</vt:lpstr>
      <vt:lpstr>Calibri</vt:lpstr>
      <vt:lpstr>Times</vt:lpstr>
      <vt:lpstr>Microsoft Sans Serif</vt:lpstr>
      <vt:lpstr>Calibri Light</vt:lpstr>
      <vt:lpstr>Office Theme</vt:lpstr>
      <vt:lpstr>Canada’s Parliamentary and  Electoral Systems</vt:lpstr>
      <vt:lpstr>Long Before Canada became a modern nation, there were governmental systems</vt:lpstr>
      <vt:lpstr>Confederation</vt:lpstr>
      <vt:lpstr>Elections in Canada</vt:lpstr>
      <vt:lpstr>First-Past-the-Post System</vt:lpstr>
      <vt:lpstr>First-Past-the-Post System</vt:lpstr>
      <vt:lpstr>Based on this graphic, which system seems most fair?</vt:lpstr>
      <vt:lpstr>Voting in Canada: Three Easy Steps</vt:lpstr>
      <vt:lpstr>Voting in Canada: Three Easy Steps</vt:lpstr>
      <vt:lpstr>Voting in Canada: Three Easy Steps</vt:lpstr>
      <vt:lpstr>How does the voting process work?</vt:lpstr>
      <vt:lpstr>How do voters mark their ballot?</vt:lpstr>
      <vt:lpstr>Rejected and Spoiled Ballots</vt:lpstr>
      <vt:lpstr>What is advance voting?</vt:lpstr>
      <vt:lpstr>Why Does Voting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Parliamentary and  Electoral Systems</dc:title>
  <dc:creator>Ken Kosowan</dc:creator>
  <cp:lastModifiedBy>Kosowan, Kenneth</cp:lastModifiedBy>
  <cp:revision>5</cp:revision>
  <dcterms:created xsi:type="dcterms:W3CDTF">2020-09-28T00:36:49Z</dcterms:created>
  <dcterms:modified xsi:type="dcterms:W3CDTF">2022-08-06T12:57:44Z</dcterms:modified>
</cp:coreProperties>
</file>