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9" r:id="rId3"/>
    <p:sldId id="260" r:id="rId4"/>
    <p:sldId id="261" r:id="rId5"/>
    <p:sldId id="262" r:id="rId6"/>
    <p:sldId id="307" r:id="rId7"/>
    <p:sldId id="264" r:id="rId8"/>
    <p:sldId id="265" r:id="rId9"/>
    <p:sldId id="266" r:id="rId10"/>
    <p:sldId id="305" r:id="rId11"/>
    <p:sldId id="293" r:id="rId12"/>
    <p:sldId id="267" r:id="rId13"/>
    <p:sldId id="269" r:id="rId14"/>
    <p:sldId id="270" r:id="rId15"/>
    <p:sldId id="271" r:id="rId16"/>
    <p:sldId id="279" r:id="rId17"/>
    <p:sldId id="272" r:id="rId18"/>
    <p:sldId id="280" r:id="rId19"/>
    <p:sldId id="281" r:id="rId20"/>
    <p:sldId id="282" r:id="rId21"/>
    <p:sldId id="300" r:id="rId22"/>
    <p:sldId id="306" r:id="rId23"/>
    <p:sldId id="302" r:id="rId24"/>
    <p:sldId id="303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Times" panose="02020603050405020304" pitchFamily="18" charset="0"/>
      <p:regular r:id="rId33"/>
      <p:bold r:id="rId34"/>
      <p:italic r:id="rId35"/>
      <p:boldItalic r:id="rId36"/>
    </p:embeddedFont>
    <p:embeddedFont>
      <p:font typeface="Veteran Typewriter" panose="02000500000000000000" pitchFamily="2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08E900-D144-4C91-8B20-F054D150B06C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3232FEB-33C2-4847-B7FD-894069465EE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Veteran Typewriter" panose="02000500000000000000" pitchFamily="2" charset="0"/>
            </a:rPr>
            <a:t>The </a:t>
          </a:r>
          <a:r>
            <a:rPr lang="en-US" sz="2000" u="sng" dirty="0">
              <a:latin typeface="Veteran Typewriter" panose="02000500000000000000" pitchFamily="2" charset="0"/>
            </a:rPr>
            <a:t>Ontario Juries Act </a:t>
          </a:r>
          <a:r>
            <a:rPr lang="en-US" sz="2000" dirty="0">
              <a:latin typeface="Veteran Typewriter" panose="02000500000000000000" pitchFamily="2" charset="0"/>
            </a:rPr>
            <a:t> outlines the rules and procedures the juries and courts must follow…</a:t>
          </a:r>
        </a:p>
      </dgm:t>
    </dgm:pt>
    <dgm:pt modelId="{C5DEAEC1-2498-4051-ABD9-08CD981F92F4}" type="parTrans" cxnId="{2ECE309F-DCE6-4A1C-8692-E942CF42BC14}">
      <dgm:prSet/>
      <dgm:spPr/>
      <dgm:t>
        <a:bodyPr/>
        <a:lstStyle/>
        <a:p>
          <a:endParaRPr lang="en-US"/>
        </a:p>
      </dgm:t>
    </dgm:pt>
    <dgm:pt modelId="{2D94C8B1-8A7A-475A-AA56-C339E5584DB1}" type="sibTrans" cxnId="{2ECE309F-DCE6-4A1C-8692-E942CF42BC14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CEA89660-8271-444F-A981-B806A100F93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Veteran Typewriter" panose="02000500000000000000" pitchFamily="2" charset="0"/>
            </a:rPr>
            <a:t>In Ontario, Canadian citizens who 18 years of age or older are generally eligible to serve as jurors. </a:t>
          </a:r>
        </a:p>
      </dgm:t>
    </dgm:pt>
    <dgm:pt modelId="{42FBDA4B-4288-44E7-A0B8-5C3CF913D9F0}" type="parTrans" cxnId="{78C570DA-8C81-4510-94D2-6EE0490EF743}">
      <dgm:prSet/>
      <dgm:spPr/>
      <dgm:t>
        <a:bodyPr/>
        <a:lstStyle/>
        <a:p>
          <a:endParaRPr lang="en-US"/>
        </a:p>
      </dgm:t>
    </dgm:pt>
    <dgm:pt modelId="{EA5FC814-66C4-4B9F-817A-3B6730B9E17C}" type="sibTrans" cxnId="{78C570DA-8C81-4510-94D2-6EE0490EF74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4BC038F-B9D0-4C30-8317-15DD3FF5A4E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Veteran Typewriter" panose="02000500000000000000" pitchFamily="2" charset="0"/>
            </a:rPr>
            <a:t>However, individuals in certain occupations are excluded from participating in a jury. </a:t>
          </a:r>
        </a:p>
      </dgm:t>
    </dgm:pt>
    <dgm:pt modelId="{174F09EB-A55B-4597-AB7A-77C6EEF3AF1B}" type="parTrans" cxnId="{BE57C4E8-ADD2-4165-BBBF-DB11E1A90FD7}">
      <dgm:prSet/>
      <dgm:spPr/>
      <dgm:t>
        <a:bodyPr/>
        <a:lstStyle/>
        <a:p>
          <a:endParaRPr lang="en-US"/>
        </a:p>
      </dgm:t>
    </dgm:pt>
    <dgm:pt modelId="{075EC6BB-197E-4930-81C1-2845B75EE496}" type="sibTrans" cxnId="{BE57C4E8-ADD2-4165-BBBF-DB11E1A90FD7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BF8D557-90E5-4105-8BD5-A0E0E4FA346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000" dirty="0">
              <a:latin typeface="Veteran Typewriter" panose="02000500000000000000" pitchFamily="2" charset="0"/>
            </a:rPr>
            <a:t>These occupations include, lawyers, law students, doctors and people working in law enforcement</a:t>
          </a:r>
        </a:p>
      </dgm:t>
    </dgm:pt>
    <dgm:pt modelId="{BD156FAF-47CE-48DC-A24C-358541A490EA}" type="parTrans" cxnId="{F8276555-0625-4496-80C3-98B807D6A719}">
      <dgm:prSet/>
      <dgm:spPr/>
      <dgm:t>
        <a:bodyPr/>
        <a:lstStyle/>
        <a:p>
          <a:endParaRPr lang="en-US"/>
        </a:p>
      </dgm:t>
    </dgm:pt>
    <dgm:pt modelId="{EADA4957-F67F-474D-BA15-A120D8183F83}" type="sibTrans" cxnId="{F8276555-0625-4496-80C3-98B807D6A719}">
      <dgm:prSet/>
      <dgm:spPr/>
      <dgm:t>
        <a:bodyPr/>
        <a:lstStyle/>
        <a:p>
          <a:endParaRPr lang="en-US"/>
        </a:p>
      </dgm:t>
    </dgm:pt>
    <dgm:pt modelId="{A64291D7-9328-4480-8E54-0AF03D8B49E5}" type="pres">
      <dgm:prSet presAssocID="{9E08E900-D144-4C91-8B20-F054D150B06C}" presName="root" presStyleCnt="0">
        <dgm:presLayoutVars>
          <dgm:dir/>
          <dgm:resizeHandles val="exact"/>
        </dgm:presLayoutVars>
      </dgm:prSet>
      <dgm:spPr/>
    </dgm:pt>
    <dgm:pt modelId="{9252F48F-4A09-4ADA-8A1D-756A6745719B}" type="pres">
      <dgm:prSet presAssocID="{9E08E900-D144-4C91-8B20-F054D150B06C}" presName="container" presStyleCnt="0">
        <dgm:presLayoutVars>
          <dgm:dir/>
          <dgm:resizeHandles val="exact"/>
        </dgm:presLayoutVars>
      </dgm:prSet>
      <dgm:spPr/>
    </dgm:pt>
    <dgm:pt modelId="{E79ED36E-382D-496F-9C86-81A149054625}" type="pres">
      <dgm:prSet presAssocID="{53232FEB-33C2-4847-B7FD-894069465EE2}" presName="compNode" presStyleCnt="0"/>
      <dgm:spPr/>
    </dgm:pt>
    <dgm:pt modelId="{F49D09D7-FC63-46DA-93D6-ACC26F5E349C}" type="pres">
      <dgm:prSet presAssocID="{53232FEB-33C2-4847-B7FD-894069465EE2}" presName="iconBgRect" presStyleLbl="bgShp" presStyleIdx="0" presStyleCnt="4"/>
      <dgm:spPr/>
    </dgm:pt>
    <dgm:pt modelId="{C393388C-2F4D-4261-A99E-9EEF5C1585C9}" type="pres">
      <dgm:prSet presAssocID="{53232FEB-33C2-4847-B7FD-894069465EE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E285E34C-8B1A-43A7-A976-63ADD978E228}" type="pres">
      <dgm:prSet presAssocID="{53232FEB-33C2-4847-B7FD-894069465EE2}" presName="spaceRect" presStyleCnt="0"/>
      <dgm:spPr/>
    </dgm:pt>
    <dgm:pt modelId="{F789FAC9-4358-4687-AAED-0190D477C9D2}" type="pres">
      <dgm:prSet presAssocID="{53232FEB-33C2-4847-B7FD-894069465EE2}" presName="textRect" presStyleLbl="revTx" presStyleIdx="0" presStyleCnt="4">
        <dgm:presLayoutVars>
          <dgm:chMax val="1"/>
          <dgm:chPref val="1"/>
        </dgm:presLayoutVars>
      </dgm:prSet>
      <dgm:spPr/>
    </dgm:pt>
    <dgm:pt modelId="{5F2DAADE-DDBC-4B92-9B30-3787BD162558}" type="pres">
      <dgm:prSet presAssocID="{2D94C8B1-8A7A-475A-AA56-C339E5584DB1}" presName="sibTrans" presStyleLbl="sibTrans2D1" presStyleIdx="0" presStyleCnt="0"/>
      <dgm:spPr/>
    </dgm:pt>
    <dgm:pt modelId="{6B125EEC-C6FE-4A0A-B015-C5B76DC1D5C8}" type="pres">
      <dgm:prSet presAssocID="{CEA89660-8271-444F-A981-B806A100F932}" presName="compNode" presStyleCnt="0"/>
      <dgm:spPr/>
    </dgm:pt>
    <dgm:pt modelId="{D3693E98-6C00-4468-90A6-5DFA386BFBBC}" type="pres">
      <dgm:prSet presAssocID="{CEA89660-8271-444F-A981-B806A100F932}" presName="iconBgRect" presStyleLbl="bgShp" presStyleIdx="1" presStyleCnt="4"/>
      <dgm:spPr/>
    </dgm:pt>
    <dgm:pt modelId="{4DCEB80D-C586-4C0C-85EF-81DACC5E3CF1}" type="pres">
      <dgm:prSet presAssocID="{CEA89660-8271-444F-A981-B806A100F932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fused person"/>
        </a:ext>
      </dgm:extLst>
    </dgm:pt>
    <dgm:pt modelId="{6A4F631F-E764-47D8-BF6E-2F584A859440}" type="pres">
      <dgm:prSet presAssocID="{CEA89660-8271-444F-A981-B806A100F932}" presName="spaceRect" presStyleCnt="0"/>
      <dgm:spPr/>
    </dgm:pt>
    <dgm:pt modelId="{57968939-F9A9-44F0-907A-6FEC32264559}" type="pres">
      <dgm:prSet presAssocID="{CEA89660-8271-444F-A981-B806A100F932}" presName="textRect" presStyleLbl="revTx" presStyleIdx="1" presStyleCnt="4">
        <dgm:presLayoutVars>
          <dgm:chMax val="1"/>
          <dgm:chPref val="1"/>
        </dgm:presLayoutVars>
      </dgm:prSet>
      <dgm:spPr/>
    </dgm:pt>
    <dgm:pt modelId="{40211572-A66C-4B2B-B494-69DC658620FC}" type="pres">
      <dgm:prSet presAssocID="{EA5FC814-66C4-4B9F-817A-3B6730B9E17C}" presName="sibTrans" presStyleLbl="sibTrans2D1" presStyleIdx="0" presStyleCnt="0"/>
      <dgm:spPr/>
    </dgm:pt>
    <dgm:pt modelId="{E254BA51-74C1-40FD-830E-FC03165C4A54}" type="pres">
      <dgm:prSet presAssocID="{54BC038F-B9D0-4C30-8317-15DD3FF5A4ED}" presName="compNode" presStyleCnt="0"/>
      <dgm:spPr/>
    </dgm:pt>
    <dgm:pt modelId="{9DA084E5-A80D-4438-845A-57D4CF4DE9F1}" type="pres">
      <dgm:prSet presAssocID="{54BC038F-B9D0-4C30-8317-15DD3FF5A4ED}" presName="iconBgRect" presStyleLbl="bgShp" presStyleIdx="2" presStyleCnt="4"/>
      <dgm:spPr/>
    </dgm:pt>
    <dgm:pt modelId="{28EF5BD0-7478-405E-A6EF-BF751EC203D1}" type="pres">
      <dgm:prSet presAssocID="{54BC038F-B9D0-4C30-8317-15DD3FF5A4ED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lice"/>
        </a:ext>
      </dgm:extLst>
    </dgm:pt>
    <dgm:pt modelId="{AE585517-7DAC-4207-97F4-FE36B61D7EB5}" type="pres">
      <dgm:prSet presAssocID="{54BC038F-B9D0-4C30-8317-15DD3FF5A4ED}" presName="spaceRect" presStyleCnt="0"/>
      <dgm:spPr/>
    </dgm:pt>
    <dgm:pt modelId="{1CF65861-D7C5-4598-AE73-81394B50A65D}" type="pres">
      <dgm:prSet presAssocID="{54BC038F-B9D0-4C30-8317-15DD3FF5A4ED}" presName="textRect" presStyleLbl="revTx" presStyleIdx="2" presStyleCnt="4">
        <dgm:presLayoutVars>
          <dgm:chMax val="1"/>
          <dgm:chPref val="1"/>
        </dgm:presLayoutVars>
      </dgm:prSet>
      <dgm:spPr/>
    </dgm:pt>
    <dgm:pt modelId="{08526566-C8E0-4A1E-894F-A6497E706346}" type="pres">
      <dgm:prSet presAssocID="{075EC6BB-197E-4930-81C1-2845B75EE496}" presName="sibTrans" presStyleLbl="sibTrans2D1" presStyleIdx="0" presStyleCnt="0"/>
      <dgm:spPr/>
    </dgm:pt>
    <dgm:pt modelId="{5B0FCF08-925D-417C-9701-F2CD2809240D}" type="pres">
      <dgm:prSet presAssocID="{BBF8D557-90E5-4105-8BD5-A0E0E4FA346C}" presName="compNode" presStyleCnt="0"/>
      <dgm:spPr/>
    </dgm:pt>
    <dgm:pt modelId="{FF9E11AD-1C74-4A4E-A27B-6E53AF08DE9C}" type="pres">
      <dgm:prSet presAssocID="{BBF8D557-90E5-4105-8BD5-A0E0E4FA346C}" presName="iconBgRect" presStyleLbl="bgShp" presStyleIdx="3" presStyleCnt="4"/>
      <dgm:spPr/>
    </dgm:pt>
    <dgm:pt modelId="{DB54100F-5D63-46FF-B853-E5F62EF251B6}" type="pres">
      <dgm:prSet presAssocID="{BBF8D557-90E5-4105-8BD5-A0E0E4FA346C}" presName="iconRect" presStyleLbl="node1" presStyleIdx="3" presStyleCnt="4" custScaleX="150467" custScaleY="13552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12550370-2A41-40B3-BE08-235E819E191B}" type="pres">
      <dgm:prSet presAssocID="{BBF8D557-90E5-4105-8BD5-A0E0E4FA346C}" presName="spaceRect" presStyleCnt="0"/>
      <dgm:spPr/>
    </dgm:pt>
    <dgm:pt modelId="{0C1005E4-60DC-4576-9A91-A00A4671344C}" type="pres">
      <dgm:prSet presAssocID="{BBF8D557-90E5-4105-8BD5-A0E0E4FA346C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D242432-5225-4273-97BE-A0C3AAD9A255}" type="presOf" srcId="{54BC038F-B9D0-4C30-8317-15DD3FF5A4ED}" destId="{1CF65861-D7C5-4598-AE73-81394B50A65D}" srcOrd="0" destOrd="0" presId="urn:microsoft.com/office/officeart/2018/2/layout/IconCircleList"/>
    <dgm:cxn modelId="{D7100C50-768C-42BA-B8FC-C0C92A861CFA}" type="presOf" srcId="{BBF8D557-90E5-4105-8BD5-A0E0E4FA346C}" destId="{0C1005E4-60DC-4576-9A91-A00A4671344C}" srcOrd="0" destOrd="0" presId="urn:microsoft.com/office/officeart/2018/2/layout/IconCircleList"/>
    <dgm:cxn modelId="{F8276555-0625-4496-80C3-98B807D6A719}" srcId="{9E08E900-D144-4C91-8B20-F054D150B06C}" destId="{BBF8D557-90E5-4105-8BD5-A0E0E4FA346C}" srcOrd="3" destOrd="0" parTransId="{BD156FAF-47CE-48DC-A24C-358541A490EA}" sibTransId="{EADA4957-F67F-474D-BA15-A120D8183F83}"/>
    <dgm:cxn modelId="{DA22C659-DC54-49A3-96FF-89A4A44BE46A}" type="presOf" srcId="{CEA89660-8271-444F-A981-B806A100F932}" destId="{57968939-F9A9-44F0-907A-6FEC32264559}" srcOrd="0" destOrd="0" presId="urn:microsoft.com/office/officeart/2018/2/layout/IconCircleList"/>
    <dgm:cxn modelId="{DBD80086-A9B3-4914-BB30-70E1136C0502}" type="presOf" srcId="{9E08E900-D144-4C91-8B20-F054D150B06C}" destId="{A64291D7-9328-4480-8E54-0AF03D8B49E5}" srcOrd="0" destOrd="0" presId="urn:microsoft.com/office/officeart/2018/2/layout/IconCircleList"/>
    <dgm:cxn modelId="{2ECE309F-DCE6-4A1C-8692-E942CF42BC14}" srcId="{9E08E900-D144-4C91-8B20-F054D150B06C}" destId="{53232FEB-33C2-4847-B7FD-894069465EE2}" srcOrd="0" destOrd="0" parTransId="{C5DEAEC1-2498-4051-ABD9-08CD981F92F4}" sibTransId="{2D94C8B1-8A7A-475A-AA56-C339E5584DB1}"/>
    <dgm:cxn modelId="{A08C95AF-76EE-4974-A0B3-B8DCADB378E7}" type="presOf" srcId="{EA5FC814-66C4-4B9F-817A-3B6730B9E17C}" destId="{40211572-A66C-4B2B-B494-69DC658620FC}" srcOrd="0" destOrd="0" presId="urn:microsoft.com/office/officeart/2018/2/layout/IconCircleList"/>
    <dgm:cxn modelId="{331100B4-7FA0-470A-AFA4-C7B5E65B5CC3}" type="presOf" srcId="{53232FEB-33C2-4847-B7FD-894069465EE2}" destId="{F789FAC9-4358-4687-AAED-0190D477C9D2}" srcOrd="0" destOrd="0" presId="urn:microsoft.com/office/officeart/2018/2/layout/IconCircleList"/>
    <dgm:cxn modelId="{75E449D0-D9B7-44AE-8607-BEDB626EBD4A}" type="presOf" srcId="{075EC6BB-197E-4930-81C1-2845B75EE496}" destId="{08526566-C8E0-4A1E-894F-A6497E706346}" srcOrd="0" destOrd="0" presId="urn:microsoft.com/office/officeart/2018/2/layout/IconCircleList"/>
    <dgm:cxn modelId="{BF97DDD1-37CB-4F77-B87F-DF78558BA8A8}" type="presOf" srcId="{2D94C8B1-8A7A-475A-AA56-C339E5584DB1}" destId="{5F2DAADE-DDBC-4B92-9B30-3787BD162558}" srcOrd="0" destOrd="0" presId="urn:microsoft.com/office/officeart/2018/2/layout/IconCircleList"/>
    <dgm:cxn modelId="{78C570DA-8C81-4510-94D2-6EE0490EF743}" srcId="{9E08E900-D144-4C91-8B20-F054D150B06C}" destId="{CEA89660-8271-444F-A981-B806A100F932}" srcOrd="1" destOrd="0" parTransId="{42FBDA4B-4288-44E7-A0B8-5C3CF913D9F0}" sibTransId="{EA5FC814-66C4-4B9F-817A-3B6730B9E17C}"/>
    <dgm:cxn modelId="{BE57C4E8-ADD2-4165-BBBF-DB11E1A90FD7}" srcId="{9E08E900-D144-4C91-8B20-F054D150B06C}" destId="{54BC038F-B9D0-4C30-8317-15DD3FF5A4ED}" srcOrd="2" destOrd="0" parTransId="{174F09EB-A55B-4597-AB7A-77C6EEF3AF1B}" sibTransId="{075EC6BB-197E-4930-81C1-2845B75EE496}"/>
    <dgm:cxn modelId="{5209E8E8-3CF2-4628-A94A-C3F75449EDA9}" type="presParOf" srcId="{A64291D7-9328-4480-8E54-0AF03D8B49E5}" destId="{9252F48F-4A09-4ADA-8A1D-756A6745719B}" srcOrd="0" destOrd="0" presId="urn:microsoft.com/office/officeart/2018/2/layout/IconCircleList"/>
    <dgm:cxn modelId="{15187100-009B-4625-866E-B2B2236B8CBF}" type="presParOf" srcId="{9252F48F-4A09-4ADA-8A1D-756A6745719B}" destId="{E79ED36E-382D-496F-9C86-81A149054625}" srcOrd="0" destOrd="0" presId="urn:microsoft.com/office/officeart/2018/2/layout/IconCircleList"/>
    <dgm:cxn modelId="{FCD13378-3ED8-4415-86C0-115A45E2EC32}" type="presParOf" srcId="{E79ED36E-382D-496F-9C86-81A149054625}" destId="{F49D09D7-FC63-46DA-93D6-ACC26F5E349C}" srcOrd="0" destOrd="0" presId="urn:microsoft.com/office/officeart/2018/2/layout/IconCircleList"/>
    <dgm:cxn modelId="{0CA47065-8C83-43EF-A928-958C73EE1B9E}" type="presParOf" srcId="{E79ED36E-382D-496F-9C86-81A149054625}" destId="{C393388C-2F4D-4261-A99E-9EEF5C1585C9}" srcOrd="1" destOrd="0" presId="urn:microsoft.com/office/officeart/2018/2/layout/IconCircleList"/>
    <dgm:cxn modelId="{0DA07470-8346-4EA4-B978-546E62171DC4}" type="presParOf" srcId="{E79ED36E-382D-496F-9C86-81A149054625}" destId="{E285E34C-8B1A-43A7-A976-63ADD978E228}" srcOrd="2" destOrd="0" presId="urn:microsoft.com/office/officeart/2018/2/layout/IconCircleList"/>
    <dgm:cxn modelId="{50DA7090-D06D-4D51-8DBC-5817C6E1A87F}" type="presParOf" srcId="{E79ED36E-382D-496F-9C86-81A149054625}" destId="{F789FAC9-4358-4687-AAED-0190D477C9D2}" srcOrd="3" destOrd="0" presId="urn:microsoft.com/office/officeart/2018/2/layout/IconCircleList"/>
    <dgm:cxn modelId="{C90B1F49-2D4E-4514-BE5A-0B34987F4BD7}" type="presParOf" srcId="{9252F48F-4A09-4ADA-8A1D-756A6745719B}" destId="{5F2DAADE-DDBC-4B92-9B30-3787BD162558}" srcOrd="1" destOrd="0" presId="urn:microsoft.com/office/officeart/2018/2/layout/IconCircleList"/>
    <dgm:cxn modelId="{32EA0EE6-07B0-42E0-99B6-49BF2AF445BB}" type="presParOf" srcId="{9252F48F-4A09-4ADA-8A1D-756A6745719B}" destId="{6B125EEC-C6FE-4A0A-B015-C5B76DC1D5C8}" srcOrd="2" destOrd="0" presId="urn:microsoft.com/office/officeart/2018/2/layout/IconCircleList"/>
    <dgm:cxn modelId="{478A76D0-203F-4487-8968-2CC335B691F3}" type="presParOf" srcId="{6B125EEC-C6FE-4A0A-B015-C5B76DC1D5C8}" destId="{D3693E98-6C00-4468-90A6-5DFA386BFBBC}" srcOrd="0" destOrd="0" presId="urn:microsoft.com/office/officeart/2018/2/layout/IconCircleList"/>
    <dgm:cxn modelId="{4F916BB1-22CB-4C82-B6D3-DBE190FE3BEF}" type="presParOf" srcId="{6B125EEC-C6FE-4A0A-B015-C5B76DC1D5C8}" destId="{4DCEB80D-C586-4C0C-85EF-81DACC5E3CF1}" srcOrd="1" destOrd="0" presId="urn:microsoft.com/office/officeart/2018/2/layout/IconCircleList"/>
    <dgm:cxn modelId="{81882A7E-1F91-40EF-84BE-D5E4C97C7D95}" type="presParOf" srcId="{6B125EEC-C6FE-4A0A-B015-C5B76DC1D5C8}" destId="{6A4F631F-E764-47D8-BF6E-2F584A859440}" srcOrd="2" destOrd="0" presId="urn:microsoft.com/office/officeart/2018/2/layout/IconCircleList"/>
    <dgm:cxn modelId="{C77300C5-3729-4276-A1C2-638D7EEC9D34}" type="presParOf" srcId="{6B125EEC-C6FE-4A0A-B015-C5B76DC1D5C8}" destId="{57968939-F9A9-44F0-907A-6FEC32264559}" srcOrd="3" destOrd="0" presId="urn:microsoft.com/office/officeart/2018/2/layout/IconCircleList"/>
    <dgm:cxn modelId="{F5678D2B-3D55-4D52-A587-394DE6273DFF}" type="presParOf" srcId="{9252F48F-4A09-4ADA-8A1D-756A6745719B}" destId="{40211572-A66C-4B2B-B494-69DC658620FC}" srcOrd="3" destOrd="0" presId="urn:microsoft.com/office/officeart/2018/2/layout/IconCircleList"/>
    <dgm:cxn modelId="{A14C9B42-CB41-4777-A798-83B18988487B}" type="presParOf" srcId="{9252F48F-4A09-4ADA-8A1D-756A6745719B}" destId="{E254BA51-74C1-40FD-830E-FC03165C4A54}" srcOrd="4" destOrd="0" presId="urn:microsoft.com/office/officeart/2018/2/layout/IconCircleList"/>
    <dgm:cxn modelId="{65C80458-C6FF-49C7-89BE-332D67D728B2}" type="presParOf" srcId="{E254BA51-74C1-40FD-830E-FC03165C4A54}" destId="{9DA084E5-A80D-4438-845A-57D4CF4DE9F1}" srcOrd="0" destOrd="0" presId="urn:microsoft.com/office/officeart/2018/2/layout/IconCircleList"/>
    <dgm:cxn modelId="{8FABD381-91A2-4E02-97E6-1CA9032B97F6}" type="presParOf" srcId="{E254BA51-74C1-40FD-830E-FC03165C4A54}" destId="{28EF5BD0-7478-405E-A6EF-BF751EC203D1}" srcOrd="1" destOrd="0" presId="urn:microsoft.com/office/officeart/2018/2/layout/IconCircleList"/>
    <dgm:cxn modelId="{A7FE5D45-046D-4BFF-ABCB-5542920AD803}" type="presParOf" srcId="{E254BA51-74C1-40FD-830E-FC03165C4A54}" destId="{AE585517-7DAC-4207-97F4-FE36B61D7EB5}" srcOrd="2" destOrd="0" presId="urn:microsoft.com/office/officeart/2018/2/layout/IconCircleList"/>
    <dgm:cxn modelId="{B3400277-A1A1-4CCF-B692-81A73D72C63F}" type="presParOf" srcId="{E254BA51-74C1-40FD-830E-FC03165C4A54}" destId="{1CF65861-D7C5-4598-AE73-81394B50A65D}" srcOrd="3" destOrd="0" presId="urn:microsoft.com/office/officeart/2018/2/layout/IconCircleList"/>
    <dgm:cxn modelId="{7D9E886A-FE75-4D83-AD3A-6F4699288731}" type="presParOf" srcId="{9252F48F-4A09-4ADA-8A1D-756A6745719B}" destId="{08526566-C8E0-4A1E-894F-A6497E706346}" srcOrd="5" destOrd="0" presId="urn:microsoft.com/office/officeart/2018/2/layout/IconCircleList"/>
    <dgm:cxn modelId="{833256CC-8B42-40B9-83BE-7813CBBE6535}" type="presParOf" srcId="{9252F48F-4A09-4ADA-8A1D-756A6745719B}" destId="{5B0FCF08-925D-417C-9701-F2CD2809240D}" srcOrd="6" destOrd="0" presId="urn:microsoft.com/office/officeart/2018/2/layout/IconCircleList"/>
    <dgm:cxn modelId="{7B6A9FFD-25BC-42D3-B107-DFE886C3EE52}" type="presParOf" srcId="{5B0FCF08-925D-417C-9701-F2CD2809240D}" destId="{FF9E11AD-1C74-4A4E-A27B-6E53AF08DE9C}" srcOrd="0" destOrd="0" presId="urn:microsoft.com/office/officeart/2018/2/layout/IconCircleList"/>
    <dgm:cxn modelId="{098E5209-EA16-4F29-A94F-F82931766E34}" type="presParOf" srcId="{5B0FCF08-925D-417C-9701-F2CD2809240D}" destId="{DB54100F-5D63-46FF-B853-E5F62EF251B6}" srcOrd="1" destOrd="0" presId="urn:microsoft.com/office/officeart/2018/2/layout/IconCircleList"/>
    <dgm:cxn modelId="{D6DE65E3-A40A-4B06-A419-760C9BECAAEB}" type="presParOf" srcId="{5B0FCF08-925D-417C-9701-F2CD2809240D}" destId="{12550370-2A41-40B3-BE08-235E819E191B}" srcOrd="2" destOrd="0" presId="urn:microsoft.com/office/officeart/2018/2/layout/IconCircleList"/>
    <dgm:cxn modelId="{AF2CB42A-3A39-45C2-8FF3-B9505F9540CB}" type="presParOf" srcId="{5B0FCF08-925D-417C-9701-F2CD2809240D}" destId="{0C1005E4-60DC-4576-9A91-A00A4671344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862E4A-2B59-4111-9C19-323F458BFE7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C8D2EE5-7CD6-42F2-BB08-CBD5DE14E0FA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Veteran Typewriter" panose="02000500000000000000" pitchFamily="2" charset="0"/>
            </a:rPr>
            <a:t>In a criminal trial, only relevant evidence is admissible.</a:t>
          </a:r>
        </a:p>
      </dgm:t>
    </dgm:pt>
    <dgm:pt modelId="{2E2466D9-346A-41C9-A8D2-AA822B38C07B}" type="parTrans" cxnId="{56E6C38F-1603-4496-B439-6C04BCDCBB2F}">
      <dgm:prSet/>
      <dgm:spPr/>
      <dgm:t>
        <a:bodyPr/>
        <a:lstStyle/>
        <a:p>
          <a:endParaRPr lang="en-US"/>
        </a:p>
      </dgm:t>
    </dgm:pt>
    <dgm:pt modelId="{41FEBB7C-F05E-4997-B3A6-93249091D617}" type="sibTrans" cxnId="{56E6C38F-1603-4496-B439-6C04BCDCBB2F}">
      <dgm:prSet/>
      <dgm:spPr/>
      <dgm:t>
        <a:bodyPr/>
        <a:lstStyle/>
        <a:p>
          <a:endParaRPr lang="en-US"/>
        </a:p>
      </dgm:t>
    </dgm:pt>
    <dgm:pt modelId="{A9643F68-8703-4478-A173-6EB2FB649D8F}">
      <dgm:prSet custT="1"/>
      <dgm:spPr/>
      <dgm:t>
        <a:bodyPr/>
        <a:lstStyle/>
        <a:p>
          <a:r>
            <a:rPr lang="en-US" sz="2000" u="sng" dirty="0">
              <a:solidFill>
                <a:schemeClr val="tx1"/>
              </a:solidFill>
              <a:latin typeface="Veteran Typewriter" panose="02000500000000000000" pitchFamily="2" charset="0"/>
            </a:rPr>
            <a:t>Rules of Evidence</a:t>
          </a:r>
          <a:r>
            <a:rPr lang="en-US" sz="2000" dirty="0">
              <a:solidFill>
                <a:schemeClr val="tx1"/>
              </a:solidFill>
              <a:latin typeface="Veteran Typewriter" panose="02000500000000000000" pitchFamily="2" charset="0"/>
            </a:rPr>
            <a:t>  In a criminal trial, there are many rules relating to evidence designed to ensure that judge or jury are not being misled from the facts</a:t>
          </a:r>
        </a:p>
      </dgm:t>
    </dgm:pt>
    <dgm:pt modelId="{36BFCE01-03B6-4C83-B0DB-6AC9E0DF78E0}" type="parTrans" cxnId="{BDC4BEF0-5212-49F5-BE8E-43DEC480C2D3}">
      <dgm:prSet/>
      <dgm:spPr/>
      <dgm:t>
        <a:bodyPr/>
        <a:lstStyle/>
        <a:p>
          <a:endParaRPr lang="en-US"/>
        </a:p>
      </dgm:t>
    </dgm:pt>
    <dgm:pt modelId="{DFD8BD6F-03E1-44CF-966A-2FFA0133EAEB}" type="sibTrans" cxnId="{BDC4BEF0-5212-49F5-BE8E-43DEC480C2D3}">
      <dgm:prSet/>
      <dgm:spPr/>
      <dgm:t>
        <a:bodyPr/>
        <a:lstStyle/>
        <a:p>
          <a:endParaRPr lang="en-US"/>
        </a:p>
      </dgm:t>
    </dgm:pt>
    <dgm:pt modelId="{968ED9C0-6D53-4DDF-B2FD-AC24531C4A80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Veteran Typewriter" panose="02000500000000000000" pitchFamily="2" charset="0"/>
            </a:rPr>
            <a:t>For instance, </a:t>
          </a:r>
          <a:r>
            <a:rPr lang="en-US" sz="2000" b="1" dirty="0">
              <a:solidFill>
                <a:srgbClr val="0070C0"/>
              </a:solidFill>
              <a:latin typeface="Veteran Typewriter" panose="02000500000000000000" pitchFamily="2" charset="0"/>
            </a:rPr>
            <a:t>Hearsay evidence </a:t>
          </a:r>
          <a:r>
            <a:rPr lang="en-US" sz="2000" dirty="0">
              <a:solidFill>
                <a:schemeClr val="tx1"/>
              </a:solidFill>
              <a:latin typeface="Veteran Typewriter" panose="02000500000000000000" pitchFamily="2" charset="0"/>
            </a:rPr>
            <a:t>is not admissible in court. Here a witness cannot testify about indirect knowledge that they might have obtained</a:t>
          </a:r>
        </a:p>
      </dgm:t>
    </dgm:pt>
    <dgm:pt modelId="{DC8E7344-F401-4AF2-8B32-C678BCF9A7EB}" type="parTrans" cxnId="{38968F43-2117-405A-9E82-A2FA99C7D2B3}">
      <dgm:prSet/>
      <dgm:spPr/>
      <dgm:t>
        <a:bodyPr/>
        <a:lstStyle/>
        <a:p>
          <a:endParaRPr lang="en-US"/>
        </a:p>
      </dgm:t>
    </dgm:pt>
    <dgm:pt modelId="{96E05562-F624-4DDF-BFDD-6D265BCBF6CC}" type="sibTrans" cxnId="{38968F43-2117-405A-9E82-A2FA99C7D2B3}">
      <dgm:prSet/>
      <dgm:spPr/>
      <dgm:t>
        <a:bodyPr/>
        <a:lstStyle/>
        <a:p>
          <a:endParaRPr lang="en-US"/>
        </a:p>
      </dgm:t>
    </dgm:pt>
    <dgm:pt modelId="{F4F565F1-0F63-4E4C-ABC6-963FEBB63D1F}" type="pres">
      <dgm:prSet presAssocID="{14862E4A-2B59-4111-9C19-323F458BFE70}" presName="root" presStyleCnt="0">
        <dgm:presLayoutVars>
          <dgm:dir/>
          <dgm:resizeHandles val="exact"/>
        </dgm:presLayoutVars>
      </dgm:prSet>
      <dgm:spPr/>
    </dgm:pt>
    <dgm:pt modelId="{2BE3E327-9E5A-4E53-9CB4-C0206949F9D9}" type="pres">
      <dgm:prSet presAssocID="{BC8D2EE5-7CD6-42F2-BB08-CBD5DE14E0FA}" presName="compNode" presStyleCnt="0"/>
      <dgm:spPr/>
    </dgm:pt>
    <dgm:pt modelId="{88D13F99-24DF-4B46-AEFC-F304C9F27CB0}" type="pres">
      <dgm:prSet presAssocID="{BC8D2EE5-7CD6-42F2-BB08-CBD5DE14E0FA}" presName="bgRect" presStyleLbl="bgShp" presStyleIdx="0" presStyleCnt="3"/>
      <dgm:spPr/>
    </dgm:pt>
    <dgm:pt modelId="{957D13FC-966D-47AD-A009-F3439D2063D1}" type="pres">
      <dgm:prSet presAssocID="{BC8D2EE5-7CD6-42F2-BB08-CBD5DE14E0FA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lice"/>
        </a:ext>
      </dgm:extLst>
    </dgm:pt>
    <dgm:pt modelId="{9BE61CBF-6A14-47EE-A0AE-E8B224AB1A5F}" type="pres">
      <dgm:prSet presAssocID="{BC8D2EE5-7CD6-42F2-BB08-CBD5DE14E0FA}" presName="spaceRect" presStyleCnt="0"/>
      <dgm:spPr/>
    </dgm:pt>
    <dgm:pt modelId="{7343FFF5-9F00-4728-9254-7482BC7C553F}" type="pres">
      <dgm:prSet presAssocID="{BC8D2EE5-7CD6-42F2-BB08-CBD5DE14E0FA}" presName="parTx" presStyleLbl="revTx" presStyleIdx="0" presStyleCnt="3">
        <dgm:presLayoutVars>
          <dgm:chMax val="0"/>
          <dgm:chPref val="0"/>
        </dgm:presLayoutVars>
      </dgm:prSet>
      <dgm:spPr/>
    </dgm:pt>
    <dgm:pt modelId="{D5CD5473-F055-4DC1-A98F-46D0C27B31D8}" type="pres">
      <dgm:prSet presAssocID="{41FEBB7C-F05E-4997-B3A6-93249091D617}" presName="sibTrans" presStyleCnt="0"/>
      <dgm:spPr/>
    </dgm:pt>
    <dgm:pt modelId="{6C00FD7C-7965-40A3-ADD0-496EC65A457F}" type="pres">
      <dgm:prSet presAssocID="{A9643F68-8703-4478-A173-6EB2FB649D8F}" presName="compNode" presStyleCnt="0"/>
      <dgm:spPr/>
    </dgm:pt>
    <dgm:pt modelId="{A2FCFB69-B89F-480B-921D-30332ED75A93}" type="pres">
      <dgm:prSet presAssocID="{A9643F68-8703-4478-A173-6EB2FB649D8F}" presName="bgRect" presStyleLbl="bgShp" presStyleIdx="1" presStyleCnt="3"/>
      <dgm:spPr/>
    </dgm:pt>
    <dgm:pt modelId="{2420457D-1CE9-4515-AFB2-65EADAC70D5B}" type="pres">
      <dgm:prSet presAssocID="{A9643F68-8703-4478-A173-6EB2FB649D8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fessor"/>
        </a:ext>
      </dgm:extLst>
    </dgm:pt>
    <dgm:pt modelId="{16A8EFDF-67A4-4920-A27B-21EF06DBE59B}" type="pres">
      <dgm:prSet presAssocID="{A9643F68-8703-4478-A173-6EB2FB649D8F}" presName="spaceRect" presStyleCnt="0"/>
      <dgm:spPr/>
    </dgm:pt>
    <dgm:pt modelId="{EF90635A-70D8-40A1-AF36-43B9D5A9843B}" type="pres">
      <dgm:prSet presAssocID="{A9643F68-8703-4478-A173-6EB2FB649D8F}" presName="parTx" presStyleLbl="revTx" presStyleIdx="1" presStyleCnt="3">
        <dgm:presLayoutVars>
          <dgm:chMax val="0"/>
          <dgm:chPref val="0"/>
        </dgm:presLayoutVars>
      </dgm:prSet>
      <dgm:spPr/>
    </dgm:pt>
    <dgm:pt modelId="{08A46B38-832C-4CA4-ADB7-D1543D6DBA22}" type="pres">
      <dgm:prSet presAssocID="{DFD8BD6F-03E1-44CF-966A-2FFA0133EAEB}" presName="sibTrans" presStyleCnt="0"/>
      <dgm:spPr/>
    </dgm:pt>
    <dgm:pt modelId="{ADB64A06-91D6-4879-B556-BB6DC21AC6C9}" type="pres">
      <dgm:prSet presAssocID="{968ED9C0-6D53-4DDF-B2FD-AC24531C4A80}" presName="compNode" presStyleCnt="0"/>
      <dgm:spPr/>
    </dgm:pt>
    <dgm:pt modelId="{EC41076E-0A29-4991-AEE7-316622AEAF15}" type="pres">
      <dgm:prSet presAssocID="{968ED9C0-6D53-4DDF-B2FD-AC24531C4A80}" presName="bgRect" presStyleLbl="bgShp" presStyleIdx="2" presStyleCnt="3"/>
      <dgm:spPr/>
    </dgm:pt>
    <dgm:pt modelId="{AC2D76F4-DDAB-42F3-A58E-A5676A8F7F59}" type="pres">
      <dgm:prSet presAssocID="{968ED9C0-6D53-4DDF-B2FD-AC24531C4A8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77897CAF-EDAA-4BBF-A3AF-AE195243504E}" type="pres">
      <dgm:prSet presAssocID="{968ED9C0-6D53-4DDF-B2FD-AC24531C4A80}" presName="spaceRect" presStyleCnt="0"/>
      <dgm:spPr/>
    </dgm:pt>
    <dgm:pt modelId="{D7B2F017-2662-4A05-A324-16D6B7273203}" type="pres">
      <dgm:prSet presAssocID="{968ED9C0-6D53-4DDF-B2FD-AC24531C4A8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F98A21C-9C0F-4671-A9D0-CB20F71E2287}" type="presOf" srcId="{BC8D2EE5-7CD6-42F2-BB08-CBD5DE14E0FA}" destId="{7343FFF5-9F00-4728-9254-7482BC7C553F}" srcOrd="0" destOrd="0" presId="urn:microsoft.com/office/officeart/2018/2/layout/IconVerticalSolidList"/>
    <dgm:cxn modelId="{530AB15F-A9E4-4263-8B17-6A1BDF69E250}" type="presOf" srcId="{A9643F68-8703-4478-A173-6EB2FB649D8F}" destId="{EF90635A-70D8-40A1-AF36-43B9D5A9843B}" srcOrd="0" destOrd="0" presId="urn:microsoft.com/office/officeart/2018/2/layout/IconVerticalSolidList"/>
    <dgm:cxn modelId="{38968F43-2117-405A-9E82-A2FA99C7D2B3}" srcId="{14862E4A-2B59-4111-9C19-323F458BFE70}" destId="{968ED9C0-6D53-4DDF-B2FD-AC24531C4A80}" srcOrd="2" destOrd="0" parTransId="{DC8E7344-F401-4AF2-8B32-C678BCF9A7EB}" sibTransId="{96E05562-F624-4DDF-BFDD-6D265BCBF6CC}"/>
    <dgm:cxn modelId="{56E6C38F-1603-4496-B439-6C04BCDCBB2F}" srcId="{14862E4A-2B59-4111-9C19-323F458BFE70}" destId="{BC8D2EE5-7CD6-42F2-BB08-CBD5DE14E0FA}" srcOrd="0" destOrd="0" parTransId="{2E2466D9-346A-41C9-A8D2-AA822B38C07B}" sibTransId="{41FEBB7C-F05E-4997-B3A6-93249091D617}"/>
    <dgm:cxn modelId="{D5AE409B-5B5B-4DCA-8DD2-58E55C17799E}" type="presOf" srcId="{14862E4A-2B59-4111-9C19-323F458BFE70}" destId="{F4F565F1-0F63-4E4C-ABC6-963FEBB63D1F}" srcOrd="0" destOrd="0" presId="urn:microsoft.com/office/officeart/2018/2/layout/IconVerticalSolidList"/>
    <dgm:cxn modelId="{73EF0DE8-3918-4885-B7CB-186E7F7577BC}" type="presOf" srcId="{968ED9C0-6D53-4DDF-B2FD-AC24531C4A80}" destId="{D7B2F017-2662-4A05-A324-16D6B7273203}" srcOrd="0" destOrd="0" presId="urn:microsoft.com/office/officeart/2018/2/layout/IconVerticalSolidList"/>
    <dgm:cxn modelId="{BDC4BEF0-5212-49F5-BE8E-43DEC480C2D3}" srcId="{14862E4A-2B59-4111-9C19-323F458BFE70}" destId="{A9643F68-8703-4478-A173-6EB2FB649D8F}" srcOrd="1" destOrd="0" parTransId="{36BFCE01-03B6-4C83-B0DB-6AC9E0DF78E0}" sibTransId="{DFD8BD6F-03E1-44CF-966A-2FFA0133EAEB}"/>
    <dgm:cxn modelId="{3469A67F-2C97-4802-9565-10A6E8F9DBFE}" type="presParOf" srcId="{F4F565F1-0F63-4E4C-ABC6-963FEBB63D1F}" destId="{2BE3E327-9E5A-4E53-9CB4-C0206949F9D9}" srcOrd="0" destOrd="0" presId="urn:microsoft.com/office/officeart/2018/2/layout/IconVerticalSolidList"/>
    <dgm:cxn modelId="{42E96F62-D1F7-4991-BED5-9EF626A75052}" type="presParOf" srcId="{2BE3E327-9E5A-4E53-9CB4-C0206949F9D9}" destId="{88D13F99-24DF-4B46-AEFC-F304C9F27CB0}" srcOrd="0" destOrd="0" presId="urn:microsoft.com/office/officeart/2018/2/layout/IconVerticalSolidList"/>
    <dgm:cxn modelId="{E1684519-BA4C-4818-9E62-CD60D255A9AE}" type="presParOf" srcId="{2BE3E327-9E5A-4E53-9CB4-C0206949F9D9}" destId="{957D13FC-966D-47AD-A009-F3439D2063D1}" srcOrd="1" destOrd="0" presId="urn:microsoft.com/office/officeart/2018/2/layout/IconVerticalSolidList"/>
    <dgm:cxn modelId="{966B5C59-C80E-42D4-86A8-EC47F8B735C6}" type="presParOf" srcId="{2BE3E327-9E5A-4E53-9CB4-C0206949F9D9}" destId="{9BE61CBF-6A14-47EE-A0AE-E8B224AB1A5F}" srcOrd="2" destOrd="0" presId="urn:microsoft.com/office/officeart/2018/2/layout/IconVerticalSolidList"/>
    <dgm:cxn modelId="{00C16A2B-D1B2-454A-BF53-7D22C629380C}" type="presParOf" srcId="{2BE3E327-9E5A-4E53-9CB4-C0206949F9D9}" destId="{7343FFF5-9F00-4728-9254-7482BC7C553F}" srcOrd="3" destOrd="0" presId="urn:microsoft.com/office/officeart/2018/2/layout/IconVerticalSolidList"/>
    <dgm:cxn modelId="{7DCAC8AD-8623-4E81-B1C5-933152F440A7}" type="presParOf" srcId="{F4F565F1-0F63-4E4C-ABC6-963FEBB63D1F}" destId="{D5CD5473-F055-4DC1-A98F-46D0C27B31D8}" srcOrd="1" destOrd="0" presId="urn:microsoft.com/office/officeart/2018/2/layout/IconVerticalSolidList"/>
    <dgm:cxn modelId="{43F1BE98-100B-42CD-8C3F-D2C4F88BC959}" type="presParOf" srcId="{F4F565F1-0F63-4E4C-ABC6-963FEBB63D1F}" destId="{6C00FD7C-7965-40A3-ADD0-496EC65A457F}" srcOrd="2" destOrd="0" presId="urn:microsoft.com/office/officeart/2018/2/layout/IconVerticalSolidList"/>
    <dgm:cxn modelId="{4703FD29-AA50-4C0E-9EAC-5005A2FEC6A5}" type="presParOf" srcId="{6C00FD7C-7965-40A3-ADD0-496EC65A457F}" destId="{A2FCFB69-B89F-480B-921D-30332ED75A93}" srcOrd="0" destOrd="0" presId="urn:microsoft.com/office/officeart/2018/2/layout/IconVerticalSolidList"/>
    <dgm:cxn modelId="{D309E018-D913-4DBF-B419-7E669EFCEF4A}" type="presParOf" srcId="{6C00FD7C-7965-40A3-ADD0-496EC65A457F}" destId="{2420457D-1CE9-4515-AFB2-65EADAC70D5B}" srcOrd="1" destOrd="0" presId="urn:microsoft.com/office/officeart/2018/2/layout/IconVerticalSolidList"/>
    <dgm:cxn modelId="{DF340D6A-DE6A-4CC5-9E21-FA32A7A24122}" type="presParOf" srcId="{6C00FD7C-7965-40A3-ADD0-496EC65A457F}" destId="{16A8EFDF-67A4-4920-A27B-21EF06DBE59B}" srcOrd="2" destOrd="0" presId="urn:microsoft.com/office/officeart/2018/2/layout/IconVerticalSolidList"/>
    <dgm:cxn modelId="{7220D75A-BC8A-4356-8AD2-9AA58FAA55AC}" type="presParOf" srcId="{6C00FD7C-7965-40A3-ADD0-496EC65A457F}" destId="{EF90635A-70D8-40A1-AF36-43B9D5A9843B}" srcOrd="3" destOrd="0" presId="urn:microsoft.com/office/officeart/2018/2/layout/IconVerticalSolidList"/>
    <dgm:cxn modelId="{73D306FD-3F9A-404E-8C6B-3ECA8EA959AA}" type="presParOf" srcId="{F4F565F1-0F63-4E4C-ABC6-963FEBB63D1F}" destId="{08A46B38-832C-4CA4-ADB7-D1543D6DBA22}" srcOrd="3" destOrd="0" presId="urn:microsoft.com/office/officeart/2018/2/layout/IconVerticalSolidList"/>
    <dgm:cxn modelId="{0411A4DB-1CDB-4765-92F7-9E0D90344517}" type="presParOf" srcId="{F4F565F1-0F63-4E4C-ABC6-963FEBB63D1F}" destId="{ADB64A06-91D6-4879-B556-BB6DC21AC6C9}" srcOrd="4" destOrd="0" presId="urn:microsoft.com/office/officeart/2018/2/layout/IconVerticalSolidList"/>
    <dgm:cxn modelId="{740CE29A-82EF-4494-BC0E-B2F1B919E781}" type="presParOf" srcId="{ADB64A06-91D6-4879-B556-BB6DC21AC6C9}" destId="{EC41076E-0A29-4991-AEE7-316622AEAF15}" srcOrd="0" destOrd="0" presId="urn:microsoft.com/office/officeart/2018/2/layout/IconVerticalSolidList"/>
    <dgm:cxn modelId="{7A3792C8-B239-4A02-966B-D09E7D5DFD37}" type="presParOf" srcId="{ADB64A06-91D6-4879-B556-BB6DC21AC6C9}" destId="{AC2D76F4-DDAB-42F3-A58E-A5676A8F7F59}" srcOrd="1" destOrd="0" presId="urn:microsoft.com/office/officeart/2018/2/layout/IconVerticalSolidList"/>
    <dgm:cxn modelId="{A867F4DF-BABD-4DAC-B1A6-EE8FB28D2A92}" type="presParOf" srcId="{ADB64A06-91D6-4879-B556-BB6DC21AC6C9}" destId="{77897CAF-EDAA-4BBF-A3AF-AE195243504E}" srcOrd="2" destOrd="0" presId="urn:microsoft.com/office/officeart/2018/2/layout/IconVerticalSolidList"/>
    <dgm:cxn modelId="{235231A3-9A33-4693-8E96-199A57373A1A}" type="presParOf" srcId="{ADB64A06-91D6-4879-B556-BB6DC21AC6C9}" destId="{D7B2F017-2662-4A05-A324-16D6B727320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D09D7-FC63-46DA-93D6-ACC26F5E349C}">
      <dsp:nvSpPr>
        <dsp:cNvPr id="0" name=""/>
        <dsp:cNvSpPr/>
      </dsp:nvSpPr>
      <dsp:spPr>
        <a:xfrm>
          <a:off x="408192" y="67916"/>
          <a:ext cx="1231599" cy="123159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93388C-2F4D-4261-A99E-9EEF5C1585C9}">
      <dsp:nvSpPr>
        <dsp:cNvPr id="0" name=""/>
        <dsp:cNvSpPr/>
      </dsp:nvSpPr>
      <dsp:spPr>
        <a:xfrm>
          <a:off x="666828" y="326552"/>
          <a:ext cx="714327" cy="7143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89FAC9-4358-4687-AAED-0190D477C9D2}">
      <dsp:nvSpPr>
        <dsp:cNvPr id="0" name=""/>
        <dsp:cNvSpPr/>
      </dsp:nvSpPr>
      <dsp:spPr>
        <a:xfrm>
          <a:off x="1903706" y="67916"/>
          <a:ext cx="2903056" cy="12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teran Typewriter" panose="02000500000000000000" pitchFamily="2" charset="0"/>
            </a:rPr>
            <a:t>The </a:t>
          </a:r>
          <a:r>
            <a:rPr lang="en-US" sz="2000" u="sng" kern="1200" dirty="0">
              <a:latin typeface="Veteran Typewriter" panose="02000500000000000000" pitchFamily="2" charset="0"/>
            </a:rPr>
            <a:t>Ontario Juries Act </a:t>
          </a:r>
          <a:r>
            <a:rPr lang="en-US" sz="2000" kern="1200" dirty="0">
              <a:latin typeface="Veteran Typewriter" panose="02000500000000000000" pitchFamily="2" charset="0"/>
            </a:rPr>
            <a:t> outlines the rules and procedures the juries and courts must follow…</a:t>
          </a:r>
        </a:p>
      </dsp:txBody>
      <dsp:txXfrm>
        <a:off x="1903706" y="67916"/>
        <a:ext cx="2903056" cy="1231599"/>
      </dsp:txXfrm>
    </dsp:sp>
    <dsp:sp modelId="{D3693E98-6C00-4468-90A6-5DFA386BFBBC}">
      <dsp:nvSpPr>
        <dsp:cNvPr id="0" name=""/>
        <dsp:cNvSpPr/>
      </dsp:nvSpPr>
      <dsp:spPr>
        <a:xfrm>
          <a:off x="5312597" y="67916"/>
          <a:ext cx="1231599" cy="12315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EB80D-C586-4C0C-85EF-81DACC5E3CF1}">
      <dsp:nvSpPr>
        <dsp:cNvPr id="0" name=""/>
        <dsp:cNvSpPr/>
      </dsp:nvSpPr>
      <dsp:spPr>
        <a:xfrm>
          <a:off x="5571233" y="326552"/>
          <a:ext cx="714327" cy="7143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968939-F9A9-44F0-907A-6FEC32264559}">
      <dsp:nvSpPr>
        <dsp:cNvPr id="0" name=""/>
        <dsp:cNvSpPr/>
      </dsp:nvSpPr>
      <dsp:spPr>
        <a:xfrm>
          <a:off x="6808111" y="67916"/>
          <a:ext cx="2903056" cy="12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teran Typewriter" panose="02000500000000000000" pitchFamily="2" charset="0"/>
            </a:rPr>
            <a:t>In Ontario, Canadian citizens who 18 years of age or older are generally eligible to serve as jurors. </a:t>
          </a:r>
        </a:p>
      </dsp:txBody>
      <dsp:txXfrm>
        <a:off x="6808111" y="67916"/>
        <a:ext cx="2903056" cy="1231599"/>
      </dsp:txXfrm>
    </dsp:sp>
    <dsp:sp modelId="{9DA084E5-A80D-4438-845A-57D4CF4DE9F1}">
      <dsp:nvSpPr>
        <dsp:cNvPr id="0" name=""/>
        <dsp:cNvSpPr/>
      </dsp:nvSpPr>
      <dsp:spPr>
        <a:xfrm>
          <a:off x="408192" y="1831847"/>
          <a:ext cx="1231599" cy="12315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EF5BD0-7478-405E-A6EF-BF751EC203D1}">
      <dsp:nvSpPr>
        <dsp:cNvPr id="0" name=""/>
        <dsp:cNvSpPr/>
      </dsp:nvSpPr>
      <dsp:spPr>
        <a:xfrm>
          <a:off x="666828" y="2090483"/>
          <a:ext cx="714327" cy="7143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65861-D7C5-4598-AE73-81394B50A65D}">
      <dsp:nvSpPr>
        <dsp:cNvPr id="0" name=""/>
        <dsp:cNvSpPr/>
      </dsp:nvSpPr>
      <dsp:spPr>
        <a:xfrm>
          <a:off x="1903706" y="1831847"/>
          <a:ext cx="2903056" cy="12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teran Typewriter" panose="02000500000000000000" pitchFamily="2" charset="0"/>
            </a:rPr>
            <a:t>However, individuals in certain occupations are excluded from participating in a jury. </a:t>
          </a:r>
        </a:p>
      </dsp:txBody>
      <dsp:txXfrm>
        <a:off x="1903706" y="1831847"/>
        <a:ext cx="2903056" cy="1231599"/>
      </dsp:txXfrm>
    </dsp:sp>
    <dsp:sp modelId="{FF9E11AD-1C74-4A4E-A27B-6E53AF08DE9C}">
      <dsp:nvSpPr>
        <dsp:cNvPr id="0" name=""/>
        <dsp:cNvSpPr/>
      </dsp:nvSpPr>
      <dsp:spPr>
        <a:xfrm>
          <a:off x="5312597" y="1831847"/>
          <a:ext cx="1231599" cy="12315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54100F-5D63-46FF-B853-E5F62EF251B6}">
      <dsp:nvSpPr>
        <dsp:cNvPr id="0" name=""/>
        <dsp:cNvSpPr/>
      </dsp:nvSpPr>
      <dsp:spPr>
        <a:xfrm>
          <a:off x="5390983" y="1963594"/>
          <a:ext cx="1074827" cy="9681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1005E4-60DC-4576-9A91-A00A4671344C}">
      <dsp:nvSpPr>
        <dsp:cNvPr id="0" name=""/>
        <dsp:cNvSpPr/>
      </dsp:nvSpPr>
      <dsp:spPr>
        <a:xfrm>
          <a:off x="6808111" y="1831847"/>
          <a:ext cx="2903056" cy="1231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Veteran Typewriter" panose="02000500000000000000" pitchFamily="2" charset="0"/>
            </a:rPr>
            <a:t>These occupations include, lawyers, law students, doctors and people working in law enforcement</a:t>
          </a:r>
        </a:p>
      </dsp:txBody>
      <dsp:txXfrm>
        <a:off x="6808111" y="1831847"/>
        <a:ext cx="2903056" cy="12315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D13F99-24DF-4B46-AEFC-F304C9F27CB0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D13FC-966D-47AD-A009-F3439D2063D1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43FFF5-9F00-4728-9254-7482BC7C553F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Veteran Typewriter" panose="02000500000000000000" pitchFamily="2" charset="0"/>
            </a:rPr>
            <a:t>In a criminal trial, only relevant evidence is admissible.</a:t>
          </a:r>
        </a:p>
      </dsp:txBody>
      <dsp:txXfrm>
        <a:off x="1941716" y="718"/>
        <a:ext cx="4571887" cy="1681139"/>
      </dsp:txXfrm>
    </dsp:sp>
    <dsp:sp modelId="{A2FCFB69-B89F-480B-921D-30332ED75A93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20457D-1CE9-4515-AFB2-65EADAC70D5B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90635A-70D8-40A1-AF36-43B9D5A9843B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u="sng" kern="1200" dirty="0">
              <a:solidFill>
                <a:schemeClr val="tx1"/>
              </a:solidFill>
              <a:latin typeface="Veteran Typewriter" panose="02000500000000000000" pitchFamily="2" charset="0"/>
            </a:rPr>
            <a:t>Rules of Evidence</a:t>
          </a:r>
          <a:r>
            <a:rPr lang="en-US" sz="2000" kern="1200" dirty="0">
              <a:solidFill>
                <a:schemeClr val="tx1"/>
              </a:solidFill>
              <a:latin typeface="Veteran Typewriter" panose="02000500000000000000" pitchFamily="2" charset="0"/>
            </a:rPr>
            <a:t>  In a criminal trial, there are many rules relating to evidence designed to ensure that judge or jury are not being misled from the facts</a:t>
          </a:r>
        </a:p>
      </dsp:txBody>
      <dsp:txXfrm>
        <a:off x="1941716" y="2102143"/>
        <a:ext cx="4571887" cy="1681139"/>
      </dsp:txXfrm>
    </dsp:sp>
    <dsp:sp modelId="{EC41076E-0A29-4991-AEE7-316622AEAF15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2D76F4-DDAB-42F3-A58E-A5676A8F7F59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2F017-2662-4A05-A324-16D6B7273203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Veteran Typewriter" panose="02000500000000000000" pitchFamily="2" charset="0"/>
            </a:rPr>
            <a:t>For instance, </a:t>
          </a:r>
          <a:r>
            <a:rPr lang="en-US" sz="2000" b="1" kern="1200" dirty="0">
              <a:solidFill>
                <a:srgbClr val="0070C0"/>
              </a:solidFill>
              <a:latin typeface="Veteran Typewriter" panose="02000500000000000000" pitchFamily="2" charset="0"/>
            </a:rPr>
            <a:t>Hearsay evidence </a:t>
          </a:r>
          <a:r>
            <a:rPr lang="en-US" sz="2000" kern="1200" dirty="0">
              <a:solidFill>
                <a:schemeClr val="tx1"/>
              </a:solidFill>
              <a:latin typeface="Veteran Typewriter" panose="02000500000000000000" pitchFamily="2" charset="0"/>
            </a:rPr>
            <a:t>is not admissible in court. Here a witness cannot testify about indirect knowledge that they might have obtained</a:t>
          </a:r>
        </a:p>
      </dsp:txBody>
      <dsp:txXfrm>
        <a:off x="1941716" y="4203567"/>
        <a:ext cx="4571887" cy="1681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F702F-08DF-40B0-BDE8-9E41539C1C07}" type="datetimeFigureOut">
              <a:rPr lang="en-CA" smtClean="0"/>
              <a:t>2020-10-06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7B6777-3609-414D-9B53-795551BD3D8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5861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ntariocourtforms.on.ca/en/juries-act-forms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3C770F46-C624-4273-B63B-5F4239AA73E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BFB4B678-0A75-41E4-B172-2E798DCB29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en-US" dirty="0">
                <a:latin typeface="Arial" panose="020B0604020202020204" pitchFamily="34" charset="0"/>
              </a:rPr>
              <a:t>It is better to let 99 guilty people go free than convict one innocent person.</a:t>
            </a:r>
          </a:p>
          <a:p>
            <a:pPr eaLnBrk="1" hangingPunct="1"/>
            <a:endParaRPr lang="en-CA" altLang="en-US" dirty="0">
              <a:latin typeface="Arial" panose="020B0604020202020204" pitchFamily="34" charset="0"/>
            </a:endParaRPr>
          </a:p>
          <a:p>
            <a:pPr eaLnBrk="1" hangingPunct="1"/>
            <a:r>
              <a:rPr lang="en-CA" altLang="en-US" dirty="0">
                <a:latin typeface="Arial" panose="020B0604020202020204" pitchFamily="34" charset="0"/>
              </a:rPr>
              <a:t>The burden on the Crown is to prove the guilt of the accused, beyond a reasonable doubt.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C48E9200-1B0F-4EC0-8B39-58B0102C4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73E187C-7EF6-4F0F-8497-062223019DD8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D61961B-0AA9-4D5B-A772-C765D1D7EF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10229697-0178-4E6B-916A-8B57001CE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altLang="en-US" dirty="0">
                <a:latin typeface="Arial" panose="020B0604020202020204" pitchFamily="34" charset="0"/>
              </a:rPr>
              <a:t>Make sure the Crown speaks about the actual CC charges ie that is why we are here!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1AEC170B-42EB-426C-9EA2-A15186798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0C3067A-940A-4A94-BC01-8087123F7786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='https://www.freepik.com/vectors/people'&gt;People vector created by </a:t>
            </a:r>
            <a:r>
              <a:rPr lang="en-US" dirty="0" err="1"/>
              <a:t>macrovector</a:t>
            </a:r>
            <a:r>
              <a:rPr lang="en-US" dirty="0"/>
              <a:t> - www.freepik.com&lt;/a&gt;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B6777-3609-414D-9B53-795551BD3D8D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577598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Here you can find the link for the Jury Questionnaire.</a:t>
            </a:r>
          </a:p>
          <a:p>
            <a:endParaRPr lang="en-CA" dirty="0"/>
          </a:p>
          <a:p>
            <a:r>
              <a:rPr lang="en-CA" dirty="0">
                <a:hlinkClick r:id="rId3"/>
              </a:rPr>
              <a:t>http://ontariocourtforms.on.ca/en/juries-act-forms/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B6777-3609-414D-9B53-795551BD3D8D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7270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&lt;a </a:t>
            </a:r>
            <a:r>
              <a:rPr lang="en-US" dirty="0" err="1"/>
              <a:t>href</a:t>
            </a:r>
            <a:r>
              <a:rPr lang="en-US" dirty="0"/>
              <a:t>='https://www.freepik.com/vectors/glass'&gt;Glass vector created by </a:t>
            </a:r>
            <a:r>
              <a:rPr lang="en-US" dirty="0" err="1"/>
              <a:t>balintseby</a:t>
            </a:r>
            <a:r>
              <a:rPr lang="en-US" dirty="0"/>
              <a:t> - www.freepik.com&lt;/a&gt;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B6777-3609-414D-9B53-795551BD3D8D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667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BF9F0-8AD3-4E23-A29E-4B1B640B0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CE5F1F-972B-4432-94BD-3EDB787E04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5F21C-1FE3-4562-9D24-A68612310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F0F1-2292-4913-833B-106D8817B7E5}" type="datetimeFigureOut">
              <a:rPr lang="en-CA" smtClean="0"/>
              <a:t>2020-10-06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90C4CC-79C8-49E3-97A4-C8B5A998D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0DDA59-E9FD-4915-9B3B-FC5AE62B7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69DB-44B9-4D9D-9B8B-A8802A580CE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2453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F3029-84A5-43D9-BEA1-D15BB28B4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BCC16F-144A-4260-8698-A93B34A672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DBA1B-D366-4E4F-B224-2B7B1FB03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F0F1-2292-4913-833B-106D8817B7E5}" type="datetimeFigureOut">
              <a:rPr lang="en-CA" smtClean="0"/>
              <a:t>2020-10-06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D3301-7DFB-4935-A043-D67A00B3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9C6DA-4BE8-4971-84EC-7E4C60706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69DB-44B9-4D9D-9B8B-A8802A580CE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0618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BF90DE-E75B-40B9-A14A-6469B8A15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9E8F40-CA05-452C-BE1B-24BDA1D38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8F8615-009E-4E0B-9600-A79672AE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F0F1-2292-4913-833B-106D8817B7E5}" type="datetimeFigureOut">
              <a:rPr lang="en-CA" smtClean="0"/>
              <a:t>2020-10-06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D6AFE-CCD6-4449-8EB5-F786D4033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61452-A13D-4948-A104-FAA9F9AB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69DB-44B9-4D9D-9B8B-A8802A580CE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6037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72EEE-15CF-43A1-99E1-19BACE0F7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EE846-C0CE-4725-8FF4-8EB73A19F2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EC973-E3C8-4FCF-BE6C-5DD75C2EE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F0F1-2292-4913-833B-106D8817B7E5}" type="datetimeFigureOut">
              <a:rPr lang="en-CA" smtClean="0"/>
              <a:t>2020-10-06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69751-C5B9-4081-ABBB-EE0BDF9E4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F9F38-9AAF-4341-B318-7EDB80F7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69DB-44B9-4D9D-9B8B-A8802A580CE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1427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08E2F-66F1-4EB7-9CE7-00D389CB2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719C05-0A42-49D2-BEBD-E423181FD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1DF4B-4D56-4FC7-A3C7-F5AC1E7CB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F0F1-2292-4913-833B-106D8817B7E5}" type="datetimeFigureOut">
              <a:rPr lang="en-CA" smtClean="0"/>
              <a:t>2020-10-06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A2A7DA-A150-4731-B301-FD1F0229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4258E-3A0F-46D9-973C-40DB84647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69DB-44B9-4D9D-9B8B-A8802A580CE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6348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8F041-0354-4E52-8C3D-70CBE8C61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8C1FA-EED9-423F-8A55-24C22CFEC5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18C12A-F612-486C-AC0A-342FBDADE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7DBB07-D6DC-4EB8-BAF1-5F0CA1E49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F0F1-2292-4913-833B-106D8817B7E5}" type="datetimeFigureOut">
              <a:rPr lang="en-CA" smtClean="0"/>
              <a:t>2020-10-06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CBF7A0-503F-46A3-95D2-A2225903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37030-F46D-46BE-9C90-621DFEE70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69DB-44B9-4D9D-9B8B-A8802A580CE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909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9F383-D62F-42C0-A052-5C3D8232A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818FB-C15E-454A-8803-BE864CDA8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321474-5521-4972-9CAC-FB526C9D46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F496F7-2569-4B0B-BE89-C62F46552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D63317-6984-4486-8D46-3D7F8692C2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0D22B-09FF-40E6-A479-44A3B364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F0F1-2292-4913-833B-106D8817B7E5}" type="datetimeFigureOut">
              <a:rPr lang="en-CA" smtClean="0"/>
              <a:t>2020-10-06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DF2CD8-598F-4833-86DA-2C3F7333F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EF68C5-7BC1-412E-A1B2-B35C9A32D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69DB-44B9-4D9D-9B8B-A8802A580CE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824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1EF9B-B13B-4C63-BEB6-EAA95E9A4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D67874-C9AF-4990-9338-B32F4EF6A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F0F1-2292-4913-833B-106D8817B7E5}" type="datetimeFigureOut">
              <a:rPr lang="en-CA" smtClean="0"/>
              <a:t>2020-10-06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5C3D4C-1F89-46DF-AE65-F3B1D483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5469A3-1438-438E-812F-7B10B43EC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69DB-44B9-4D9D-9B8B-A8802A580CE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9420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A77AF8-FDA2-44EE-9718-BD4558A9E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F0F1-2292-4913-833B-106D8817B7E5}" type="datetimeFigureOut">
              <a:rPr lang="en-CA" smtClean="0"/>
              <a:t>2020-10-06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7DFCDF-78C4-41D4-96ED-F2094BEE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8AD381-7C60-4CEF-9900-5A4CFB482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69DB-44B9-4D9D-9B8B-A8802A580CE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4480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5133E-E3EE-4094-BE48-7B2F856FC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A11B21-E2D6-4849-A16B-E450E9801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2AB62-7D04-4826-94E0-0947D12C46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A75E1D-5175-43C5-93C9-5796007772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F0F1-2292-4913-833B-106D8817B7E5}" type="datetimeFigureOut">
              <a:rPr lang="en-CA" smtClean="0"/>
              <a:t>2020-10-06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17E1D4-2E0C-47B9-AC92-5C58F6FD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B96312-737A-49F7-B40C-94D2FC56C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69DB-44B9-4D9D-9B8B-A8802A580CE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3720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EED52-669C-476A-959F-6CAD517B1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B488BA-0D43-4BBD-99E6-88CC9550A0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2C753-335A-4C45-8DC9-4E9E604B18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3C642-52B1-469D-8604-2A20525D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8F0F1-2292-4913-833B-106D8817B7E5}" type="datetimeFigureOut">
              <a:rPr lang="en-CA" smtClean="0"/>
              <a:t>2020-10-06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2D4D2-DDD1-496B-A473-12DF1716B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037E2-CB24-433D-84C8-9E2099BE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469DB-44B9-4D9D-9B8B-A8802A580CE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179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E1B7F5-C1D8-4B4A-9291-1BCC38362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E216E-AC4A-46F5-804B-CD38536D6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8AD28-C5DC-49CA-A296-867925FEA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8F0F1-2292-4913-833B-106D8817B7E5}" type="datetimeFigureOut">
              <a:rPr lang="en-CA" smtClean="0"/>
              <a:t>2020-10-06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60A4B-3EF3-4FC7-BC21-3356D3F90B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01852A-54E6-49D6-BA52-1F4C79FDC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469DB-44B9-4D9D-9B8B-A8802A580CEB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3930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55666830-9A19-4E01-8505-D6C7F9AC5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criminal trials canada">
            <a:extLst>
              <a:ext uri="{FF2B5EF4-FFF2-40B4-BE49-F238E27FC236}">
                <a16:creationId xmlns:a16="http://schemas.microsoft.com/office/drawing/2014/main" id="{48065B9C-7618-48EB-8EDC-D0BC50BF0F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7" r="4778" b="1"/>
          <a:stretch/>
        </p:blipFill>
        <p:spPr bwMode="auto">
          <a:xfrm>
            <a:off x="4110127" y="10"/>
            <a:ext cx="8081873" cy="6857990"/>
          </a:xfrm>
          <a:custGeom>
            <a:avLst/>
            <a:gdLst/>
            <a:ahLst/>
            <a:cxnLst/>
            <a:rect l="l" t="t" r="r" b="b"/>
            <a:pathLst>
              <a:path w="8081873" h="6858000">
                <a:moveTo>
                  <a:pt x="0" y="0"/>
                </a:moveTo>
                <a:lnTo>
                  <a:pt x="8081873" y="0"/>
                </a:lnTo>
                <a:lnTo>
                  <a:pt x="8081873" y="6858000"/>
                </a:lnTo>
                <a:lnTo>
                  <a:pt x="0" y="6858000"/>
                </a:lnTo>
                <a:lnTo>
                  <a:pt x="68897" y="6734633"/>
                </a:lnTo>
                <a:cubicBezTo>
                  <a:pt x="558802" y="5812845"/>
                  <a:pt x="848920" y="4668597"/>
                  <a:pt x="848920" y="3429000"/>
                </a:cubicBezTo>
                <a:cubicBezTo>
                  <a:pt x="848920" y="2189404"/>
                  <a:pt x="558802" y="1045156"/>
                  <a:pt x="68897" y="12336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6" name="Freeform: Shape 75">
            <a:extLst>
              <a:ext uri="{FF2B5EF4-FFF2-40B4-BE49-F238E27FC236}">
                <a16:creationId xmlns:a16="http://schemas.microsoft.com/office/drawing/2014/main" id="{AE9FC877-7FB6-4D22-9988-35420644E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8" name="Freeform: Shape 77">
            <a:extLst>
              <a:ext uri="{FF2B5EF4-FFF2-40B4-BE49-F238E27FC236}">
                <a16:creationId xmlns:a16="http://schemas.microsoft.com/office/drawing/2014/main" id="{E41809D1-F12E-46BB-B804-5F209D325E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3C6CF-B4A4-4B0F-BDDC-961EFEDC5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CA" sz="4800">
                <a:latin typeface="Veteran Typewriter" panose="02000500000000000000" pitchFamily="2" charset="0"/>
              </a:rPr>
              <a:t>Criminal Trials in Canada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5513DA-9071-4C70-BC79-E837D58A4266}"/>
              </a:ext>
            </a:extLst>
          </p:cNvPr>
          <p:cNvSpPr txBox="1"/>
          <p:nvPr/>
        </p:nvSpPr>
        <p:spPr>
          <a:xfrm>
            <a:off x="6096000" y="6488658"/>
            <a:ext cx="110009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kern="1200" dirty="0">
                <a:solidFill>
                  <a:schemeClr val="bg1"/>
                </a:solidFill>
                <a:latin typeface="Veteran Typewriter" panose="02000500000000000000" pitchFamily="2" charset="0"/>
                <a:ea typeface="+mj-ea"/>
                <a:cs typeface="+mj-cs"/>
              </a:rPr>
              <a:t>Copyright ©2020 Kosowan’s Korner.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539973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1392D-4DC3-4406-95EC-D1DF7297A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7000" dirty="0">
                <a:latin typeface="Veteran Typewriter" panose="02000500000000000000" pitchFamily="2" charset="0"/>
              </a:rPr>
              <a:t>Discuss with a partner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9EB19-1E1B-4A62-82E6-C7788AE69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>
                <a:latin typeface="Veteran Typewriter" panose="02000500000000000000" pitchFamily="2" charset="0"/>
              </a:rPr>
              <a:t>Which of the 6 criminal trial principles are most important?</a:t>
            </a:r>
          </a:p>
          <a:p>
            <a:pPr marL="0" indent="0" algn="ctr">
              <a:buNone/>
            </a:pPr>
            <a:endParaRPr lang="en-CA" dirty="0">
              <a:latin typeface="Veteran Typewriter" panose="02000500000000000000" pitchFamily="2" charset="0"/>
            </a:endParaRPr>
          </a:p>
          <a:p>
            <a:pPr marL="0" indent="0" algn="ctr">
              <a:buNone/>
            </a:pPr>
            <a:endParaRPr lang="en-CA" dirty="0">
              <a:latin typeface="Veteran Typewriter" panose="02000500000000000000" pitchFamily="2" charset="0"/>
            </a:endParaRPr>
          </a:p>
          <a:p>
            <a:pPr marL="0" indent="0" algn="ctr">
              <a:buNone/>
            </a:pPr>
            <a:endParaRPr lang="en-CA" dirty="0">
              <a:latin typeface="Veteran Typewriter" panose="02000500000000000000" pitchFamily="2" charset="0"/>
            </a:endParaRPr>
          </a:p>
          <a:p>
            <a:pPr marL="0" indent="0" algn="ctr">
              <a:buNone/>
            </a:pPr>
            <a:endParaRPr lang="en-CA" dirty="0">
              <a:latin typeface="Veteran Typewriter" panose="02000500000000000000" pitchFamily="2" charset="0"/>
            </a:endParaRPr>
          </a:p>
          <a:p>
            <a:pPr marL="0" indent="0" algn="ctr">
              <a:buNone/>
            </a:pPr>
            <a:endParaRPr lang="en-CA" dirty="0">
              <a:latin typeface="Veteran Typewriter" panose="02000500000000000000" pitchFamily="2" charset="0"/>
            </a:endParaRPr>
          </a:p>
          <a:p>
            <a:pPr marL="0" indent="0" algn="ctr">
              <a:buNone/>
            </a:pPr>
            <a:endParaRPr lang="en-CA" dirty="0">
              <a:latin typeface="Veteran Typewriter" panose="02000500000000000000" pitchFamily="2" charset="0"/>
            </a:endParaRPr>
          </a:p>
          <a:p>
            <a:pPr marL="0" indent="0" algn="ctr">
              <a:buNone/>
            </a:pPr>
            <a:r>
              <a:rPr lang="en-CA" dirty="0">
                <a:latin typeface="Veteran Typewriter" panose="02000500000000000000" pitchFamily="2" charset="0"/>
              </a:rPr>
              <a:t>Why do you think is so?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A8F4B90-46D9-4146-86FF-62F07F98DE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880720"/>
              </p:ext>
            </p:extLst>
          </p:nvPr>
        </p:nvGraphicFramePr>
        <p:xfrm>
          <a:off x="838200" y="3429000"/>
          <a:ext cx="9846366" cy="1143000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915478">
                  <a:extLst>
                    <a:ext uri="{9D8B030D-6E8A-4147-A177-3AD203B41FA5}">
                      <a16:colId xmlns:a16="http://schemas.microsoft.com/office/drawing/2014/main" val="3346883908"/>
                    </a:ext>
                  </a:extLst>
                </a:gridCol>
                <a:gridCol w="2888974">
                  <a:extLst>
                    <a:ext uri="{9D8B030D-6E8A-4147-A177-3AD203B41FA5}">
                      <a16:colId xmlns:a16="http://schemas.microsoft.com/office/drawing/2014/main" val="1830091102"/>
                    </a:ext>
                  </a:extLst>
                </a:gridCol>
                <a:gridCol w="4041914">
                  <a:extLst>
                    <a:ext uri="{9D8B030D-6E8A-4147-A177-3AD203B41FA5}">
                      <a16:colId xmlns:a16="http://schemas.microsoft.com/office/drawing/2014/main" val="15244991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100" b="0" dirty="0">
                          <a:latin typeface="Veteran Typewriter" panose="02000500000000000000" pitchFamily="2" charset="0"/>
                        </a:rPr>
                        <a:t>Rule of Law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100" b="0" dirty="0">
                          <a:latin typeface="Veteran Typewriter" panose="02000500000000000000" pitchFamily="2" charset="0"/>
                        </a:rPr>
                        <a:t>Specific Allegation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100" b="0" dirty="0">
                          <a:latin typeface="Veteran Typewriter" panose="02000500000000000000" pitchFamily="2" charset="0"/>
                        </a:rPr>
                        <a:t>Case to Meet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91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100" b="0" dirty="0">
                          <a:latin typeface="Veteran Typewriter" panose="02000500000000000000" pitchFamily="2" charset="0"/>
                        </a:rPr>
                        <a:t>Presumption of Innocence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100" b="0" dirty="0">
                          <a:latin typeface="Veteran Typewriter" panose="02000500000000000000" pitchFamily="2" charset="0"/>
                        </a:rPr>
                        <a:t>Open and Public Trial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100" b="0" dirty="0">
                          <a:latin typeface="Veteran Typewriter" panose="02000500000000000000" pitchFamily="2" charset="0"/>
                        </a:rPr>
                        <a:t>Independent &amp; Impartial Adjudication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928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7248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s courts prepare to restart jury trials, advocates call for fair pay for  jurors | CBC News">
            <a:extLst>
              <a:ext uri="{FF2B5EF4-FFF2-40B4-BE49-F238E27FC236}">
                <a16:creationId xmlns:a16="http://schemas.microsoft.com/office/drawing/2014/main" id="{A721CD19-22F0-4AFF-8B12-ECE0C67387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5" b="25674"/>
          <a:stretch/>
        </p:blipFill>
        <p:spPr bwMode="auto">
          <a:xfrm>
            <a:off x="0" y="0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76" name="Oval 75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B3866364-F274-4B0C-BA18-A6B9A776B51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62546" y="5027541"/>
            <a:ext cx="5021782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US" altLang="en-US" sz="4000" dirty="0">
                <a:solidFill>
                  <a:srgbClr val="4472C4"/>
                </a:solidFill>
                <a:latin typeface="Veteran Typewriter" panose="02000500000000000000" pitchFamily="2" charset="0"/>
              </a:rPr>
              <a:t>The Jury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A42873-761E-4B20-805A-11906D571BFD}"/>
              </a:ext>
            </a:extLst>
          </p:cNvPr>
          <p:cNvSpPr/>
          <p:nvPr/>
        </p:nvSpPr>
        <p:spPr>
          <a:xfrm>
            <a:off x="6470247" y="4551037"/>
            <a:ext cx="4926411" cy="150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2200" dirty="0">
              <a:solidFill>
                <a:srgbClr val="000000"/>
              </a:solidFill>
              <a:latin typeface="Veteran Typewriter" panose="02000500000000000000" pitchFamily="2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altLang="en-US" sz="2200" dirty="0">
              <a:solidFill>
                <a:srgbClr val="000000"/>
              </a:solidFill>
              <a:latin typeface="Veteran Typewriter" panose="02000500000000000000" pitchFamily="2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  <a:defRPr/>
            </a:pPr>
            <a:r>
              <a:rPr lang="en-US" altLang="en-US" sz="2200" dirty="0">
                <a:solidFill>
                  <a:srgbClr val="000000"/>
                </a:solidFill>
                <a:latin typeface="Veteran Typewriter" panose="02000500000000000000" pitchFamily="2" charset="0"/>
              </a:rPr>
              <a:t>Why would an individual charged with an indictable offence choose to be tried in front of a jury instead of a judge? </a:t>
            </a:r>
          </a:p>
        </p:txBody>
      </p:sp>
      <p:pic>
        <p:nvPicPr>
          <p:cNvPr id="3" name="Graphic 2" descr="Gavel">
            <a:extLst>
              <a:ext uri="{FF2B5EF4-FFF2-40B4-BE49-F238E27FC236}">
                <a16:creationId xmlns:a16="http://schemas.microsoft.com/office/drawing/2014/main" id="{61B85BE5-6069-457B-BF8E-39E960CAC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38279" y="3411205"/>
            <a:ext cx="3469694" cy="34696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C96A4D7-E40B-4070-834C-A1BA642D9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en-US" sz="6000" dirty="0">
                <a:latin typeface="Veteran Typewriter" panose="02000500000000000000" pitchFamily="2" charset="0"/>
              </a:rPr>
              <a:t>The Jury</a:t>
            </a:r>
          </a:p>
        </p:txBody>
      </p: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8" name="Rectangle 4">
            <a:extLst>
              <a:ext uri="{FF2B5EF4-FFF2-40B4-BE49-F238E27FC236}">
                <a16:creationId xmlns:a16="http://schemas.microsoft.com/office/drawing/2014/main" id="{E206A22B-DA09-4AAA-90DB-2EE08C85C61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55320" y="2462492"/>
            <a:ext cx="5120113" cy="346222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  <a:defRPr/>
            </a:pPr>
            <a:r>
              <a:rPr lang="en-US" sz="2100" dirty="0">
                <a:latin typeface="Veteran Typewriter" panose="02000500000000000000" pitchFamily="2" charset="0"/>
              </a:rPr>
              <a:t>Individuals charged with a serious indictable offence have the option of trial before a judge and jury </a:t>
            </a:r>
          </a:p>
          <a:p>
            <a:pPr>
              <a:defRPr/>
            </a:pPr>
            <a:endParaRPr lang="en-US" sz="2100" dirty="0">
              <a:latin typeface="Veteran Typewriter" panose="02000500000000000000" pitchFamily="2" charset="0"/>
            </a:endParaRPr>
          </a:p>
          <a:p>
            <a:pPr marL="0" indent="0">
              <a:buNone/>
              <a:defRPr/>
            </a:pPr>
            <a:r>
              <a:rPr lang="en-US" sz="2100" dirty="0">
                <a:latin typeface="Veteran Typewriter" panose="02000500000000000000" pitchFamily="2" charset="0"/>
              </a:rPr>
              <a:t>It is up to the jury to determine the facts of the case. </a:t>
            </a:r>
          </a:p>
          <a:p>
            <a:pPr>
              <a:defRPr/>
            </a:pPr>
            <a:endParaRPr lang="en-US" sz="2100" dirty="0">
              <a:latin typeface="Veteran Typewriter" panose="02000500000000000000" pitchFamily="2" charset="0"/>
            </a:endParaRPr>
          </a:p>
          <a:p>
            <a:pPr marL="0" indent="0">
              <a:buNone/>
              <a:defRPr/>
            </a:pPr>
            <a:r>
              <a:rPr lang="en-US" sz="2100" dirty="0">
                <a:latin typeface="Veteran Typewriter" panose="02000500000000000000" pitchFamily="2" charset="0"/>
              </a:rPr>
              <a:t>At the end of the case the judge instructs the jury how to apply the law, based on the facts. </a:t>
            </a:r>
          </a:p>
          <a:p>
            <a:pPr marL="0" indent="0">
              <a:buNone/>
              <a:defRPr/>
            </a:pPr>
            <a:endParaRPr lang="en-US" sz="2100" dirty="0">
              <a:latin typeface="Veteran Typewriter" panose="02000500000000000000" pitchFamily="2" charset="0"/>
            </a:endParaRPr>
          </a:p>
        </p:txBody>
      </p:sp>
      <p:pic>
        <p:nvPicPr>
          <p:cNvPr id="15365" name="Picture 9" descr="The%20jury%20of%20twelve%20good%20people%20and%20true,%20listen%20to%20the%20evidence%20presented%20by%20their%20colleagues">
            <a:extLst>
              <a:ext uri="{FF2B5EF4-FFF2-40B4-BE49-F238E27FC236}">
                <a16:creationId xmlns:a16="http://schemas.microsoft.com/office/drawing/2014/main" id="{87AD0BAF-DC95-4566-B971-463987325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r="13180" b="-1"/>
          <a:stretch/>
        </p:blipFill>
        <p:spPr bwMode="auto"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jury duty canada">
            <a:extLst>
              <a:ext uri="{FF2B5EF4-FFF2-40B4-BE49-F238E27FC236}">
                <a16:creationId xmlns:a16="http://schemas.microsoft.com/office/drawing/2014/main" id="{95CBD369-0A73-4FFE-9B3F-F4D9D479C5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1" b="7093"/>
          <a:stretch/>
        </p:blipFill>
        <p:spPr bwMode="auto">
          <a:xfrm>
            <a:off x="-1" y="10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F07207D5-F43E-44F8-AC0E-F90D0093FD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321708"/>
            <a:ext cx="5021782" cy="150993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>
                <a:solidFill>
                  <a:srgbClr val="000000"/>
                </a:solidFill>
                <a:latin typeface="Veteran Typewriter" panose="02000500000000000000" pitchFamily="2" charset="0"/>
              </a:rPr>
              <a:t>Jury in Canada 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B8F930E7-4EE5-4973-83C1-2D6633690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178105" y="4805273"/>
            <a:ext cx="8013895" cy="1509935"/>
          </a:xfrm>
        </p:spPr>
        <p:txBody>
          <a:bodyPr anchor="ctr">
            <a:noAutofit/>
          </a:bodyPr>
          <a:lstStyle/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solidFill>
                  <a:srgbClr val="000000"/>
                </a:solidFill>
                <a:latin typeface="Veteran Typewriter" panose="02000500000000000000" pitchFamily="2" charset="0"/>
              </a:rPr>
              <a:t>In Canada, the jury in a criminal trial comprises of 12 members, chosen by both the Crown and the Defence. </a:t>
            </a: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br>
              <a:rPr lang="en-US" altLang="en-US" sz="2000" dirty="0">
                <a:solidFill>
                  <a:srgbClr val="000000"/>
                </a:solidFill>
                <a:latin typeface="Veteran Typewriter" panose="02000500000000000000" pitchFamily="2" charset="0"/>
              </a:rPr>
            </a:br>
            <a:r>
              <a:rPr lang="en-US" altLang="en-US" sz="2000" dirty="0">
                <a:solidFill>
                  <a:srgbClr val="000000"/>
                </a:solidFill>
                <a:latin typeface="Veteran Typewriter" panose="02000500000000000000" pitchFamily="2" charset="0"/>
              </a:rPr>
              <a:t>Selecting a jury uses a pool of people created by the Provincial Government.</a:t>
            </a: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>
              <a:solidFill>
                <a:srgbClr val="000000"/>
              </a:solidFill>
              <a:latin typeface="Veteran Typewriter" panose="02000500000000000000" pitchFamily="2" charset="0"/>
            </a:endParaRP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solidFill>
                  <a:srgbClr val="000000"/>
                </a:solidFill>
                <a:latin typeface="Veteran Typewriter" panose="02000500000000000000" pitchFamily="2" charset="0"/>
              </a:rPr>
              <a:t>This is called a </a:t>
            </a:r>
            <a:r>
              <a:rPr lang="en-US" altLang="en-US" sz="2000" b="1" dirty="0">
                <a:solidFill>
                  <a:srgbClr val="000000"/>
                </a:solidFill>
                <a:latin typeface="Veteran Typewriter" panose="02000500000000000000" pitchFamily="2" charset="0"/>
              </a:rPr>
              <a:t>Jury Array</a:t>
            </a:r>
            <a:r>
              <a:rPr lang="en-US" altLang="en-US" sz="2000" dirty="0">
                <a:solidFill>
                  <a:srgbClr val="000000"/>
                </a:solidFill>
                <a:latin typeface="Veteran Typewriter" panose="02000500000000000000" pitchFamily="2" charset="0"/>
              </a:rPr>
              <a:t>. The Government uses a survey to sort potential jurors before calling them to court.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Veteran Typewriter" panose="02000500000000000000" pitchFamily="2" charset="0"/>
            </a:endParaRP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506" name="Rectangle 2">
            <a:extLst>
              <a:ext uri="{FF2B5EF4-FFF2-40B4-BE49-F238E27FC236}">
                <a16:creationId xmlns:a16="http://schemas.microsoft.com/office/drawing/2014/main" id="{23FC28C4-05F4-46BA-AF18-73DEBEE8E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6000" dirty="0">
                <a:solidFill>
                  <a:srgbClr val="FFFFFF"/>
                </a:solidFill>
                <a:latin typeface="Veteran Typewriter" panose="02000500000000000000" pitchFamily="2" charset="0"/>
              </a:rPr>
              <a:t>Who can serve on a jury…</a:t>
            </a:r>
          </a:p>
        </p:txBody>
      </p:sp>
      <p:graphicFrame>
        <p:nvGraphicFramePr>
          <p:cNvPr id="21509" name="Rectangle 3">
            <a:extLst>
              <a:ext uri="{FF2B5EF4-FFF2-40B4-BE49-F238E27FC236}">
                <a16:creationId xmlns:a16="http://schemas.microsoft.com/office/drawing/2014/main" id="{BCE7585B-A58C-4015-B24C-AD4F0AE874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2871765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0" name="Rectangle 199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Image result for jury selection canada">
            <a:extLst>
              <a:ext uri="{FF2B5EF4-FFF2-40B4-BE49-F238E27FC236}">
                <a16:creationId xmlns:a16="http://schemas.microsoft.com/office/drawing/2014/main" id="{F71887C4-8833-4B96-8BA4-79EDBAE1C2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" r="2074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202" name="Freeform: Shape 201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4" name="Freeform: Shape 203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DE52625E-0AC9-4992-89C7-C4176ADC8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4815" y="1197357"/>
            <a:ext cx="3438144" cy="1125728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en-US" altLang="en-US" sz="4000" dirty="0">
                <a:latin typeface="Veteran Typewriter" panose="02000500000000000000" pitchFamily="2" charset="0"/>
              </a:rPr>
              <a:t>Jury Selection </a:t>
            </a: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0A28A4E-903F-42F1-9055-5E874CBBD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7452" y="2461768"/>
            <a:ext cx="3819143" cy="3207258"/>
          </a:xfrm>
        </p:spPr>
        <p:txBody>
          <a:bodyPr anchor="t">
            <a:noAutofit/>
          </a:bodyPr>
          <a:lstStyle/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latin typeface="Veteran Typewriter" panose="02000500000000000000" pitchFamily="2" charset="0"/>
              </a:rPr>
              <a:t>Once potential jury members are selected from a pool of jurors they are organized in court for jury selection. </a:t>
            </a: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>
              <a:latin typeface="Veteran Typewriter" panose="02000500000000000000" pitchFamily="2" charset="0"/>
            </a:endParaRP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latin typeface="Veteran Typewriter" panose="02000500000000000000" pitchFamily="2" charset="0"/>
              </a:rPr>
              <a:t>This process is known as </a:t>
            </a:r>
            <a:r>
              <a:rPr lang="en-US" altLang="en-US" sz="2000" b="1" dirty="0" err="1">
                <a:latin typeface="Veteran Typewriter" panose="02000500000000000000" pitchFamily="2" charset="0"/>
              </a:rPr>
              <a:t>empanelling</a:t>
            </a:r>
            <a:r>
              <a:rPr lang="en-US" altLang="en-US" sz="2000" b="1" dirty="0">
                <a:latin typeface="Veteran Typewriter" panose="02000500000000000000" pitchFamily="2" charset="0"/>
              </a:rPr>
              <a:t> a jury</a:t>
            </a: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000" dirty="0">
              <a:latin typeface="Veteran Typewriter" panose="02000500000000000000" pitchFamily="2" charset="0"/>
            </a:endParaRP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latin typeface="Veteran Typewriter" panose="02000500000000000000" pitchFamily="2" charset="0"/>
              </a:rPr>
              <a:t>This can take days and usually means needing to select hundreds of people to find enough potential jurors for a trial.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DC31EAE-2363-46EA-8479-FCE3531CB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4572000"/>
            <a:ext cx="86868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tabLst>
                <a:tab pos="914400" algn="l"/>
              </a:tabLst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tabLst>
                <a:tab pos="914400" algn="l"/>
              </a:tabLst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tabLst>
                <a:tab pos="9144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tabLst>
                <a:tab pos="914400" algn="l"/>
              </a:tabLs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en-US" altLang="en-US" sz="1400" b="1" dirty="0">
                <a:solidFill>
                  <a:srgbClr val="7F0224"/>
                </a:solidFill>
                <a:latin typeface="Times" panose="02020603050405020304" pitchFamily="18" charset="0"/>
              </a:rPr>
              <a:t>Figure 7.10	</a:t>
            </a:r>
            <a:r>
              <a:rPr lang="en-US" altLang="en-US" sz="1400" b="1" dirty="0">
                <a:solidFill>
                  <a:srgbClr val="7F0224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Trial by Jury</a:t>
            </a:r>
            <a:r>
              <a:rPr lang="en-US" altLang="en-US" sz="1400" b="1" dirty="0">
                <a:solidFill>
                  <a:srgbClr val="7F0224"/>
                </a:solidFill>
                <a:latin typeface="Times" panose="02020603050405020304" pitchFamily="18" charset="0"/>
              </a:rPr>
              <a:t>, p. 183</a:t>
            </a:r>
          </a:p>
        </p:txBody>
      </p:sp>
      <p:pic>
        <p:nvPicPr>
          <p:cNvPr id="20483" name="Picture 3" descr="Fig_7">
            <a:extLst>
              <a:ext uri="{FF2B5EF4-FFF2-40B4-BE49-F238E27FC236}">
                <a16:creationId xmlns:a16="http://schemas.microsoft.com/office/drawing/2014/main" id="{5E26A8BD-9236-4836-A3FB-B53DC6186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433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BECE2C7A-A4CC-4703-BEB4-A9C7077B7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altLang="en-US" sz="6000" dirty="0">
                <a:solidFill>
                  <a:srgbClr val="FFFFFF"/>
                </a:solidFill>
                <a:latin typeface="Veteran Typewriter" panose="02000500000000000000" pitchFamily="2" charset="0"/>
              </a:rPr>
              <a:t>Jury Challenges</a:t>
            </a:r>
          </a:p>
        </p:txBody>
      </p:sp>
      <p:pic>
        <p:nvPicPr>
          <p:cNvPr id="12290" name="Picture 2" descr="Image result for jury selection canada">
            <a:extLst>
              <a:ext uri="{FF2B5EF4-FFF2-40B4-BE49-F238E27FC236}">
                <a16:creationId xmlns:a16="http://schemas.microsoft.com/office/drawing/2014/main" id="{895F50FB-1787-4529-BC64-1CF9B4074C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" r="1" b="1041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BD32CFB1-C35C-4608-A2CB-39829841E2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85854" y="362110"/>
            <a:ext cx="4281890" cy="6214533"/>
          </a:xfrm>
        </p:spPr>
        <p:txBody>
          <a:bodyPr anchor="ctr">
            <a:normAutofit/>
          </a:bodyPr>
          <a:lstStyle/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rgbClr val="FFFFFF"/>
                </a:solidFill>
                <a:latin typeface="Veteran Typewriter" panose="02000500000000000000" pitchFamily="2" charset="0"/>
              </a:rPr>
              <a:t>Both the defense and the Crown have the right to challenge potential jurors. </a:t>
            </a: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200" dirty="0">
              <a:solidFill>
                <a:srgbClr val="FFFFFF"/>
              </a:solidFill>
              <a:latin typeface="Veteran Typewriter" panose="02000500000000000000" pitchFamily="2" charset="0"/>
            </a:endParaRP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rgbClr val="FFFFFF"/>
                </a:solidFill>
                <a:latin typeface="Veteran Typewriter" panose="02000500000000000000" pitchFamily="2" charset="0"/>
              </a:rPr>
              <a:t>This means either side can remove a potential juror if they want to.</a:t>
            </a: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200" dirty="0">
              <a:solidFill>
                <a:srgbClr val="FFFFFF"/>
              </a:solidFill>
              <a:latin typeface="Veteran Typewriter" panose="02000500000000000000" pitchFamily="2" charset="0"/>
            </a:endParaRP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rgbClr val="FFFF00"/>
                </a:solidFill>
                <a:latin typeface="Veteran Typewriter" panose="02000500000000000000" pitchFamily="2" charset="0"/>
              </a:rPr>
              <a:t>Why would both lawyers want to challenge jurors? </a:t>
            </a: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200" dirty="0">
              <a:solidFill>
                <a:srgbClr val="FFFFFF"/>
              </a:solidFill>
              <a:latin typeface="Veteran Typewriter" panose="02000500000000000000" pitchFamily="2" charset="0"/>
            </a:endParaRP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rgbClr val="FFFFFF"/>
                </a:solidFill>
                <a:latin typeface="Veteran Typewriter" panose="02000500000000000000" pitchFamily="2" charset="0"/>
              </a:rPr>
              <a:t>The purpose of challenges is to create an impartial jury and to give the Crown or the defence equal opportunity to participate in the selection.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result for criminal trial evidence">
            <a:extLst>
              <a:ext uri="{FF2B5EF4-FFF2-40B4-BE49-F238E27FC236}">
                <a16:creationId xmlns:a16="http://schemas.microsoft.com/office/drawing/2014/main" id="{740A38F0-80A1-4736-82C7-00B9E6EB42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90" b="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96" name="Rectangle 4">
            <a:extLst>
              <a:ext uri="{FF2B5EF4-FFF2-40B4-BE49-F238E27FC236}">
                <a16:creationId xmlns:a16="http://schemas.microsoft.com/office/drawing/2014/main" id="{E86427B8-3A7F-4CA9-B51F-E9B6D1711BB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Veteran Typewriter" panose="02000500000000000000" pitchFamily="2" charset="0"/>
              </a:rPr>
              <a:t>The Criminal Trial </a:t>
            </a:r>
          </a:p>
        </p:txBody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7B014A27-325A-4888-9BA5-5861A35A0C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dirty="0">
                <a:solidFill>
                  <a:srgbClr val="FFFFFF"/>
                </a:solidFill>
                <a:latin typeface="Veteran Typewriter" panose="02000500000000000000" pitchFamily="2" charset="0"/>
              </a:rPr>
              <a:t>Evidence at Trial</a:t>
            </a:r>
          </a:p>
        </p:txBody>
      </p:sp>
      <p:graphicFrame>
        <p:nvGraphicFramePr>
          <p:cNvPr id="35845" name="Rectangle 3">
            <a:extLst>
              <a:ext uri="{FF2B5EF4-FFF2-40B4-BE49-F238E27FC236}">
                <a16:creationId xmlns:a16="http://schemas.microsoft.com/office/drawing/2014/main" id="{7F80433C-3BFA-46D9-AE9A-EBFBA6A93D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8117388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riminal trial canada">
            <a:extLst>
              <a:ext uri="{FF2B5EF4-FFF2-40B4-BE49-F238E27FC236}">
                <a16:creationId xmlns:a16="http://schemas.microsoft.com/office/drawing/2014/main" id="{AAD7539F-55EA-48BB-8D08-25C9BB1D9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33"/>
          <a:stretch/>
        </p:blipFill>
        <p:spPr bwMode="auto">
          <a:xfrm>
            <a:off x="-1" y="10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5" name="Oval 74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71A0FB66-518D-4C02-90A7-A7B5A24B03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0087" y="4666938"/>
            <a:ext cx="5021782" cy="1509931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000" dirty="0">
                <a:solidFill>
                  <a:srgbClr val="000000"/>
                </a:solidFill>
                <a:latin typeface="Veteran Typewriter" panose="02000500000000000000" pitchFamily="2" charset="0"/>
              </a:rPr>
              <a:t>Criminal Trial Principles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F52FD4AA-BFBE-4B33-A709-7AD0FB8539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48978" y="4388303"/>
            <a:ext cx="7141697" cy="2173320"/>
          </a:xfrm>
        </p:spPr>
        <p:txBody>
          <a:bodyPr anchor="ctr">
            <a:noAutofit/>
          </a:bodyPr>
          <a:lstStyle/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Veteran Typewriter" panose="02000500000000000000" pitchFamily="2" charset="0"/>
              </a:rPr>
              <a:t>In Canada we have a set of principles that are designed to </a:t>
            </a:r>
            <a:r>
              <a:rPr lang="en-US" altLang="en-US" sz="2200" dirty="0">
                <a:solidFill>
                  <a:srgbClr val="00B050"/>
                </a:solidFill>
                <a:latin typeface="Veteran Typewriter" panose="02000500000000000000" pitchFamily="2" charset="0"/>
              </a:rPr>
              <a:t>guarantee fairness </a:t>
            </a:r>
            <a:r>
              <a:rPr lang="en-US" altLang="en-US" sz="2200" dirty="0">
                <a:solidFill>
                  <a:srgbClr val="000000"/>
                </a:solidFill>
                <a:latin typeface="Veteran Typewriter" panose="02000500000000000000" pitchFamily="2" charset="0"/>
              </a:rPr>
              <a:t>and promote a balance between the </a:t>
            </a:r>
            <a:r>
              <a:rPr lang="en-US" altLang="en-US" sz="2200" dirty="0">
                <a:solidFill>
                  <a:srgbClr val="FF0000"/>
                </a:solidFill>
                <a:latin typeface="Veteran Typewriter" panose="02000500000000000000" pitchFamily="2" charset="0"/>
              </a:rPr>
              <a:t>power of the Crown </a:t>
            </a:r>
            <a:r>
              <a:rPr lang="en-US" altLang="en-US" sz="2200" dirty="0">
                <a:solidFill>
                  <a:srgbClr val="000000"/>
                </a:solidFill>
                <a:latin typeface="Veteran Typewriter" panose="02000500000000000000" pitchFamily="2" charset="0"/>
              </a:rPr>
              <a:t>and the </a:t>
            </a:r>
            <a:r>
              <a:rPr lang="en-US" altLang="en-US" sz="2200" dirty="0">
                <a:solidFill>
                  <a:srgbClr val="7030A0"/>
                </a:solidFill>
                <a:latin typeface="Veteran Typewriter" panose="02000500000000000000" pitchFamily="2" charset="0"/>
              </a:rPr>
              <a:t>civil liberties of the accused</a:t>
            </a:r>
            <a:r>
              <a:rPr lang="en-US" altLang="en-US" sz="2200" dirty="0">
                <a:solidFill>
                  <a:srgbClr val="000000"/>
                </a:solidFill>
                <a:latin typeface="Veteran Typewriter" panose="02000500000000000000" pitchFamily="2" charset="0"/>
              </a:rPr>
              <a:t>.</a:t>
            </a: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200" dirty="0">
              <a:solidFill>
                <a:srgbClr val="000000"/>
              </a:solidFill>
              <a:latin typeface="Veteran Typewriter" panose="02000500000000000000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89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D3DA6F0-A31B-4170-A306-5CBB0A642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r">
              <a:defRPr/>
            </a:pPr>
            <a:r>
              <a:rPr lang="en-US" altLang="en-US" dirty="0">
                <a:solidFill>
                  <a:srgbClr val="FFFFFF"/>
                </a:solidFill>
                <a:latin typeface="Veteran Typewriter" panose="02000500000000000000" pitchFamily="2" charset="0"/>
              </a:rPr>
              <a:t>Questioning the Admissibility of Evidence </a:t>
            </a:r>
          </a:p>
        </p:txBody>
      </p:sp>
      <p:pic>
        <p:nvPicPr>
          <p:cNvPr id="14338" name="Picture 2" descr="Image result for cross examination">
            <a:extLst>
              <a:ext uri="{FF2B5EF4-FFF2-40B4-BE49-F238E27FC236}">
                <a16:creationId xmlns:a16="http://schemas.microsoft.com/office/drawing/2014/main" id="{C67E761A-D928-4A5A-9DC8-9FE6039234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Rectangle 138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1F941EC8-6962-486E-A3D5-F67DC62A750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  <a:defRPr/>
            </a:pPr>
            <a:r>
              <a:rPr lang="en-US" altLang="en-US" sz="2200" dirty="0">
                <a:solidFill>
                  <a:srgbClr val="FFFFFF"/>
                </a:solidFill>
                <a:latin typeface="Veteran Typewriter" panose="02000500000000000000" pitchFamily="2" charset="0"/>
              </a:rPr>
              <a:t>When the admissibility of evidence comes into question the court engages in a hearing known as a </a:t>
            </a:r>
            <a:r>
              <a:rPr lang="en-US" altLang="en-US" sz="2200" b="1" i="1" dirty="0" err="1">
                <a:solidFill>
                  <a:srgbClr val="FFFF00"/>
                </a:solidFill>
                <a:latin typeface="Veteran Typewriter" panose="02000500000000000000" pitchFamily="2" charset="0"/>
              </a:rPr>
              <a:t>Voir</a:t>
            </a:r>
            <a:r>
              <a:rPr lang="en-US" altLang="en-US" sz="2200" b="1" i="1" dirty="0">
                <a:solidFill>
                  <a:srgbClr val="FFFF00"/>
                </a:solidFill>
                <a:latin typeface="Veteran Typewriter" panose="02000500000000000000" pitchFamily="2" charset="0"/>
              </a:rPr>
              <a:t> Dire </a:t>
            </a:r>
          </a:p>
          <a:p>
            <a:pPr>
              <a:defRPr/>
            </a:pPr>
            <a:endParaRPr lang="en-US" altLang="en-US" sz="2200" i="1" dirty="0">
              <a:solidFill>
                <a:srgbClr val="FFFFFF"/>
              </a:solidFill>
              <a:latin typeface="Veteran Typewriter" panose="02000500000000000000" pitchFamily="2" charset="0"/>
            </a:endParaRPr>
          </a:p>
          <a:p>
            <a:pPr marL="0" indent="0">
              <a:buNone/>
              <a:defRPr/>
            </a:pPr>
            <a:r>
              <a:rPr lang="en-US" altLang="en-US" sz="2200" dirty="0">
                <a:solidFill>
                  <a:srgbClr val="FFFFFF"/>
                </a:solidFill>
                <a:latin typeface="Veteran Typewriter" panose="02000500000000000000" pitchFamily="2" charset="0"/>
              </a:rPr>
              <a:t>The Jury is excluded from the process…</a:t>
            </a:r>
          </a:p>
          <a:p>
            <a:pPr>
              <a:defRPr/>
            </a:pPr>
            <a:endParaRPr lang="en-US" altLang="en-US" sz="2200" dirty="0">
              <a:solidFill>
                <a:srgbClr val="FFFFFF"/>
              </a:solidFill>
              <a:latin typeface="Veteran Typewriter" panose="02000500000000000000" pitchFamily="2" charset="0"/>
            </a:endParaRPr>
          </a:p>
          <a:p>
            <a:pPr marL="0" indent="0">
              <a:buNone/>
              <a:defRPr/>
            </a:pPr>
            <a:r>
              <a:rPr lang="en-US" altLang="en-US" sz="2200" b="1" dirty="0">
                <a:solidFill>
                  <a:srgbClr val="FFFF00"/>
                </a:solidFill>
                <a:latin typeface="Veteran Typewriter" panose="02000500000000000000" pitchFamily="2" charset="0"/>
              </a:rPr>
              <a:t>Voir Dire </a:t>
            </a:r>
            <a:r>
              <a:rPr lang="en-US" altLang="en-US" sz="2200" dirty="0">
                <a:solidFill>
                  <a:srgbClr val="FFFFFF"/>
                </a:solidFill>
                <a:latin typeface="Veteran Typewriter" panose="02000500000000000000" pitchFamily="2" charset="0"/>
              </a:rPr>
              <a:t>– a trial within a trial to determine whether evidence is admissible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13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B3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E4487C30-4FDB-462D-A56C-4968DE4BC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Veteran Typewriter" panose="02000500000000000000" pitchFamily="2" charset="0"/>
              </a:rPr>
              <a:t>Rules Of Evidence</a:t>
            </a:r>
          </a:p>
        </p:txBody>
      </p:sp>
      <p:pic>
        <p:nvPicPr>
          <p:cNvPr id="15364" name="Picture 4" descr="Related image">
            <a:extLst>
              <a:ext uri="{FF2B5EF4-FFF2-40B4-BE49-F238E27FC236}">
                <a16:creationId xmlns:a16="http://schemas.microsoft.com/office/drawing/2014/main" id="{53319B2C-93FF-4E33-9448-9D4892C24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894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C4F6906D-9577-4F67-A544-44263C7F8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pPr marL="0" indent="0" eaLnBrk="1" hangingPunct="1">
              <a:buNone/>
              <a:defRPr/>
            </a:pPr>
            <a:r>
              <a:rPr lang="en-US" sz="2000" dirty="0">
                <a:solidFill>
                  <a:srgbClr val="FFFFFF"/>
                </a:solidFill>
                <a:latin typeface="Veteran Typewriter" panose="02000500000000000000" pitchFamily="2" charset="0"/>
              </a:rPr>
              <a:t>During a trial, the Crown or the defence may object to questions asked or the answers provided by witnesses. </a:t>
            </a:r>
          </a:p>
          <a:p>
            <a:pPr marL="0" indent="0" eaLnBrk="1" hangingPunct="1">
              <a:buNone/>
              <a:defRPr/>
            </a:pPr>
            <a:endParaRPr lang="en-US" sz="2000" dirty="0">
              <a:solidFill>
                <a:srgbClr val="FFFFFF"/>
              </a:solidFill>
              <a:latin typeface="Veteran Typewriter" panose="02000500000000000000" pitchFamily="2" charset="0"/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solidFill>
                  <a:srgbClr val="FFFFFF"/>
                </a:solidFill>
                <a:latin typeface="Veteran Typewriter" panose="02000500000000000000" pitchFamily="2" charset="0"/>
              </a:rPr>
              <a:t>When an objection is made the judge rules on whether the evidence in question is admissible or accepted by the court.</a:t>
            </a:r>
          </a:p>
          <a:p>
            <a:pPr marL="0" indent="0" eaLnBrk="1" hangingPunct="1">
              <a:buNone/>
              <a:defRPr/>
            </a:pPr>
            <a:endParaRPr lang="en-US" sz="2000" dirty="0">
              <a:solidFill>
                <a:srgbClr val="FFFFFF"/>
              </a:solidFill>
              <a:latin typeface="Veteran Typewriter" panose="02000500000000000000" pitchFamily="2" charset="0"/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solidFill>
                  <a:srgbClr val="FFFFFF"/>
                </a:solidFill>
                <a:latin typeface="Veteran Typewriter" panose="02000500000000000000" pitchFamily="2" charset="0"/>
              </a:rPr>
              <a:t>Common grounds for objection include: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13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B35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762" name="Rectangle 2">
            <a:extLst>
              <a:ext uri="{FF2B5EF4-FFF2-40B4-BE49-F238E27FC236}">
                <a16:creationId xmlns:a16="http://schemas.microsoft.com/office/drawing/2014/main" id="{E4487C30-4FDB-462D-A56C-4968DE4BC1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 eaLnBrk="1" hangingPunct="1">
              <a:defRPr/>
            </a:pPr>
            <a:r>
              <a:rPr lang="en-US" dirty="0">
                <a:solidFill>
                  <a:srgbClr val="FFFFFF"/>
                </a:solidFill>
                <a:latin typeface="Veteran Typewriter" panose="02000500000000000000" pitchFamily="2" charset="0"/>
              </a:rPr>
              <a:t>Rules Of Evidence</a:t>
            </a:r>
          </a:p>
        </p:txBody>
      </p:sp>
      <p:pic>
        <p:nvPicPr>
          <p:cNvPr id="15364" name="Picture 4" descr="Related image">
            <a:extLst>
              <a:ext uri="{FF2B5EF4-FFF2-40B4-BE49-F238E27FC236}">
                <a16:creationId xmlns:a16="http://schemas.microsoft.com/office/drawing/2014/main" id="{53319B2C-93FF-4E33-9448-9D4892C249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6894"/>
          <a:stretch/>
        </p:blipFill>
        <p:spPr bwMode="auto">
          <a:xfrm>
            <a:off x="327547" y="321733"/>
            <a:ext cx="7058306" cy="410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8" name="Rectangle 13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763" name="Rectangle 3">
            <a:extLst>
              <a:ext uri="{FF2B5EF4-FFF2-40B4-BE49-F238E27FC236}">
                <a16:creationId xmlns:a16="http://schemas.microsoft.com/office/drawing/2014/main" id="{C4F6906D-9577-4F67-A544-44263C7F8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61516" y="1128740"/>
            <a:ext cx="4281890" cy="4852362"/>
          </a:xfrm>
        </p:spPr>
        <p:txBody>
          <a:bodyPr anchor="ctr">
            <a:noAutofit/>
          </a:bodyPr>
          <a:lstStyle/>
          <a:p>
            <a:pPr marL="0" indent="0">
              <a:buNone/>
              <a:defRPr/>
            </a:pPr>
            <a:br>
              <a:rPr lang="en-US" sz="2000" b="1" dirty="0">
                <a:solidFill>
                  <a:schemeClr val="bg1"/>
                </a:solidFill>
                <a:latin typeface="Veteran Typewriter" panose="02000500000000000000" pitchFamily="2" charset="0"/>
              </a:rPr>
            </a:br>
            <a:br>
              <a:rPr lang="en-US" sz="2000" b="1" dirty="0">
                <a:solidFill>
                  <a:schemeClr val="bg1"/>
                </a:solidFill>
                <a:latin typeface="Veteran Typewriter" panose="02000500000000000000" pitchFamily="2" charset="0"/>
              </a:rPr>
            </a:br>
            <a:r>
              <a:rPr lang="en-US" sz="2000" b="1" dirty="0">
                <a:solidFill>
                  <a:schemeClr val="bg1"/>
                </a:solidFill>
                <a:latin typeface="Veteran Typewriter" panose="02000500000000000000" pitchFamily="2" charset="0"/>
              </a:rPr>
              <a:t>Leading questions</a:t>
            </a:r>
            <a: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</a:br>
            <a: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Suggests to a witness a particular answer. This is not allowed during direct examination. </a:t>
            </a:r>
          </a:p>
          <a:p>
            <a:pPr marL="0" indent="0">
              <a:buNone/>
              <a:defRPr/>
            </a:pPr>
            <a:b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</a:br>
            <a:r>
              <a:rPr lang="en-US" sz="2000" b="1" dirty="0">
                <a:solidFill>
                  <a:schemeClr val="bg1"/>
                </a:solidFill>
                <a:latin typeface="Veteran Typewriter" panose="02000500000000000000" pitchFamily="2" charset="0"/>
              </a:rPr>
              <a:t>Hearsay statements</a:t>
            </a:r>
            <a: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</a:br>
            <a: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Evidence given by witness based on info received from someone else rather than personal knowledge. </a:t>
            </a:r>
          </a:p>
          <a:p>
            <a:pPr marL="0" indent="0">
              <a:buNone/>
              <a:defRPr/>
            </a:pPr>
            <a:b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</a:br>
            <a:r>
              <a:rPr lang="en-US" sz="2000" b="1" dirty="0">
                <a:solidFill>
                  <a:schemeClr val="bg1"/>
                </a:solidFill>
                <a:latin typeface="Veteran Typewriter" panose="02000500000000000000" pitchFamily="2" charset="0"/>
              </a:rPr>
              <a:t>Opinion statements</a:t>
            </a:r>
            <a: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</a:br>
            <a: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A witness cannot be asked their opinion on something unless they are qualified as expert witness.</a:t>
            </a:r>
            <a:b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</a:br>
            <a:endParaRPr lang="en-US" sz="2000" dirty="0">
              <a:solidFill>
                <a:schemeClr val="bg1"/>
              </a:solidFill>
              <a:latin typeface="Veteran Typewriter" panose="02000500000000000000" pitchFamily="2" charset="0"/>
            </a:endParaRPr>
          </a:p>
          <a:p>
            <a:pPr marL="0" indent="0">
              <a:buNone/>
              <a:defRPr/>
            </a:pPr>
            <a:r>
              <a:rPr lang="en-US" sz="2000" b="1" dirty="0">
                <a:solidFill>
                  <a:schemeClr val="bg1"/>
                </a:solidFill>
                <a:latin typeface="Veteran Typewriter" panose="02000500000000000000" pitchFamily="2" charset="0"/>
              </a:rPr>
              <a:t>Immaterial/Irrelevant questions</a:t>
            </a:r>
            <a: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 </a:t>
            </a:r>
            <a:b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</a:br>
            <a: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  <a:t>This has no bearing on case or is  off topic</a:t>
            </a:r>
            <a:b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</a:br>
            <a:br>
              <a:rPr lang="en-US" sz="2000" dirty="0">
                <a:solidFill>
                  <a:schemeClr val="bg1"/>
                </a:solidFill>
                <a:latin typeface="Veteran Typewriter" panose="02000500000000000000" pitchFamily="2" charset="0"/>
              </a:rPr>
            </a:br>
            <a:endParaRPr lang="en-US" sz="2000" dirty="0">
              <a:solidFill>
                <a:schemeClr val="bg1"/>
              </a:solidFill>
              <a:latin typeface="Veteran Typewrit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395111"/>
      </p:ext>
    </p:extLst>
  </p:cSld>
  <p:clrMapOvr>
    <a:masterClrMapping/>
  </p:clrMapOvr>
  <p:transition advClick="0" advTm="4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10" name="Rectangle 2">
            <a:extLst>
              <a:ext uri="{FF2B5EF4-FFF2-40B4-BE49-F238E27FC236}">
                <a16:creationId xmlns:a16="http://schemas.microsoft.com/office/drawing/2014/main" id="{7155B856-7F8A-42BD-8A61-81E52A5DB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en-US" sz="3400" dirty="0">
                <a:latin typeface="Veteran Typewriter" panose="02000500000000000000" pitchFamily="2" charset="0"/>
              </a:rPr>
              <a:t>Basic Types of Evidence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0351FA0E-8EFC-4BC2-A26F-B7E23FF5C2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2328" y="2364405"/>
            <a:ext cx="5032717" cy="3584448"/>
          </a:xfrm>
        </p:spPr>
        <p:txBody>
          <a:bodyPr anchor="t"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sz="2000" b="1" dirty="0">
                <a:latin typeface="Veteran Typewriter" panose="02000500000000000000" pitchFamily="2" charset="0"/>
              </a:rPr>
              <a:t>Direct evidence</a:t>
            </a:r>
            <a:r>
              <a:rPr lang="en-US" sz="2000" dirty="0">
                <a:latin typeface="Veteran Typewriter" panose="02000500000000000000" pitchFamily="2" charset="0"/>
              </a:rPr>
              <a:t> </a:t>
            </a:r>
            <a:br>
              <a:rPr lang="en-US" sz="2000" dirty="0">
                <a:latin typeface="Veteran Typewriter" panose="02000500000000000000" pitchFamily="2" charset="0"/>
              </a:rPr>
            </a:br>
            <a:r>
              <a:rPr lang="en-US" sz="2000" dirty="0">
                <a:latin typeface="Veteran Typewriter" panose="02000500000000000000" pitchFamily="2" charset="0"/>
              </a:rPr>
              <a:t>Eyewitness testimony by a witness to prove an alleged fact.</a:t>
            </a:r>
          </a:p>
          <a:p>
            <a:pPr eaLnBrk="1" hangingPunct="1">
              <a:defRPr/>
            </a:pPr>
            <a:endParaRPr lang="en-US" sz="2000" b="1" dirty="0">
              <a:latin typeface="Veteran Typewriter" panose="02000500000000000000" pitchFamily="2" charset="0"/>
            </a:endParaRPr>
          </a:p>
          <a:p>
            <a:pPr marL="0" indent="0" eaLnBrk="1" hangingPunct="1">
              <a:buNone/>
              <a:defRPr/>
            </a:pPr>
            <a:r>
              <a:rPr lang="en-US" sz="2000" b="1" dirty="0">
                <a:latin typeface="Veteran Typewriter" panose="02000500000000000000" pitchFamily="2" charset="0"/>
              </a:rPr>
              <a:t>Circumstantial evidence</a:t>
            </a:r>
            <a:r>
              <a:rPr lang="en-US" sz="2000" dirty="0">
                <a:latin typeface="Veteran Typewriter" panose="02000500000000000000" pitchFamily="2" charset="0"/>
              </a:rPr>
              <a:t> </a:t>
            </a:r>
            <a:br>
              <a:rPr lang="en-US" sz="2000" dirty="0">
                <a:latin typeface="Veteran Typewriter" panose="02000500000000000000" pitchFamily="2" charset="0"/>
              </a:rPr>
            </a:br>
            <a:r>
              <a:rPr lang="en-US" sz="2000" dirty="0">
                <a:latin typeface="Veteran Typewriter" panose="02000500000000000000" pitchFamily="2" charset="0"/>
              </a:rPr>
              <a:t>Indirect evidence that help erase doubt of the defendant’s guilt.  </a:t>
            </a:r>
          </a:p>
          <a:p>
            <a:pPr marL="0" indent="0" eaLnBrk="1" hangingPunct="1">
              <a:buNone/>
              <a:defRPr/>
            </a:pPr>
            <a:endParaRPr lang="en-US" sz="2000" b="1" dirty="0">
              <a:latin typeface="Veteran Typewriter" panose="02000500000000000000" pitchFamily="2" charset="0"/>
            </a:endParaRPr>
          </a:p>
          <a:p>
            <a:pPr marL="0" indent="0" eaLnBrk="1" hangingPunct="1">
              <a:buNone/>
              <a:defRPr/>
            </a:pPr>
            <a:r>
              <a:rPr lang="en-US" sz="2000" b="1" dirty="0">
                <a:latin typeface="Veteran Typewriter" panose="02000500000000000000" pitchFamily="2" charset="0"/>
              </a:rPr>
              <a:t>Character evidence</a:t>
            </a:r>
            <a:r>
              <a:rPr lang="en-US" sz="2000" dirty="0">
                <a:latin typeface="Veteran Typewriter" panose="02000500000000000000" pitchFamily="2" charset="0"/>
              </a:rPr>
              <a:t> </a:t>
            </a:r>
            <a:br>
              <a:rPr lang="en-US" sz="2000" dirty="0">
                <a:latin typeface="Veteran Typewriter" panose="02000500000000000000" pitchFamily="2" charset="0"/>
              </a:rPr>
            </a:br>
            <a:r>
              <a:rPr lang="en-US" sz="2000" dirty="0">
                <a:latin typeface="Veteran Typewriter" panose="02000500000000000000" pitchFamily="2" charset="0"/>
              </a:rPr>
              <a:t>Makes it appear likely that the defendant is the type of person who either would or would not commit a certain offence. There are rules around how this is used.</a:t>
            </a:r>
          </a:p>
        </p:txBody>
      </p:sp>
      <p:pic>
        <p:nvPicPr>
          <p:cNvPr id="3" name="Picture 2" descr="A picture containing strainer&#10;&#10;Description automatically generated">
            <a:extLst>
              <a:ext uri="{FF2B5EF4-FFF2-40B4-BE49-F238E27FC236}">
                <a16:creationId xmlns:a16="http://schemas.microsoft.com/office/drawing/2014/main" id="{A08F4116-7B65-4BA4-8873-D98A9222C0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" r="3951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>
            <a:extLst>
              <a:ext uri="{FF2B5EF4-FFF2-40B4-BE49-F238E27FC236}">
                <a16:creationId xmlns:a16="http://schemas.microsoft.com/office/drawing/2014/main" id="{32A53B08-FD2C-4998-B228-7266491E63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8" y="0"/>
            <a:ext cx="10515600" cy="13255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latin typeface="Veteran Typewriter" panose="02000500000000000000" pitchFamily="2" charset="0"/>
              </a:rPr>
              <a:t>Appeals</a:t>
            </a:r>
          </a:p>
        </p:txBody>
      </p:sp>
      <p:sp>
        <p:nvSpPr>
          <p:cNvPr id="120835" name="Rectangle 3">
            <a:extLst>
              <a:ext uri="{FF2B5EF4-FFF2-40B4-BE49-F238E27FC236}">
                <a16:creationId xmlns:a16="http://schemas.microsoft.com/office/drawing/2014/main" id="{5A928AD6-BC3E-4C4B-8984-EFD04D75C5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8" y="1253331"/>
            <a:ext cx="10267123" cy="4351338"/>
          </a:xfrm>
        </p:spPr>
        <p:txBody>
          <a:bodyPr>
            <a:noAutofit/>
          </a:bodyPr>
          <a:lstStyle/>
          <a:p>
            <a:pPr marL="0" indent="0" eaLnBrk="1" hangingPunct="1">
              <a:buNone/>
              <a:defRPr/>
            </a:pPr>
            <a:r>
              <a:rPr lang="en-US" sz="2000" dirty="0">
                <a:latin typeface="Veteran Typewriter" panose="02000500000000000000" pitchFamily="2" charset="0"/>
              </a:rPr>
              <a:t>If either side is not happy with the result of a trial, </a:t>
            </a:r>
            <a:br>
              <a:rPr lang="en-US" sz="2000" dirty="0">
                <a:latin typeface="Veteran Typewriter" panose="02000500000000000000" pitchFamily="2" charset="0"/>
              </a:rPr>
            </a:br>
            <a:r>
              <a:rPr lang="en-US" sz="2000" dirty="0">
                <a:latin typeface="Veteran Typewriter" panose="02000500000000000000" pitchFamily="2" charset="0"/>
              </a:rPr>
              <a:t>they can appeal to have it looked at again.</a:t>
            </a:r>
          </a:p>
          <a:p>
            <a:pPr marL="0" indent="0" eaLnBrk="1" hangingPunct="1">
              <a:buNone/>
              <a:defRPr/>
            </a:pPr>
            <a:br>
              <a:rPr lang="en-US" sz="2000" dirty="0">
                <a:latin typeface="Veteran Typewriter" panose="02000500000000000000" pitchFamily="2" charset="0"/>
              </a:rPr>
            </a:br>
            <a:r>
              <a:rPr lang="en-US" sz="2000" dirty="0">
                <a:latin typeface="Veteran Typewriter" panose="02000500000000000000" pitchFamily="2" charset="0"/>
              </a:rPr>
              <a:t>An appeals court hearing the case can affirm the lower </a:t>
            </a:r>
            <a:br>
              <a:rPr lang="en-US" sz="2000" dirty="0">
                <a:latin typeface="Veteran Typewriter" panose="02000500000000000000" pitchFamily="2" charset="0"/>
              </a:rPr>
            </a:br>
            <a:r>
              <a:rPr lang="en-US" sz="2000" dirty="0">
                <a:latin typeface="Veteran Typewriter" panose="02000500000000000000" pitchFamily="2" charset="0"/>
              </a:rPr>
              <a:t>court’s decision, reverse it or order a new trial.</a:t>
            </a:r>
          </a:p>
          <a:p>
            <a:pPr marL="0" indent="0" eaLnBrk="1" hangingPunct="1">
              <a:buNone/>
              <a:defRPr/>
            </a:pPr>
            <a:endParaRPr lang="en-US" sz="2000" dirty="0">
              <a:latin typeface="Veteran Typewriter" panose="02000500000000000000" pitchFamily="2" charset="0"/>
            </a:endParaRPr>
          </a:p>
          <a:p>
            <a:pPr marL="0" indent="0" eaLnBrk="1" hangingPunct="1">
              <a:buNone/>
              <a:defRPr/>
            </a:pPr>
            <a:r>
              <a:rPr lang="en-US" sz="2000" dirty="0">
                <a:latin typeface="Veteran Typewriter" panose="02000500000000000000" pitchFamily="2" charset="0"/>
              </a:rPr>
              <a:t>Both the Defence and the Crown can appeal a case it considers improper. They can appeal the decision or the sentence.</a:t>
            </a:r>
          </a:p>
          <a:p>
            <a:pPr marL="0" indent="0" eaLnBrk="1" hangingPunct="1">
              <a:buNone/>
              <a:defRPr/>
            </a:pPr>
            <a:endParaRPr lang="en-US" sz="2000" dirty="0">
              <a:latin typeface="Veteran Typewriter" panose="02000500000000000000" pitchFamily="2" charset="0"/>
            </a:endParaRPr>
          </a:p>
        </p:txBody>
      </p:sp>
      <p:pic>
        <p:nvPicPr>
          <p:cNvPr id="18434" name="Picture 2" descr="Image result for appeals">
            <a:extLst>
              <a:ext uri="{FF2B5EF4-FFF2-40B4-BE49-F238E27FC236}">
                <a16:creationId xmlns:a16="http://schemas.microsoft.com/office/drawing/2014/main" id="{209E844B-2CC9-4983-B912-B046785D0A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114"/>
          <a:stretch/>
        </p:blipFill>
        <p:spPr bwMode="auto">
          <a:xfrm>
            <a:off x="6977575" y="-177737"/>
            <a:ext cx="4812323" cy="32987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CBEBE5A-86B4-460F-80FD-5BE28F70C4A8}"/>
              </a:ext>
            </a:extLst>
          </p:cNvPr>
          <p:cNvSpPr/>
          <p:nvPr/>
        </p:nvSpPr>
        <p:spPr>
          <a:xfrm>
            <a:off x="838198" y="4281230"/>
            <a:ext cx="10515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Veteran Typewriter" panose="02000500000000000000" pitchFamily="2" charset="0"/>
              </a:rPr>
              <a:t>The side that files the appeal is called the </a:t>
            </a:r>
            <a:r>
              <a:rPr lang="en-US" sz="2000" b="1" dirty="0">
                <a:solidFill>
                  <a:srgbClr val="00B050"/>
                </a:solidFill>
                <a:latin typeface="Veteran Typewriter" panose="02000500000000000000" pitchFamily="2" charset="0"/>
              </a:rPr>
              <a:t>appellant;</a:t>
            </a:r>
            <a:r>
              <a:rPr lang="en-US" sz="2000" dirty="0">
                <a:latin typeface="Veteran Typewriter" panose="02000500000000000000" pitchFamily="2" charset="0"/>
              </a:rPr>
              <a:t> the responding side is called the </a:t>
            </a:r>
            <a:r>
              <a:rPr lang="en-US" sz="2000" b="1" dirty="0">
                <a:solidFill>
                  <a:srgbClr val="00B050"/>
                </a:solidFill>
                <a:latin typeface="Veteran Typewriter" panose="02000500000000000000" pitchFamily="2" charset="0"/>
              </a:rPr>
              <a:t>respondent</a:t>
            </a:r>
            <a:r>
              <a:rPr lang="en-US" sz="2000" dirty="0">
                <a:latin typeface="Veteran Typewriter" panose="02000500000000000000" pitchFamily="2" charset="0"/>
              </a:rPr>
              <a:t>.</a:t>
            </a:r>
          </a:p>
          <a:p>
            <a:pPr>
              <a:defRPr/>
            </a:pPr>
            <a:endParaRPr lang="en-US" sz="2000" dirty="0">
              <a:latin typeface="Veteran Typewriter" panose="02000500000000000000" pitchFamily="2" charset="0"/>
            </a:endParaRPr>
          </a:p>
          <a:p>
            <a:pPr>
              <a:defRPr/>
            </a:pPr>
            <a:r>
              <a:rPr lang="en-US" sz="2000" dirty="0">
                <a:latin typeface="Veteran Typewriter" panose="02000500000000000000" pitchFamily="2" charset="0"/>
              </a:rPr>
              <a:t>The appeal is usually heard by a panel of 3 to 5 judges, who only have to reach a majority decision. 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qual, Lgbt, Equality, Pride, Rights, Rainbow, Symbol">
            <a:extLst>
              <a:ext uri="{FF2B5EF4-FFF2-40B4-BE49-F238E27FC236}">
                <a16:creationId xmlns:a16="http://schemas.microsoft.com/office/drawing/2014/main" id="{B57C5787-004A-4A29-B237-AB0579B65C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74" b="15479"/>
          <a:stretch/>
        </p:blipFill>
        <p:spPr bwMode="auto">
          <a:xfrm>
            <a:off x="-1" y="-278625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202" name="Oval 20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29AC0CD5-9CD2-48C4-BBD3-B9EE1652C7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6050" y="4388303"/>
            <a:ext cx="5643900" cy="150993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4000" dirty="0">
                <a:solidFill>
                  <a:srgbClr val="000000"/>
                </a:solidFill>
                <a:latin typeface="Veteran Typewriter" panose="02000500000000000000" pitchFamily="2" charset="0"/>
              </a:rPr>
              <a:t>Criminal Trial Principles </a:t>
            </a:r>
            <a:br>
              <a:rPr lang="en-US" altLang="en-US" sz="4000" dirty="0">
                <a:solidFill>
                  <a:srgbClr val="000000"/>
                </a:solidFill>
                <a:latin typeface="Veteran Typewriter" panose="02000500000000000000" pitchFamily="2" charset="0"/>
              </a:rPr>
            </a:br>
            <a:r>
              <a:rPr lang="en-US" altLang="en-US" sz="4000" dirty="0">
                <a:solidFill>
                  <a:srgbClr val="000000"/>
                </a:solidFill>
                <a:latin typeface="Veteran Typewriter" panose="02000500000000000000" pitchFamily="2" charset="0"/>
              </a:rPr>
              <a:t>#1 – The Rule of Law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DA246085-963A-477D-B2AF-6EAC322F2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0" y="4688178"/>
            <a:ext cx="6096000" cy="1509935"/>
          </a:xfrm>
        </p:spPr>
        <p:txBody>
          <a:bodyPr anchor="ctr">
            <a:noAutofit/>
          </a:bodyPr>
          <a:lstStyle/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Veteran Typewriter" panose="02000500000000000000" pitchFamily="2" charset="0"/>
              </a:rPr>
              <a:t>The </a:t>
            </a:r>
            <a:r>
              <a:rPr lang="en-US" altLang="en-US" sz="2200" b="1" dirty="0">
                <a:solidFill>
                  <a:srgbClr val="00B050"/>
                </a:solidFill>
                <a:latin typeface="Veteran Typewriter" panose="02000500000000000000" pitchFamily="2" charset="0"/>
              </a:rPr>
              <a:t>rule of law </a:t>
            </a:r>
            <a:r>
              <a:rPr lang="en-US" altLang="en-US" sz="2200" dirty="0">
                <a:solidFill>
                  <a:srgbClr val="000000"/>
                </a:solidFill>
                <a:latin typeface="Veteran Typewriter" panose="02000500000000000000" pitchFamily="2" charset="0"/>
              </a:rPr>
              <a:t>means that people can be punished only for breaking the law, not for thinking about it.</a:t>
            </a: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200" dirty="0">
              <a:solidFill>
                <a:srgbClr val="000000"/>
              </a:solidFill>
              <a:latin typeface="Veteran Typewriter" panose="02000500000000000000" pitchFamily="2" charset="0"/>
            </a:endParaRP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Veteran Typewriter" panose="02000500000000000000" pitchFamily="2" charset="0"/>
              </a:rPr>
              <a:t>The </a:t>
            </a:r>
            <a:r>
              <a:rPr lang="en-US" altLang="en-US" sz="2200" b="1" dirty="0">
                <a:solidFill>
                  <a:srgbClr val="00B050"/>
                </a:solidFill>
                <a:latin typeface="Veteran Typewriter" panose="02000500000000000000" pitchFamily="2" charset="0"/>
              </a:rPr>
              <a:t>rule of law </a:t>
            </a:r>
            <a:r>
              <a:rPr lang="en-US" altLang="en-US" sz="2200" dirty="0">
                <a:solidFill>
                  <a:srgbClr val="000000"/>
                </a:solidFill>
                <a:latin typeface="Veteran Typewriter" panose="02000500000000000000" pitchFamily="2" charset="0"/>
              </a:rPr>
              <a:t>provides that all citizens are equal before the law.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06DFD20F-78A7-4E44-8EDE-00531D94BC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pPr>
              <a:defRPr/>
            </a:pPr>
            <a:r>
              <a:rPr lang="en-US" altLang="en-US" dirty="0">
                <a:latin typeface="Veteran Typewriter" panose="02000500000000000000" pitchFamily="2" charset="0"/>
              </a:rPr>
              <a:t>Criminal Trial Principles </a:t>
            </a:r>
            <a:br>
              <a:rPr lang="en-US" altLang="en-US" dirty="0">
                <a:latin typeface="Veteran Typewriter" panose="02000500000000000000" pitchFamily="2" charset="0"/>
              </a:rPr>
            </a:br>
            <a:r>
              <a:rPr lang="en-US" altLang="en-US" dirty="0">
                <a:latin typeface="Veteran Typewriter" panose="02000500000000000000" pitchFamily="2" charset="0"/>
              </a:rPr>
              <a:t>#2</a:t>
            </a:r>
            <a:r>
              <a:rPr lang="en-US" altLang="en-US" dirty="0">
                <a:solidFill>
                  <a:srgbClr val="000000"/>
                </a:solidFill>
                <a:latin typeface="Veteran Typewriter" panose="02000500000000000000" pitchFamily="2" charset="0"/>
              </a:rPr>
              <a:t> –</a:t>
            </a:r>
            <a:r>
              <a:rPr lang="en-US" altLang="en-US" dirty="0">
                <a:latin typeface="Veteran Typewriter" panose="02000500000000000000" pitchFamily="2" charset="0"/>
              </a:rPr>
              <a:t> Specific Allegation</a:t>
            </a:r>
          </a:p>
        </p:txBody>
      </p:sp>
      <p:pic>
        <p:nvPicPr>
          <p:cNvPr id="3074" name="Picture 2" descr="Image result for canada criminal code">
            <a:extLst>
              <a:ext uri="{FF2B5EF4-FFF2-40B4-BE49-F238E27FC236}">
                <a16:creationId xmlns:a16="http://schemas.microsoft.com/office/drawing/2014/main" id="{DDE7558F-2BE5-41E5-83AF-DB91465A1D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7164"/>
          <a:stretch/>
        </p:blipFill>
        <p:spPr bwMode="auto">
          <a:xfrm>
            <a:off x="20" y="10"/>
            <a:ext cx="4635571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F65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3" name="Rectangle 3">
            <a:extLst>
              <a:ext uri="{FF2B5EF4-FFF2-40B4-BE49-F238E27FC236}">
                <a16:creationId xmlns:a16="http://schemas.microsoft.com/office/drawing/2014/main" id="{296B1F87-FA33-49DB-BCF1-35F20F25EA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dirty="0">
                <a:latin typeface="Veteran Typewriter" panose="02000500000000000000" pitchFamily="2" charset="0"/>
              </a:rPr>
              <a:t>Individuals need to know exactly which </a:t>
            </a:r>
            <a:r>
              <a:rPr lang="en-US" altLang="en-US" sz="2200" i="1" dirty="0">
                <a:solidFill>
                  <a:srgbClr val="00B050"/>
                </a:solidFill>
                <a:latin typeface="Veteran Typewriter" panose="02000500000000000000" pitchFamily="2" charset="0"/>
              </a:rPr>
              <a:t>Criminal Code </a:t>
            </a:r>
            <a:r>
              <a:rPr lang="en-US" altLang="en-US" sz="2200" dirty="0">
                <a:latin typeface="Veteran Typewriter" panose="02000500000000000000" pitchFamily="2" charset="0"/>
              </a:rPr>
              <a:t>offence they are charged with, and what specific circumstances are alleged to make up the offence.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25CF9F0-F8C1-414D-B348-B5FA27CC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9" name="Color">
              <a:extLst>
                <a:ext uri="{FF2B5EF4-FFF2-40B4-BE49-F238E27FC236}">
                  <a16:creationId xmlns:a16="http://schemas.microsoft.com/office/drawing/2014/main" id="{C1E318F7-B291-4FDB-985C-DB1629D6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Color">
              <a:extLst>
                <a:ext uri="{FF2B5EF4-FFF2-40B4-BE49-F238E27FC236}">
                  <a16:creationId xmlns:a16="http://schemas.microsoft.com/office/drawing/2014/main" id="{37E06338-E21A-4BCF-BAD5-9E9C1121D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2" descr="Image result for &quot;Case to Meet&quot; law">
            <a:extLst>
              <a:ext uri="{FF2B5EF4-FFF2-40B4-BE49-F238E27FC236}">
                <a16:creationId xmlns:a16="http://schemas.microsoft.com/office/drawing/2014/main" id="{D8A142DF-CD6E-4914-97DE-8F9E7934B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/>
          <a:stretch/>
        </p:blipFill>
        <p:spPr bwMode="auto">
          <a:xfrm>
            <a:off x="859867" y="2197387"/>
            <a:ext cx="5196543" cy="390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21CE605-3A03-402B-BB38-A81222A0B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C27C7F5-25D6-4030-88D6-FDD42629F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7FFAF58-47B3-4979-854A-961A54F72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790E1CE-5AF7-4666-8A98-695A942CB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7352469-6A4A-46CB-A5D7-3FB2CE659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0526BE3-3011-4473-BF37-E41AC2354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EDF85AF-945D-4F82-95F6-BEDCBE6DA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FE8AFB9-0F63-4CDE-822A-06D83023D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66" name="Rectangle 2">
            <a:extLst>
              <a:ext uri="{FF2B5EF4-FFF2-40B4-BE49-F238E27FC236}">
                <a16:creationId xmlns:a16="http://schemas.microsoft.com/office/drawing/2014/main" id="{E5C1DC4D-A3EE-4150-92D8-4EF413C80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6384" y="576072"/>
            <a:ext cx="10377484" cy="1546533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altLang="en-US" sz="4800">
                <a:solidFill>
                  <a:schemeClr val="bg1"/>
                </a:solidFill>
                <a:latin typeface="Veteran Typewriter" panose="02000500000000000000" pitchFamily="2" charset="0"/>
              </a:rPr>
              <a:t>Criminal Trial Principles </a:t>
            </a:r>
            <a:br>
              <a:rPr lang="en-US" altLang="en-US" sz="4800">
                <a:solidFill>
                  <a:schemeClr val="bg1"/>
                </a:solidFill>
                <a:latin typeface="Veteran Typewriter" panose="02000500000000000000" pitchFamily="2" charset="0"/>
              </a:rPr>
            </a:br>
            <a:r>
              <a:rPr lang="en-US" altLang="en-US" sz="4800">
                <a:solidFill>
                  <a:schemeClr val="bg1"/>
                </a:solidFill>
                <a:latin typeface="Veteran Typewriter" panose="02000500000000000000" pitchFamily="2" charset="0"/>
              </a:rPr>
              <a:t>#3 – Case to Meet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D57F7D0-8623-4C66-B57C-BA169760F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464409" y="2413596"/>
            <a:ext cx="4699459" cy="3903163"/>
          </a:xfrm>
        </p:spPr>
        <p:txBody>
          <a:bodyPr anchor="ctr">
            <a:noAutofit/>
          </a:bodyPr>
          <a:lstStyle/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solidFill>
                  <a:schemeClr val="bg1"/>
                </a:solidFill>
                <a:latin typeface="Veteran Typewriter" panose="02000500000000000000" pitchFamily="2" charset="0"/>
              </a:rPr>
              <a:t>Accused individuals don’t have to explain themselves in court until the Crown presents a plausible case against them. </a:t>
            </a:r>
            <a:r>
              <a:rPr lang="en-US" altLang="en-US" sz="2200" b="1" u="sng" dirty="0">
                <a:solidFill>
                  <a:schemeClr val="bg1"/>
                </a:solidFill>
                <a:latin typeface="Veteran Typewriter" panose="02000500000000000000" pitchFamily="2" charset="0"/>
              </a:rPr>
              <a:t> </a:t>
            </a: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200" b="1" u="sng" dirty="0">
              <a:solidFill>
                <a:schemeClr val="bg1"/>
              </a:solidFill>
              <a:latin typeface="Veteran Typewriter" panose="02000500000000000000" pitchFamily="2" charset="0"/>
            </a:endParaRP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solidFill>
                  <a:schemeClr val="bg1"/>
                </a:solidFill>
                <a:latin typeface="Veteran Typewriter" panose="02000500000000000000" pitchFamily="2" charset="0"/>
              </a:rPr>
              <a:t>This is known  as a </a:t>
            </a:r>
            <a:r>
              <a:rPr lang="ja-JP" altLang="en-US" sz="2200" b="1" dirty="0">
                <a:solidFill>
                  <a:schemeClr val="bg1"/>
                </a:solidFill>
                <a:latin typeface="Veteran Typewriter" panose="02000500000000000000" pitchFamily="2" charset="0"/>
              </a:rPr>
              <a:t>“</a:t>
            </a:r>
            <a:r>
              <a:rPr lang="en-US" altLang="ja-JP" sz="2200" b="1" dirty="0">
                <a:solidFill>
                  <a:srgbClr val="FFFF00"/>
                </a:solidFill>
                <a:latin typeface="Veteran Typewriter" panose="02000500000000000000" pitchFamily="2" charset="0"/>
              </a:rPr>
              <a:t>Case to Meet</a:t>
            </a:r>
            <a:r>
              <a:rPr lang="ja-JP" altLang="en-US" sz="2200" b="1" dirty="0">
                <a:solidFill>
                  <a:schemeClr val="bg1"/>
                </a:solidFill>
                <a:latin typeface="Veteran Typewriter" panose="02000500000000000000" pitchFamily="2" charset="0"/>
              </a:rPr>
              <a:t>”</a:t>
            </a:r>
            <a:r>
              <a:rPr lang="en-US" altLang="ja-JP" sz="2200" b="1" dirty="0">
                <a:solidFill>
                  <a:schemeClr val="bg1"/>
                </a:solidFill>
                <a:latin typeface="Veteran Typewriter" panose="02000500000000000000" pitchFamily="2" charset="0"/>
              </a:rPr>
              <a:t>, which is a case for the Crown that is sufficiently strong to support a conviction. </a:t>
            </a: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200" b="1" dirty="0">
              <a:solidFill>
                <a:schemeClr val="bg1"/>
              </a:solidFill>
              <a:latin typeface="Veteran Typewriter" panose="02000500000000000000" pitchFamily="2" charset="0"/>
            </a:endParaRP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200" b="1" dirty="0">
                <a:solidFill>
                  <a:schemeClr val="bg1"/>
                </a:solidFill>
                <a:latin typeface="Veteran Typewriter" panose="02000500000000000000" pitchFamily="2" charset="0"/>
              </a:rPr>
              <a:t>If the Crown cannot establish enough evidence to bring a case to trial, then it is dropped.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Slide Background Fill">
            <a:extLst>
              <a:ext uri="{FF2B5EF4-FFF2-40B4-BE49-F238E27FC236}">
                <a16:creationId xmlns:a16="http://schemas.microsoft.com/office/drawing/2014/main" id="{7D07B7BC-3270-4CF3-A7AA-0937908AD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25CF9F0-F8C1-414D-B348-B5FA27CCE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651279" y="598259"/>
            <a:chExt cx="10889442" cy="5680742"/>
          </a:xfrm>
        </p:grpSpPr>
        <p:sp>
          <p:nvSpPr>
            <p:cNvPr id="139" name="Color">
              <a:extLst>
                <a:ext uri="{FF2B5EF4-FFF2-40B4-BE49-F238E27FC236}">
                  <a16:creationId xmlns:a16="http://schemas.microsoft.com/office/drawing/2014/main" id="{C1E318F7-B291-4FDB-985C-DB1629D673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Color">
              <a:extLst>
                <a:ext uri="{FF2B5EF4-FFF2-40B4-BE49-F238E27FC236}">
                  <a16:creationId xmlns:a16="http://schemas.microsoft.com/office/drawing/2014/main" id="{37E06338-E21A-4BCF-BAD5-9E9C1121DA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Picture 2" descr="Image result for &quot;Case to Meet&quot; law">
            <a:extLst>
              <a:ext uri="{FF2B5EF4-FFF2-40B4-BE49-F238E27FC236}">
                <a16:creationId xmlns:a16="http://schemas.microsoft.com/office/drawing/2014/main" id="{D8A142DF-CD6E-4914-97DE-8F9E7934B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6"/>
          <a:stretch/>
        </p:blipFill>
        <p:spPr bwMode="auto">
          <a:xfrm>
            <a:off x="859867" y="2197387"/>
            <a:ext cx="5196543" cy="390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2" name="Group 141">
            <a:extLst>
              <a:ext uri="{FF2B5EF4-FFF2-40B4-BE49-F238E27FC236}">
                <a16:creationId xmlns:a16="http://schemas.microsoft.com/office/drawing/2014/main" id="{B21CE605-3A03-402B-BB38-A81222A0B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EC27C7F5-25D6-4030-88D6-FDD42629F6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7FFAF58-47B3-4979-854A-961A54F721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5790E1CE-5AF7-4666-8A98-695A942CB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47352469-6A4A-46CB-A5D7-3FB2CE659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50526BE3-3011-4473-BF37-E41AC2354E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EEDF85AF-945D-4F82-95F6-BEDCBE6DA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FE8AFB9-0F63-4CDE-822A-06D83023DD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66" name="Rectangle 2">
            <a:extLst>
              <a:ext uri="{FF2B5EF4-FFF2-40B4-BE49-F238E27FC236}">
                <a16:creationId xmlns:a16="http://schemas.microsoft.com/office/drawing/2014/main" id="{E5C1DC4D-A3EE-4150-92D8-4EF413C80B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6384" y="576072"/>
            <a:ext cx="10377484" cy="1546533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en-US" altLang="en-US" sz="4800" dirty="0">
                <a:solidFill>
                  <a:schemeClr val="bg1"/>
                </a:solidFill>
                <a:latin typeface="Veteran Typewriter" panose="02000500000000000000" pitchFamily="2" charset="0"/>
              </a:rPr>
              <a:t>Criminal Trial Principles </a:t>
            </a:r>
            <a:br>
              <a:rPr lang="en-US" altLang="en-US" sz="4800" dirty="0">
                <a:solidFill>
                  <a:schemeClr val="bg1"/>
                </a:solidFill>
                <a:latin typeface="Veteran Typewriter" panose="02000500000000000000" pitchFamily="2" charset="0"/>
              </a:rPr>
            </a:br>
            <a:r>
              <a:rPr lang="en-US" altLang="en-US" sz="4800" dirty="0">
                <a:solidFill>
                  <a:schemeClr val="bg1"/>
                </a:solidFill>
                <a:latin typeface="Veteran Typewriter" panose="02000500000000000000" pitchFamily="2" charset="0"/>
              </a:rPr>
              <a:t>#3 – Case to Meet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D57F7D0-8623-4C66-B57C-BA169760F3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04786" y="2404762"/>
            <a:ext cx="5907238" cy="3903163"/>
          </a:xfrm>
        </p:spPr>
        <p:txBody>
          <a:bodyPr anchor="ctr">
            <a:noAutofit/>
          </a:bodyPr>
          <a:lstStyle/>
          <a:p>
            <a:pPr marL="0" indent="0"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Veteran Typewriter" panose="02000500000000000000" pitchFamily="2" charset="0"/>
              </a:rPr>
              <a:t>Rules in place to balance the power and resources the Crown enjoys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Veteran Typewriter" panose="02000500000000000000" pitchFamily="2" charset="0"/>
            </a:endParaRP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Veteran Typewriter" panose="02000500000000000000" pitchFamily="2" charset="0"/>
              </a:rPr>
              <a:t>Crown always presents evidence first in criminal trial 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Veteran Typewriter" panose="02000500000000000000" pitchFamily="2" charset="0"/>
            </a:endParaRP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Veteran Typewriter" panose="02000500000000000000" pitchFamily="2" charset="0"/>
              </a:rPr>
              <a:t>The Crown bears the </a:t>
            </a:r>
            <a:r>
              <a:rPr lang="en-US" sz="2400" b="1" dirty="0">
                <a:solidFill>
                  <a:srgbClr val="FFFF00"/>
                </a:solidFill>
                <a:latin typeface="Veteran Typewriter" panose="02000500000000000000" pitchFamily="2" charset="0"/>
              </a:rPr>
              <a:t>burden of proof </a:t>
            </a:r>
            <a:endParaRPr lang="en-US" sz="2400" b="1" dirty="0">
              <a:solidFill>
                <a:srgbClr val="FFFF00"/>
              </a:solidFill>
              <a:latin typeface="Veteran Typewriter" panose="02000500000000000000" pitchFamily="2" charset="0"/>
              <a:sym typeface="Wingdings" pitchFamily="2" charset="2"/>
            </a:endParaRP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Veteran Typewriter" panose="02000500000000000000" pitchFamily="2" charset="0"/>
              <a:sym typeface="Wingdings" pitchFamily="2" charset="2"/>
            </a:endParaRP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Veteran Typewriter" panose="02000500000000000000" pitchFamily="2" charset="0"/>
                <a:sym typeface="Wingdings" pitchFamily="2" charset="2"/>
              </a:rPr>
              <a:t>Crown must prove the accused is guilty</a:t>
            </a:r>
          </a:p>
          <a:p>
            <a:pPr marL="0" indent="0" eaLnBrk="1" hangingPunct="1">
              <a:buNone/>
              <a:defRPr/>
            </a:pPr>
            <a:endParaRPr lang="en-US" sz="2400" dirty="0">
              <a:solidFill>
                <a:schemeClr val="bg1"/>
              </a:solidFill>
              <a:latin typeface="Veteran Typewriter" panose="02000500000000000000" pitchFamily="2" charset="0"/>
              <a:sym typeface="Wingdings" pitchFamily="2" charset="2"/>
            </a:endParaRPr>
          </a:p>
          <a:p>
            <a:pPr marL="0" indent="0" eaLnBrk="1" hangingPunct="1">
              <a:buNone/>
              <a:defRPr/>
            </a:pPr>
            <a:r>
              <a:rPr lang="en-US" sz="2400" dirty="0">
                <a:solidFill>
                  <a:schemeClr val="bg1"/>
                </a:solidFill>
                <a:latin typeface="Veteran Typewriter" panose="02000500000000000000" pitchFamily="2" charset="0"/>
                <a:sym typeface="Wingdings" pitchFamily="2" charset="2"/>
              </a:rPr>
              <a:t>Crown can’t force accused to testify</a:t>
            </a:r>
            <a:endParaRPr lang="en-US" sz="2400" dirty="0">
              <a:solidFill>
                <a:schemeClr val="bg1"/>
              </a:solidFill>
              <a:latin typeface="Veteran Typewriter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25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4" name="Rectangle 143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E149CDF-5DAC-4860-A285-9492CF209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314" name="Rectangle 2">
            <a:extLst>
              <a:ext uri="{FF2B5EF4-FFF2-40B4-BE49-F238E27FC236}">
                <a16:creationId xmlns:a16="http://schemas.microsoft.com/office/drawing/2014/main" id="{D7D84923-2360-4CB0-B506-4FD97FE65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1966" y="905011"/>
            <a:ext cx="4167185" cy="1889135"/>
          </a:xfrm>
        </p:spPr>
        <p:txBody>
          <a:bodyPr anchor="b">
            <a:normAutofit/>
          </a:bodyPr>
          <a:lstStyle/>
          <a:p>
            <a:pPr>
              <a:defRPr/>
            </a:pPr>
            <a:r>
              <a:rPr lang="en-US" altLang="en-US" sz="2600" dirty="0">
                <a:latin typeface="Veteran Typewriter" panose="02000500000000000000" pitchFamily="2" charset="0"/>
              </a:rPr>
              <a:t>Criminal Trial Principles </a:t>
            </a:r>
            <a:br>
              <a:rPr lang="en-US" altLang="en-US" sz="2600" dirty="0">
                <a:latin typeface="Veteran Typewriter" panose="02000500000000000000" pitchFamily="2" charset="0"/>
              </a:rPr>
            </a:br>
            <a:r>
              <a:rPr lang="en-US" altLang="en-US" sz="2600" dirty="0">
                <a:latin typeface="Veteran Typewriter" panose="02000500000000000000" pitchFamily="2" charset="0"/>
              </a:rPr>
              <a:t>#4 – Innocent until proven Guilty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9EB88D6-9085-4AB0-A2EE-FE2B1F668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91966" y="2965592"/>
            <a:ext cx="3629555" cy="2987397"/>
          </a:xfrm>
        </p:spPr>
        <p:txBody>
          <a:bodyPr>
            <a:normAutofit lnSpcReduction="10000"/>
          </a:bodyPr>
          <a:lstStyle/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latin typeface="Veteran Typewriter" panose="02000500000000000000" pitchFamily="2" charset="0"/>
              </a:rPr>
              <a:t>The Crown must establish the guilt of the accused. </a:t>
            </a: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endParaRPr lang="en-US" altLang="en-US" sz="1800" dirty="0">
              <a:latin typeface="Veteran Typewriter" panose="02000500000000000000" pitchFamily="2" charset="0"/>
            </a:endParaRP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latin typeface="Veteran Typewriter" panose="02000500000000000000" pitchFamily="2" charset="0"/>
              </a:rPr>
              <a:t>Therefore the accused is considered innocent until proven guilty. </a:t>
            </a: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endParaRPr lang="en-US" altLang="en-US" sz="1800" dirty="0">
              <a:latin typeface="Veteran Typewriter" panose="02000500000000000000" pitchFamily="2" charset="0"/>
            </a:endParaRP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1800" dirty="0">
                <a:latin typeface="Veteran Typewriter" panose="02000500000000000000" pitchFamily="2" charset="0"/>
              </a:rPr>
              <a:t>The Crown also must prove their case beyond a reasonable doubt. </a:t>
            </a:r>
          </a:p>
        </p:txBody>
      </p:sp>
      <p:pic>
        <p:nvPicPr>
          <p:cNvPr id="2050" name="Picture 2" descr="Police, Crime Scene, Blue Light, Discovery, Handcuffs">
            <a:extLst>
              <a:ext uri="{FF2B5EF4-FFF2-40B4-BE49-F238E27FC236}">
                <a16:creationId xmlns:a16="http://schemas.microsoft.com/office/drawing/2014/main" id="{CAFF9F95-55DF-425B-8F1C-33AC3CFEB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5" r="1" b="1"/>
          <a:stretch/>
        </p:blipFill>
        <p:spPr bwMode="auto">
          <a:xfrm>
            <a:off x="5359151" y="895610"/>
            <a:ext cx="6107166" cy="505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 result for court trial gallery canada">
            <a:extLst>
              <a:ext uri="{FF2B5EF4-FFF2-40B4-BE49-F238E27FC236}">
                <a16:creationId xmlns:a16="http://schemas.microsoft.com/office/drawing/2014/main" id="{426899C4-9329-47FB-B254-F266F2E497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19" b="7330"/>
          <a:stretch/>
        </p:blipFill>
        <p:spPr bwMode="auto">
          <a:xfrm>
            <a:off x="-1" y="10"/>
            <a:ext cx="12192001" cy="466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8" name="Oval 137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41988598-45A6-4A5B-ADB8-175C99E04F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4494" y="4666938"/>
            <a:ext cx="5665248" cy="150993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3400" dirty="0">
                <a:solidFill>
                  <a:srgbClr val="000000"/>
                </a:solidFill>
                <a:latin typeface="Veteran Typewriter" panose="02000500000000000000" pitchFamily="2" charset="0"/>
              </a:rPr>
              <a:t>Criminal Trial Principles </a:t>
            </a:r>
            <a:br>
              <a:rPr lang="en-US" altLang="en-US" sz="3400" dirty="0">
                <a:solidFill>
                  <a:srgbClr val="000000"/>
                </a:solidFill>
                <a:latin typeface="Veteran Typewriter" panose="02000500000000000000" pitchFamily="2" charset="0"/>
              </a:rPr>
            </a:br>
            <a:r>
              <a:rPr lang="en-US" altLang="en-US" sz="3400" dirty="0">
                <a:solidFill>
                  <a:srgbClr val="000000"/>
                </a:solidFill>
                <a:latin typeface="Veteran Typewriter" panose="02000500000000000000" pitchFamily="2" charset="0"/>
              </a:rPr>
              <a:t>#5 – Open and public trial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9A80CB56-3660-415F-A9CB-2D73A3D655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371773" y="5007501"/>
            <a:ext cx="5665248" cy="1509935"/>
          </a:xfrm>
        </p:spPr>
        <p:txBody>
          <a:bodyPr anchor="ctr">
            <a:noAutofit/>
          </a:bodyPr>
          <a:lstStyle/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100" dirty="0">
                <a:solidFill>
                  <a:srgbClr val="000000"/>
                </a:solidFill>
                <a:latin typeface="Veteran Typewriter" panose="02000500000000000000" pitchFamily="2" charset="0"/>
              </a:rPr>
              <a:t>By law, criminal trials must be open to the public and to the media. </a:t>
            </a: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endParaRPr lang="en-US" altLang="en-US" sz="2100" dirty="0">
              <a:solidFill>
                <a:srgbClr val="000000"/>
              </a:solidFill>
              <a:latin typeface="Veteran Typewriter" panose="02000500000000000000" pitchFamily="2" charset="0"/>
            </a:endParaRPr>
          </a:p>
          <a:p>
            <a:pPr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100" dirty="0">
                <a:solidFill>
                  <a:srgbClr val="000000"/>
                </a:solidFill>
                <a:latin typeface="Veteran Typewriter" panose="02000500000000000000" pitchFamily="2" charset="0"/>
              </a:rPr>
              <a:t>A reasonable person, observing a trial, should perceive it as fair and unbiased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B6D0760-B0B3-4C1E-B43F-FF0C8B2714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36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138" name="Freeform: Shape 137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0" name="Freeform: Shape 139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87C64AC8-11A2-4015-9469-C85B642EE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555" y="602234"/>
            <a:ext cx="3891417" cy="123901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en-US" altLang="en-US" sz="3000" dirty="0">
                <a:latin typeface="Veteran Typewriter" panose="02000500000000000000" pitchFamily="2" charset="0"/>
              </a:rPr>
              <a:t>Criminal Trial Principles </a:t>
            </a:r>
            <a:br>
              <a:rPr lang="en-US" altLang="en-US" sz="3000" dirty="0">
                <a:latin typeface="Veteran Typewriter" panose="02000500000000000000" pitchFamily="2" charset="0"/>
              </a:rPr>
            </a:br>
            <a:r>
              <a:rPr lang="en-US" altLang="en-US" sz="3000" dirty="0">
                <a:latin typeface="Veteran Typewriter" panose="02000500000000000000" pitchFamily="2" charset="0"/>
              </a:rPr>
              <a:t>#6 – Independent and impartial adjudication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4B71C6E-EDB2-4C47-A881-DB2F22BD79E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77555" y="2461768"/>
            <a:ext cx="3438906" cy="320725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  <a:defRPr/>
            </a:pPr>
            <a:r>
              <a:rPr lang="en-US" altLang="en-US" sz="2400" dirty="0">
                <a:latin typeface="Veteran Typewriter" panose="02000500000000000000" pitchFamily="2" charset="0"/>
              </a:rPr>
              <a:t>Judges must be impartial and have no personal interest in the outcome of a trial. </a:t>
            </a:r>
          </a:p>
          <a:p>
            <a:pPr marL="0">
              <a:defRPr/>
            </a:pPr>
            <a:endParaRPr lang="en-US" altLang="en-US" sz="2400" dirty="0">
              <a:latin typeface="Veteran Typewriter" panose="02000500000000000000" pitchFamily="2" charset="0"/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latin typeface="Veteran Typewriter" panose="02000500000000000000" pitchFamily="2" charset="0"/>
              </a:rPr>
              <a:t>Juries must also be impartial. </a:t>
            </a:r>
          </a:p>
          <a:p>
            <a:pPr marL="0">
              <a:defRPr/>
            </a:pPr>
            <a:endParaRPr lang="en-US" altLang="en-US" sz="2400" dirty="0">
              <a:latin typeface="Veteran Typewriter" panose="02000500000000000000" pitchFamily="2" charset="0"/>
            </a:endParaRPr>
          </a:p>
          <a:p>
            <a:pPr marL="0" indent="0">
              <a:buNone/>
              <a:defRPr/>
            </a:pPr>
            <a:r>
              <a:rPr lang="en-US" altLang="en-US" sz="2400" dirty="0">
                <a:latin typeface="Veteran Typewriter" panose="02000500000000000000" pitchFamily="2" charset="0"/>
              </a:rPr>
              <a:t>The process of jury selection ensures that this is met.</a:t>
            </a:r>
          </a:p>
          <a:p>
            <a:pPr marL="0">
              <a:defRPr/>
            </a:pPr>
            <a:endParaRPr lang="en-US" altLang="en-US" sz="2400" dirty="0">
              <a:latin typeface="Veteran Typewriter" panose="02000500000000000000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1341</Words>
  <Application>Microsoft Office PowerPoint</Application>
  <PresentationFormat>Widescreen</PresentationFormat>
  <Paragraphs>142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 Light</vt:lpstr>
      <vt:lpstr>Calibri</vt:lpstr>
      <vt:lpstr>Times</vt:lpstr>
      <vt:lpstr>Veteran Typewriter</vt:lpstr>
      <vt:lpstr>Wingdings</vt:lpstr>
      <vt:lpstr>Office Theme</vt:lpstr>
      <vt:lpstr>Criminal Trials in Canada</vt:lpstr>
      <vt:lpstr>Criminal Trial Principles </vt:lpstr>
      <vt:lpstr>Criminal Trial Principles  #1 – The Rule of Law</vt:lpstr>
      <vt:lpstr>Criminal Trial Principles  #2 – Specific Allegation</vt:lpstr>
      <vt:lpstr>Criminal Trial Principles  #3 – Case to Meet</vt:lpstr>
      <vt:lpstr>Criminal Trial Principles  #3 – Case to Meet</vt:lpstr>
      <vt:lpstr>Criminal Trial Principles  #4 – Innocent until proven Guilty</vt:lpstr>
      <vt:lpstr>Criminal Trial Principles  #5 – Open and public trial</vt:lpstr>
      <vt:lpstr>Criminal Trial Principles  #6 – Independent and impartial adjudication</vt:lpstr>
      <vt:lpstr>Discuss with a partner</vt:lpstr>
      <vt:lpstr>The Jury </vt:lpstr>
      <vt:lpstr>The Jury</vt:lpstr>
      <vt:lpstr>Jury in Canada </vt:lpstr>
      <vt:lpstr>Who can serve on a jury…</vt:lpstr>
      <vt:lpstr>Jury Selection </vt:lpstr>
      <vt:lpstr>PowerPoint Presentation</vt:lpstr>
      <vt:lpstr>Jury Challenges</vt:lpstr>
      <vt:lpstr>The Criminal Trial </vt:lpstr>
      <vt:lpstr>Evidence at Trial</vt:lpstr>
      <vt:lpstr>Questioning the Admissibility of Evidence </vt:lpstr>
      <vt:lpstr>Rules Of Evidence</vt:lpstr>
      <vt:lpstr>Rules Of Evidence</vt:lpstr>
      <vt:lpstr>Basic Types of Evidence</vt:lpstr>
      <vt:lpstr>Appeals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Criminal Trials in Canada</dc:title>
  <dc:creator>Ken Kosowan</dc:creator>
  <cp:lastModifiedBy>Ken Kosowan</cp:lastModifiedBy>
  <cp:revision>2</cp:revision>
  <dcterms:created xsi:type="dcterms:W3CDTF">2020-10-07T02:13:27Z</dcterms:created>
  <dcterms:modified xsi:type="dcterms:W3CDTF">2020-10-07T02:28:22Z</dcterms:modified>
</cp:coreProperties>
</file>