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4"/>
  </p:notesMasterIdLst>
  <p:sldIdLst>
    <p:sldId id="256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</p:sldIdLst>
  <p:sldSz cx="9144000" cy="5143500" type="screen16x9"/>
  <p:notesSz cx="6858000" cy="9144000"/>
  <p:embeddedFontLst>
    <p:embeddedFont>
      <p:font typeface="Arvo" panose="020B0604020202020204" charset="0"/>
      <p:regular r:id="rId15"/>
      <p:bold r:id="rId16"/>
      <p:italic r:id="rId17"/>
      <p:boldItalic r:id="rId18"/>
    </p:embeddedFont>
    <p:embeddedFont>
      <p:font typeface="Cabin Sketch" panose="020B0604020202020204" charset="0"/>
      <p:regular r:id="rId19"/>
      <p:bold r:id="rId20"/>
    </p:embeddedFont>
    <p:embeddedFont>
      <p:font typeface="Chelsea Market" panose="020B0604020202020204" charset="0"/>
      <p:regular r:id="rId21"/>
    </p:embeddedFont>
    <p:embeddedFont>
      <p:font typeface="Condiment" panose="020B0604020202020204" charset="0"/>
      <p:regular r:id="rId22"/>
    </p:embeddedFont>
    <p:embeddedFont>
      <p:font typeface="Fauna One" panose="020B0604020202020204" charset="0"/>
      <p:regular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A40E92F-9C39-4464-A200-AFF367FE01AC}">
  <a:tblStyle styleId="{5A40E92F-9C39-4464-A200-AFF367FE01A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9" d="100"/>
          <a:sy n="129" d="100"/>
        </p:scale>
        <p:origin x="1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cb2b43c7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cb2b43c7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cb2b43c77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1cb2b43c77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cb2b43c77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1cb2b43c77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cb2b43c77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1cb2b43c77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ca05b9e8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ca05b9e8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ca05b9e81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ca05b9e81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ca05b9e81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1ca05b9e81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ca05b9e81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1ca05b9e81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ca05b9e81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1ca05b9e81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ca05b9e81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ca05b9e81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cb2b43c7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cb2b43c7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cb2b43c77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1cb2b43c77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5" descr="giphy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725" y="178499"/>
            <a:ext cx="2403325" cy="135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5" descr="16b8a7bb3fd6f5178d0b36cc646de5699a5746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94200" y="197049"/>
            <a:ext cx="2403325" cy="132181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5"/>
          <p:cNvSpPr txBox="1"/>
          <p:nvPr/>
        </p:nvSpPr>
        <p:spPr>
          <a:xfrm>
            <a:off x="3735750" y="195300"/>
            <a:ext cx="1960800" cy="8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 b="1">
                <a:solidFill>
                  <a:srgbClr val="FFFF00"/>
                </a:solidFill>
                <a:latin typeface="Condiment"/>
                <a:ea typeface="Condiment"/>
                <a:cs typeface="Condiment"/>
                <a:sym typeface="Condiment"/>
              </a:rPr>
              <a:t>The</a:t>
            </a:r>
            <a:endParaRPr sz="7000" b="1">
              <a:solidFill>
                <a:srgbClr val="FFFF00"/>
              </a:solidFill>
              <a:latin typeface="Condiment"/>
              <a:ea typeface="Condiment"/>
              <a:cs typeface="Condiment"/>
              <a:sym typeface="Condiment"/>
            </a:endParaRPr>
          </a:p>
        </p:txBody>
      </p:sp>
      <p:sp>
        <p:nvSpPr>
          <p:cNvPr id="102" name="Google Shape;102;p25"/>
          <p:cNvSpPr txBox="1"/>
          <p:nvPr/>
        </p:nvSpPr>
        <p:spPr>
          <a:xfrm>
            <a:off x="678900" y="1246450"/>
            <a:ext cx="8160300" cy="8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b="1">
                <a:solidFill>
                  <a:srgbClr val="FF9900"/>
                </a:solidFill>
                <a:latin typeface="Cabin Sketch"/>
                <a:ea typeface="Cabin Sketch"/>
                <a:cs typeface="Cabin Sketch"/>
                <a:sym typeface="Cabin Sketch"/>
              </a:rPr>
              <a:t>PSYCHOLOGY</a:t>
            </a:r>
            <a:endParaRPr sz="10000" b="1">
              <a:solidFill>
                <a:srgbClr val="FF9900"/>
              </a:solidFill>
              <a:latin typeface="Cabin Sketch"/>
              <a:ea typeface="Cabin Sketch"/>
              <a:cs typeface="Cabin Sketch"/>
              <a:sym typeface="Cabin Sketch"/>
            </a:endParaRPr>
          </a:p>
        </p:txBody>
      </p:sp>
      <p:sp>
        <p:nvSpPr>
          <p:cNvPr id="103" name="Google Shape;103;p25"/>
          <p:cNvSpPr txBox="1"/>
          <p:nvPr/>
        </p:nvSpPr>
        <p:spPr>
          <a:xfrm>
            <a:off x="316750" y="2730100"/>
            <a:ext cx="7934100" cy="6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>
                <a:solidFill>
                  <a:srgbClr val="FFFF00"/>
                </a:solidFill>
                <a:latin typeface="Fauna One"/>
                <a:ea typeface="Fauna One"/>
                <a:cs typeface="Fauna One"/>
                <a:sym typeface="Fauna One"/>
              </a:rPr>
              <a:t>OF</a:t>
            </a:r>
            <a:endParaRPr sz="8000" b="1">
              <a:solidFill>
                <a:srgbClr val="FFFF00"/>
              </a:solidFill>
              <a:latin typeface="Fauna One"/>
              <a:ea typeface="Fauna One"/>
              <a:cs typeface="Fauna One"/>
              <a:sym typeface="Fauna One"/>
            </a:endParaRPr>
          </a:p>
        </p:txBody>
      </p:sp>
      <p:sp>
        <p:nvSpPr>
          <p:cNvPr id="104" name="Google Shape;104;p25"/>
          <p:cNvSpPr txBox="1"/>
          <p:nvPr/>
        </p:nvSpPr>
        <p:spPr>
          <a:xfrm>
            <a:off x="1654000" y="2712600"/>
            <a:ext cx="4540200" cy="11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 b="1">
                <a:solidFill>
                  <a:srgbClr val="FF9900"/>
                </a:solidFill>
                <a:latin typeface="Cabin Sketch"/>
                <a:ea typeface="Cabin Sketch"/>
                <a:cs typeface="Cabin Sketch"/>
                <a:sym typeface="Cabin Sketch"/>
              </a:rPr>
              <a:t>GROCERY</a:t>
            </a:r>
            <a:endParaRPr sz="7000" b="1">
              <a:solidFill>
                <a:srgbClr val="FF9900"/>
              </a:solidFill>
              <a:latin typeface="Cabin Sketch"/>
              <a:ea typeface="Cabin Sketch"/>
              <a:cs typeface="Cabin Sketch"/>
              <a:sym typeface="Cabin Sketch"/>
            </a:endParaRPr>
          </a:p>
        </p:txBody>
      </p:sp>
      <p:sp>
        <p:nvSpPr>
          <p:cNvPr id="105" name="Google Shape;105;p25"/>
          <p:cNvSpPr txBox="1"/>
          <p:nvPr/>
        </p:nvSpPr>
        <p:spPr>
          <a:xfrm>
            <a:off x="2544150" y="3557375"/>
            <a:ext cx="3000000" cy="11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 b="1">
                <a:solidFill>
                  <a:srgbClr val="FF9900"/>
                </a:solidFill>
                <a:latin typeface="Cabin Sketch"/>
                <a:ea typeface="Cabin Sketch"/>
                <a:cs typeface="Cabin Sketch"/>
                <a:sym typeface="Cabin Sketch"/>
              </a:rPr>
              <a:t>STORE</a:t>
            </a:r>
            <a:endParaRPr/>
          </a:p>
        </p:txBody>
      </p:sp>
      <p:sp>
        <p:nvSpPr>
          <p:cNvPr id="106" name="Google Shape;106;p25"/>
          <p:cNvSpPr txBox="1"/>
          <p:nvPr/>
        </p:nvSpPr>
        <p:spPr>
          <a:xfrm>
            <a:off x="5892700" y="2743625"/>
            <a:ext cx="3000000" cy="8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0" b="1" dirty="0">
                <a:solidFill>
                  <a:srgbClr val="FFFF00"/>
                </a:solidFill>
                <a:latin typeface="Condiment"/>
                <a:ea typeface="Condiment"/>
                <a:cs typeface="Condiment"/>
                <a:sym typeface="Condiment"/>
              </a:rPr>
              <a:t>Design</a:t>
            </a:r>
            <a:endParaRPr sz="9000" b="1" dirty="0">
              <a:solidFill>
                <a:srgbClr val="FFFF00"/>
              </a:solidFill>
              <a:latin typeface="Condiment"/>
              <a:ea typeface="Condiment"/>
              <a:cs typeface="Condiment"/>
              <a:sym typeface="Condimen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4" name="Google Shape;264;p41"/>
          <p:cNvGraphicFramePr/>
          <p:nvPr/>
        </p:nvGraphicFramePr>
        <p:xfrm>
          <a:off x="482375" y="143250"/>
          <a:ext cx="8290900" cy="4772400"/>
        </p:xfrm>
        <a:graphic>
          <a:graphicData uri="http://schemas.openxmlformats.org/drawingml/2006/table">
            <a:tbl>
              <a:tblPr>
                <a:noFill/>
                <a:tableStyleId>{5A40E92F-9C39-4464-A200-AFF367FE01AC}</a:tableStyleId>
              </a:tblPr>
              <a:tblGrid>
                <a:gridCol w="2335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55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56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b="1">
                          <a:latin typeface="Chelsea Market"/>
                          <a:ea typeface="Chelsea Market"/>
                          <a:cs typeface="Chelsea Market"/>
                          <a:sym typeface="Chelsea Market"/>
                        </a:rPr>
                        <a:t>DELI</a:t>
                      </a:r>
                      <a:endParaRPr sz="2500" b="1">
                        <a:latin typeface="Chelsea Market"/>
                        <a:ea typeface="Chelsea Market"/>
                        <a:cs typeface="Chelsea Market"/>
                        <a:sym typeface="Chelsea Market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23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2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79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b="1">
                          <a:latin typeface="Chelsea Market"/>
                          <a:ea typeface="Chelsea Market"/>
                          <a:cs typeface="Chelsea Market"/>
                          <a:sym typeface="Chelsea Market"/>
                        </a:rPr>
                        <a:t>MEATS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23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2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579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 b="1">
                          <a:latin typeface="Chelsea Market"/>
                          <a:ea typeface="Chelsea Market"/>
                          <a:cs typeface="Chelsea Market"/>
                          <a:sym typeface="Chelsea Market"/>
                        </a:rPr>
                        <a:t>PRODUCE</a:t>
                      </a:r>
                      <a:endParaRPr sz="3000" b="1">
                        <a:latin typeface="Chelsea Market"/>
                        <a:ea typeface="Chelsea Market"/>
                        <a:cs typeface="Chelsea Market"/>
                        <a:sym typeface="Chelsea Market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23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2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9" name="Google Shape;269;p42"/>
          <p:cNvGraphicFramePr/>
          <p:nvPr/>
        </p:nvGraphicFramePr>
        <p:xfrm>
          <a:off x="482375" y="143250"/>
          <a:ext cx="8290900" cy="4414455"/>
        </p:xfrm>
        <a:graphic>
          <a:graphicData uri="http://schemas.openxmlformats.org/drawingml/2006/table">
            <a:tbl>
              <a:tblPr>
                <a:noFill/>
                <a:tableStyleId>{5A40E92F-9C39-4464-A200-AFF367FE01AC}</a:tableStyleId>
              </a:tblPr>
              <a:tblGrid>
                <a:gridCol w="2335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55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579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b="1">
                          <a:latin typeface="Chelsea Market"/>
                          <a:ea typeface="Chelsea Market"/>
                          <a:cs typeface="Chelsea Market"/>
                          <a:sym typeface="Chelsea Market"/>
                        </a:rPr>
                        <a:t>SNACKS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23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2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79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 b="1">
                          <a:latin typeface="Chelsea Market"/>
                          <a:ea typeface="Chelsea Market"/>
                          <a:cs typeface="Chelsea Market"/>
                          <a:sym typeface="Chelsea Market"/>
                        </a:rPr>
                        <a:t>SPICES</a:t>
                      </a:r>
                      <a:endParaRPr sz="3000" b="1">
                        <a:latin typeface="Chelsea Market"/>
                        <a:ea typeface="Chelsea Market"/>
                        <a:cs typeface="Chelsea Market"/>
                        <a:sym typeface="Chelsea Market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23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2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4" name="Google Shape;274;p43"/>
          <p:cNvGraphicFramePr/>
          <p:nvPr/>
        </p:nvGraphicFramePr>
        <p:xfrm>
          <a:off x="482375" y="143250"/>
          <a:ext cx="8290900" cy="4772400"/>
        </p:xfrm>
        <a:graphic>
          <a:graphicData uri="http://schemas.openxmlformats.org/drawingml/2006/table">
            <a:tbl>
              <a:tblPr>
                <a:noFill/>
                <a:tableStyleId>{5A40E92F-9C39-4464-A200-AFF367FE01AC}</a:tableStyleId>
              </a:tblPr>
              <a:tblGrid>
                <a:gridCol w="2335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55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56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b="1">
                          <a:latin typeface="Chelsea Market"/>
                          <a:ea typeface="Chelsea Market"/>
                          <a:cs typeface="Chelsea Market"/>
                          <a:sym typeface="Chelsea Market"/>
                        </a:rPr>
                        <a:t>CLEANING</a:t>
                      </a:r>
                      <a:endParaRPr sz="2500" b="1">
                        <a:latin typeface="Chelsea Market"/>
                        <a:ea typeface="Chelsea Market"/>
                        <a:cs typeface="Chelsea Market"/>
                        <a:sym typeface="Chelsea Marke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b="1">
                          <a:latin typeface="Chelsea Market"/>
                          <a:ea typeface="Chelsea Market"/>
                          <a:cs typeface="Chelsea Market"/>
                          <a:sym typeface="Chelsea Market"/>
                        </a:rPr>
                        <a:t>SUPPLIES</a:t>
                      </a:r>
                      <a:endParaRPr sz="2500" b="1">
                        <a:latin typeface="Chelsea Market"/>
                        <a:ea typeface="Chelsea Market"/>
                        <a:cs typeface="Chelsea Market"/>
                        <a:sym typeface="Chelsea Market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23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2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79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b="1">
                          <a:latin typeface="Chelsea Market"/>
                          <a:ea typeface="Chelsea Market"/>
                          <a:cs typeface="Chelsea Market"/>
                          <a:sym typeface="Chelsea Market"/>
                        </a:rPr>
                        <a:t>HEALTH/</a:t>
                      </a:r>
                      <a:endParaRPr sz="2500" b="1">
                        <a:latin typeface="Chelsea Market"/>
                        <a:ea typeface="Chelsea Market"/>
                        <a:cs typeface="Chelsea Market"/>
                        <a:sym typeface="Chelsea Marke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b="1">
                          <a:latin typeface="Chelsea Market"/>
                          <a:ea typeface="Chelsea Market"/>
                          <a:cs typeface="Chelsea Market"/>
                          <a:sym typeface="Chelsea Market"/>
                        </a:rPr>
                        <a:t>BEAUTY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23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2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579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 b="1">
                          <a:latin typeface="Chelsea Market"/>
                          <a:ea typeface="Chelsea Market"/>
                          <a:cs typeface="Chelsea Market"/>
                          <a:sym typeface="Chelsea Market"/>
                        </a:rPr>
                        <a:t>PET PRODUCTS</a:t>
                      </a:r>
                      <a:endParaRPr sz="3000" b="1">
                        <a:latin typeface="Chelsea Market"/>
                        <a:ea typeface="Chelsea Market"/>
                        <a:cs typeface="Chelsea Market"/>
                        <a:sym typeface="Chelsea Market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23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2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00" y="1159125"/>
            <a:ext cx="2362074" cy="195165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33"/>
          <p:cNvSpPr txBox="1"/>
          <p:nvPr/>
        </p:nvSpPr>
        <p:spPr>
          <a:xfrm>
            <a:off x="278025" y="57725"/>
            <a:ext cx="24489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FFFFFF"/>
                </a:solidFill>
                <a:latin typeface="Cabin Sketch"/>
                <a:ea typeface="Cabin Sketch"/>
                <a:cs typeface="Cabin Sketch"/>
                <a:sym typeface="Cabin Sketch"/>
              </a:rPr>
              <a:t>ENTRY</a:t>
            </a:r>
            <a:endParaRPr sz="4500">
              <a:solidFill>
                <a:srgbClr val="FFFFFF"/>
              </a:solidFill>
              <a:latin typeface="Cabin Sketch"/>
              <a:ea typeface="Cabin Sketch"/>
              <a:cs typeface="Cabin Sketch"/>
              <a:sym typeface="Cabin Sketch"/>
            </a:endParaRPr>
          </a:p>
        </p:txBody>
      </p:sp>
      <p:pic>
        <p:nvPicPr>
          <p:cNvPr id="178" name="Google Shape;17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6850" y="1159125"/>
            <a:ext cx="1813775" cy="1556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98325" y="1159127"/>
            <a:ext cx="2897026" cy="1633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00650" y="449123"/>
            <a:ext cx="1691500" cy="145665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3"/>
          <p:cNvSpPr txBox="1"/>
          <p:nvPr/>
        </p:nvSpPr>
        <p:spPr>
          <a:xfrm>
            <a:off x="432588" y="802125"/>
            <a:ext cx="1582500" cy="3570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Arvo"/>
                <a:ea typeface="Arvo"/>
                <a:cs typeface="Arvo"/>
                <a:sym typeface="Arvo"/>
              </a:rPr>
              <a:t>FLOWERS</a:t>
            </a:r>
            <a:endParaRPr b="1"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182" name="Google Shape;182;p33"/>
          <p:cNvSpPr txBox="1"/>
          <p:nvPr/>
        </p:nvSpPr>
        <p:spPr>
          <a:xfrm>
            <a:off x="3159600" y="802125"/>
            <a:ext cx="1582500" cy="3570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Arvo"/>
                <a:ea typeface="Arvo"/>
                <a:cs typeface="Arvo"/>
                <a:sym typeface="Arvo"/>
              </a:rPr>
              <a:t>BAKERY</a:t>
            </a:r>
            <a:endParaRPr b="1"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183" name="Google Shape;183;p33"/>
          <p:cNvSpPr txBox="1"/>
          <p:nvPr/>
        </p:nvSpPr>
        <p:spPr>
          <a:xfrm>
            <a:off x="5612488" y="802125"/>
            <a:ext cx="1582500" cy="3570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Arvo"/>
                <a:ea typeface="Arvo"/>
                <a:cs typeface="Arvo"/>
                <a:sym typeface="Arvo"/>
              </a:rPr>
              <a:t>PRODUCE</a:t>
            </a:r>
            <a:endParaRPr b="1"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184" name="Google Shape;184;p33"/>
          <p:cNvSpPr txBox="1"/>
          <p:nvPr/>
        </p:nvSpPr>
        <p:spPr>
          <a:xfrm>
            <a:off x="7509638" y="116325"/>
            <a:ext cx="1582500" cy="3570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Arvo"/>
                <a:ea typeface="Arvo"/>
                <a:cs typeface="Arvo"/>
                <a:sym typeface="Arvo"/>
              </a:rPr>
              <a:t>GRAB ‘N GO</a:t>
            </a:r>
            <a:endParaRPr b="1"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185" name="Google Shape;185;p33"/>
          <p:cNvSpPr txBox="1"/>
          <p:nvPr/>
        </p:nvSpPr>
        <p:spPr>
          <a:xfrm>
            <a:off x="173700" y="3265600"/>
            <a:ext cx="2231100" cy="1681800"/>
          </a:xfrm>
          <a:prstGeom prst="rect">
            <a:avLst/>
          </a:prstGeom>
          <a:solidFill>
            <a:srgbClr val="F1C232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They enhance the image of a store, consumers walk in to something that is pretty, smells great and builds the notion of freshness.</a:t>
            </a:r>
            <a:endParaRPr b="1"/>
          </a:p>
        </p:txBody>
      </p:sp>
      <p:sp>
        <p:nvSpPr>
          <p:cNvPr id="186" name="Google Shape;186;p33"/>
          <p:cNvSpPr txBox="1"/>
          <p:nvPr/>
        </p:nvSpPr>
        <p:spPr>
          <a:xfrm>
            <a:off x="2498325" y="2896900"/>
            <a:ext cx="2897100" cy="1236600"/>
          </a:xfrm>
          <a:prstGeom prst="rect">
            <a:avLst/>
          </a:prstGeom>
          <a:solidFill>
            <a:srgbClr val="F1C232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“The bakery gets your salivary glands going, this makes you feel hungry, and the hungrier you are the more you buy.”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87" name="Google Shape;187;p33"/>
          <p:cNvSpPr txBox="1"/>
          <p:nvPr/>
        </p:nvSpPr>
        <p:spPr>
          <a:xfrm>
            <a:off x="5488875" y="2896900"/>
            <a:ext cx="1821600" cy="2151600"/>
          </a:xfrm>
          <a:prstGeom prst="rect">
            <a:avLst/>
          </a:prstGeom>
          <a:solidFill>
            <a:srgbClr val="F1C232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To create a tempting sensory experience. “Stores need to communicate to shoppers that produce is fresh or people won’t buy anything.</a:t>
            </a:r>
            <a:endParaRPr b="1"/>
          </a:p>
        </p:txBody>
      </p:sp>
      <p:sp>
        <p:nvSpPr>
          <p:cNvPr id="188" name="Google Shape;188;p33"/>
          <p:cNvSpPr txBox="1"/>
          <p:nvPr/>
        </p:nvSpPr>
        <p:spPr>
          <a:xfrm>
            <a:off x="7480050" y="1982500"/>
            <a:ext cx="1532700" cy="746700"/>
          </a:xfrm>
          <a:prstGeom prst="rect">
            <a:avLst/>
          </a:prstGeom>
          <a:solidFill>
            <a:srgbClr val="F1C232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To get back business lost to convenience stores.</a:t>
            </a:r>
            <a:endParaRPr sz="1100" b="1"/>
          </a:p>
        </p:txBody>
      </p:sp>
      <p:sp>
        <p:nvSpPr>
          <p:cNvPr id="189" name="Google Shape;189;p33"/>
          <p:cNvSpPr txBox="1"/>
          <p:nvPr/>
        </p:nvSpPr>
        <p:spPr>
          <a:xfrm>
            <a:off x="7455138" y="2809300"/>
            <a:ext cx="1582500" cy="3570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Arvo"/>
                <a:ea typeface="Arvo"/>
                <a:cs typeface="Arvo"/>
                <a:sym typeface="Arvo"/>
              </a:rPr>
              <a:t>BANK</a:t>
            </a:r>
            <a:endParaRPr b="1"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190" name="Google Shape;190;p33"/>
          <p:cNvSpPr txBox="1"/>
          <p:nvPr/>
        </p:nvSpPr>
        <p:spPr>
          <a:xfrm>
            <a:off x="7480050" y="4133450"/>
            <a:ext cx="1532700" cy="915000"/>
          </a:xfrm>
          <a:prstGeom prst="rect">
            <a:avLst/>
          </a:prstGeom>
          <a:solidFill>
            <a:srgbClr val="F1C232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To get more money in the hands of the customers so they will shop more.</a:t>
            </a:r>
            <a:endParaRPr sz="1100" b="1"/>
          </a:p>
        </p:txBody>
      </p:sp>
      <p:pic>
        <p:nvPicPr>
          <p:cNvPr id="191" name="Google Shape;191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04300" y="3243300"/>
            <a:ext cx="1084200" cy="81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4"/>
          <p:cNvSpPr txBox="1"/>
          <p:nvPr/>
        </p:nvSpPr>
        <p:spPr>
          <a:xfrm>
            <a:off x="278025" y="57725"/>
            <a:ext cx="34893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FFFFFF"/>
                </a:solidFill>
                <a:latin typeface="Cabin Sketch"/>
                <a:ea typeface="Cabin Sketch"/>
                <a:cs typeface="Cabin Sketch"/>
                <a:sym typeface="Cabin Sketch"/>
              </a:rPr>
              <a:t>PERIMETER</a:t>
            </a:r>
            <a:endParaRPr sz="4500">
              <a:solidFill>
                <a:srgbClr val="FFFFFF"/>
              </a:solidFill>
              <a:latin typeface="Cabin Sketch"/>
              <a:ea typeface="Cabin Sketch"/>
              <a:cs typeface="Cabin Sketch"/>
              <a:sym typeface="Cabin Sketch"/>
            </a:endParaRPr>
          </a:p>
        </p:txBody>
      </p:sp>
      <p:sp>
        <p:nvSpPr>
          <p:cNvPr id="197" name="Google Shape;197;p34"/>
          <p:cNvSpPr txBox="1"/>
          <p:nvPr/>
        </p:nvSpPr>
        <p:spPr>
          <a:xfrm>
            <a:off x="278024" y="802125"/>
            <a:ext cx="2362200" cy="3570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Arvo"/>
                <a:ea typeface="Arvo"/>
                <a:cs typeface="Arvo"/>
                <a:sym typeface="Arvo"/>
              </a:rPr>
              <a:t>ENDCAP DISPLAYS</a:t>
            </a:r>
            <a:endParaRPr b="1"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198" name="Google Shape;198;p34"/>
          <p:cNvSpPr txBox="1"/>
          <p:nvPr/>
        </p:nvSpPr>
        <p:spPr>
          <a:xfrm>
            <a:off x="3007200" y="802125"/>
            <a:ext cx="2138400" cy="3570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Arvo"/>
                <a:ea typeface="Arvo"/>
                <a:cs typeface="Arvo"/>
                <a:sym typeface="Arvo"/>
              </a:rPr>
              <a:t>“RETAIL-TAINMENT</a:t>
            </a:r>
            <a:endParaRPr b="1"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199" name="Google Shape;199;p34"/>
          <p:cNvSpPr txBox="1"/>
          <p:nvPr/>
        </p:nvSpPr>
        <p:spPr>
          <a:xfrm>
            <a:off x="5284375" y="802125"/>
            <a:ext cx="1992000" cy="3570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Arvo"/>
                <a:ea typeface="Arvo"/>
                <a:cs typeface="Arvo"/>
                <a:sym typeface="Arvo"/>
              </a:rPr>
              <a:t>DELI/COFFEE BAR</a:t>
            </a:r>
            <a:endParaRPr b="1"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200" name="Google Shape;200;p34"/>
          <p:cNvSpPr txBox="1"/>
          <p:nvPr/>
        </p:nvSpPr>
        <p:spPr>
          <a:xfrm>
            <a:off x="7433438" y="802125"/>
            <a:ext cx="1582500" cy="3570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Arvo"/>
                <a:ea typeface="Arvo"/>
                <a:cs typeface="Arvo"/>
                <a:sym typeface="Arvo"/>
              </a:rPr>
              <a:t>PHARMACY</a:t>
            </a:r>
            <a:endParaRPr b="1"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201" name="Google Shape;201;p34"/>
          <p:cNvSpPr txBox="1"/>
          <p:nvPr/>
        </p:nvSpPr>
        <p:spPr>
          <a:xfrm>
            <a:off x="173700" y="3265600"/>
            <a:ext cx="2231100" cy="1681800"/>
          </a:xfrm>
          <a:prstGeom prst="rect">
            <a:avLst/>
          </a:prstGeom>
          <a:solidFill>
            <a:srgbClr val="F1C232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Product manufacturers pay for prominent "endcap" placement- on the ends of the aisles- to advertise a new or popular product. </a:t>
            </a:r>
            <a:endParaRPr b="1"/>
          </a:p>
        </p:txBody>
      </p:sp>
      <p:sp>
        <p:nvSpPr>
          <p:cNvPr id="202" name="Google Shape;202;p34"/>
          <p:cNvSpPr txBox="1"/>
          <p:nvPr/>
        </p:nvSpPr>
        <p:spPr>
          <a:xfrm>
            <a:off x="2498325" y="2896900"/>
            <a:ext cx="2897100" cy="1497600"/>
          </a:xfrm>
          <a:prstGeom prst="rect">
            <a:avLst/>
          </a:prstGeom>
          <a:solidFill>
            <a:srgbClr val="F1C232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Free sample stations, demonstrations and displays, slow you down while also exposing your to new products. </a:t>
            </a:r>
            <a:endParaRPr sz="1600" b="1"/>
          </a:p>
        </p:txBody>
      </p:sp>
      <p:sp>
        <p:nvSpPr>
          <p:cNvPr id="203" name="Google Shape;203;p34"/>
          <p:cNvSpPr txBox="1"/>
          <p:nvPr/>
        </p:nvSpPr>
        <p:spPr>
          <a:xfrm>
            <a:off x="5488875" y="2896900"/>
            <a:ext cx="1821600" cy="2009100"/>
          </a:xfrm>
          <a:prstGeom prst="rect">
            <a:avLst/>
          </a:prstGeom>
          <a:solidFill>
            <a:srgbClr val="F1C232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If you're hungry for lunch, you will shop in a hurry, but if you have lunch in the store you will stay and relax, thus going back to buy a little more.</a:t>
            </a:r>
            <a:endParaRPr b="1"/>
          </a:p>
        </p:txBody>
      </p:sp>
      <p:sp>
        <p:nvSpPr>
          <p:cNvPr id="204" name="Google Shape;204;p34"/>
          <p:cNvSpPr txBox="1"/>
          <p:nvPr/>
        </p:nvSpPr>
        <p:spPr>
          <a:xfrm>
            <a:off x="7480050" y="2896900"/>
            <a:ext cx="1532700" cy="2009100"/>
          </a:xfrm>
          <a:prstGeom prst="rect">
            <a:avLst/>
          </a:prstGeom>
          <a:solidFill>
            <a:srgbClr val="F1C232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If you are filling a prescription, you need to wait, spend more time, and pickup another item to purchase. </a:t>
            </a:r>
            <a:endParaRPr b="1"/>
          </a:p>
        </p:txBody>
      </p:sp>
      <p:pic>
        <p:nvPicPr>
          <p:cNvPr id="205" name="Google Shape;20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650" y="1240525"/>
            <a:ext cx="2362200" cy="1794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6300" y="1264925"/>
            <a:ext cx="2528075" cy="149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1324" y="1240525"/>
            <a:ext cx="1875051" cy="149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93325" y="1264925"/>
            <a:ext cx="1692350" cy="117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5"/>
          <p:cNvSpPr txBox="1"/>
          <p:nvPr/>
        </p:nvSpPr>
        <p:spPr>
          <a:xfrm>
            <a:off x="278025" y="57725"/>
            <a:ext cx="44805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FFFFFF"/>
                </a:solidFill>
                <a:latin typeface="Cabin Sketch"/>
                <a:ea typeface="Cabin Sketch"/>
                <a:cs typeface="Cabin Sketch"/>
                <a:sym typeface="Cabin Sketch"/>
              </a:rPr>
              <a:t>CENTER AISLE</a:t>
            </a:r>
            <a:endParaRPr sz="4500">
              <a:solidFill>
                <a:srgbClr val="FFFFFF"/>
              </a:solidFill>
              <a:latin typeface="Cabin Sketch"/>
              <a:ea typeface="Cabin Sketch"/>
              <a:cs typeface="Cabin Sketch"/>
              <a:sym typeface="Cabin Sketch"/>
            </a:endParaRPr>
          </a:p>
        </p:txBody>
      </p:sp>
      <p:sp>
        <p:nvSpPr>
          <p:cNvPr id="214" name="Google Shape;214;p35"/>
          <p:cNvSpPr txBox="1"/>
          <p:nvPr/>
        </p:nvSpPr>
        <p:spPr>
          <a:xfrm>
            <a:off x="739100" y="808350"/>
            <a:ext cx="7565100" cy="4629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Arvo"/>
                <a:ea typeface="Arvo"/>
                <a:cs typeface="Arvo"/>
                <a:sym typeface="Arvo"/>
              </a:rPr>
              <a:t>GENERAL MERCHANDISE / CANNED GOODS</a:t>
            </a:r>
            <a:endParaRPr sz="1800" b="1"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215" name="Google Shape;215;p35"/>
          <p:cNvSpPr txBox="1"/>
          <p:nvPr/>
        </p:nvSpPr>
        <p:spPr>
          <a:xfrm>
            <a:off x="1118425" y="3643600"/>
            <a:ext cx="7185900" cy="965700"/>
          </a:xfrm>
          <a:prstGeom prst="rect">
            <a:avLst/>
          </a:prstGeom>
          <a:solidFill>
            <a:srgbClr val="F1C232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They draw the shopper deeper into the store and expose them to nonessential items along the way. </a:t>
            </a:r>
            <a:endParaRPr sz="1800" b="1"/>
          </a:p>
        </p:txBody>
      </p:sp>
      <p:pic>
        <p:nvPicPr>
          <p:cNvPr id="216" name="Google Shape;21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2925" y="1358875"/>
            <a:ext cx="3208650" cy="2074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6"/>
          <p:cNvSpPr txBox="1"/>
          <p:nvPr/>
        </p:nvSpPr>
        <p:spPr>
          <a:xfrm>
            <a:off x="278025" y="57725"/>
            <a:ext cx="82713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FFFFFF"/>
                </a:solidFill>
                <a:latin typeface="Cabin Sketch"/>
                <a:ea typeface="Cabin Sketch"/>
                <a:cs typeface="Cabin Sketch"/>
                <a:sym typeface="Cabin Sketch"/>
              </a:rPr>
              <a:t>BACK OF THE STORE</a:t>
            </a:r>
            <a:endParaRPr sz="4500">
              <a:solidFill>
                <a:srgbClr val="FFFFFF"/>
              </a:solidFill>
              <a:latin typeface="Cabin Sketch"/>
              <a:ea typeface="Cabin Sketch"/>
              <a:cs typeface="Cabin Sketch"/>
              <a:sym typeface="Cabin Sketch"/>
            </a:endParaRPr>
          </a:p>
        </p:txBody>
      </p:sp>
      <p:sp>
        <p:nvSpPr>
          <p:cNvPr id="222" name="Google Shape;222;p36"/>
          <p:cNvSpPr txBox="1"/>
          <p:nvPr/>
        </p:nvSpPr>
        <p:spPr>
          <a:xfrm>
            <a:off x="1751250" y="802125"/>
            <a:ext cx="5714100" cy="4629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Arvo"/>
                <a:ea typeface="Arvo"/>
                <a:cs typeface="Arvo"/>
                <a:sym typeface="Arvo"/>
              </a:rPr>
              <a:t>DAIRY PRODUCTS/EGG/MEAT</a:t>
            </a:r>
            <a:endParaRPr sz="1800" b="1"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223" name="Google Shape;223;p36"/>
          <p:cNvSpPr txBox="1"/>
          <p:nvPr/>
        </p:nvSpPr>
        <p:spPr>
          <a:xfrm>
            <a:off x="1306275" y="3468650"/>
            <a:ext cx="6006600" cy="1437300"/>
          </a:xfrm>
          <a:prstGeom prst="rect">
            <a:avLst/>
          </a:prstGeom>
          <a:solidFill>
            <a:srgbClr val="F1C232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Stores typically put these items in the farthest reaches of the store to expose shoppers to the maximum amount of product on their "quick trip" so they will buy impulsively. </a:t>
            </a:r>
            <a:endParaRPr sz="1800" b="1"/>
          </a:p>
        </p:txBody>
      </p:sp>
      <p:pic>
        <p:nvPicPr>
          <p:cNvPr id="224" name="Google Shape;22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5600" y="1362904"/>
            <a:ext cx="2569975" cy="192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3175" y="1346425"/>
            <a:ext cx="2897099" cy="19299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7"/>
          <p:cNvSpPr txBox="1"/>
          <p:nvPr/>
        </p:nvSpPr>
        <p:spPr>
          <a:xfrm>
            <a:off x="1143000" y="3362750"/>
            <a:ext cx="6519900" cy="875700"/>
          </a:xfrm>
          <a:prstGeom prst="rect">
            <a:avLst/>
          </a:prstGeom>
          <a:solidFill>
            <a:srgbClr val="F1C232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To turn waiting time into buying time. this is the most profitable area of the store.</a:t>
            </a:r>
            <a:endParaRPr sz="1800" b="1"/>
          </a:p>
        </p:txBody>
      </p:sp>
      <p:pic>
        <p:nvPicPr>
          <p:cNvPr id="231" name="Google Shape;23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1525" y="1034700"/>
            <a:ext cx="4798152" cy="2165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7"/>
          <p:cNvSpPr txBox="1"/>
          <p:nvPr/>
        </p:nvSpPr>
        <p:spPr>
          <a:xfrm>
            <a:off x="161375" y="209350"/>
            <a:ext cx="82713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FFFFFF"/>
                </a:solidFill>
                <a:latin typeface="Cabin Sketch"/>
                <a:ea typeface="Cabin Sketch"/>
                <a:cs typeface="Cabin Sketch"/>
                <a:sym typeface="Cabin Sketch"/>
              </a:rPr>
              <a:t>REGISTERS/EXITS</a:t>
            </a:r>
            <a:endParaRPr sz="4500">
              <a:solidFill>
                <a:srgbClr val="FFFFFF"/>
              </a:solidFill>
              <a:latin typeface="Cabin Sketch"/>
              <a:ea typeface="Cabin Sketch"/>
              <a:cs typeface="Cabin Sketch"/>
              <a:sym typeface="Cabin Sketch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8"/>
          <p:cNvSpPr txBox="1"/>
          <p:nvPr/>
        </p:nvSpPr>
        <p:spPr>
          <a:xfrm>
            <a:off x="278025" y="57725"/>
            <a:ext cx="44805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FFFFFF"/>
                </a:solidFill>
                <a:latin typeface="Cabin Sketch"/>
                <a:ea typeface="Cabin Sketch"/>
                <a:cs typeface="Cabin Sketch"/>
                <a:sym typeface="Cabin Sketch"/>
              </a:rPr>
              <a:t>SHELF LAYOUT</a:t>
            </a:r>
            <a:endParaRPr sz="4500">
              <a:solidFill>
                <a:srgbClr val="FFFFFF"/>
              </a:solidFill>
              <a:latin typeface="Cabin Sketch"/>
              <a:ea typeface="Cabin Sketch"/>
              <a:cs typeface="Cabin Sketch"/>
              <a:sym typeface="Cabin Sketch"/>
            </a:endParaRPr>
          </a:p>
        </p:txBody>
      </p:sp>
      <p:sp>
        <p:nvSpPr>
          <p:cNvPr id="238" name="Google Shape;238;p38"/>
          <p:cNvSpPr txBox="1"/>
          <p:nvPr/>
        </p:nvSpPr>
        <p:spPr>
          <a:xfrm>
            <a:off x="5547200" y="1027150"/>
            <a:ext cx="3480300" cy="799800"/>
          </a:xfrm>
          <a:prstGeom prst="rect">
            <a:avLst/>
          </a:prstGeom>
          <a:solidFill>
            <a:srgbClr val="F1C232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Smaller brands, regional brands and gourmet brands. The top shelf is usually chosen by the store management. </a:t>
            </a:r>
            <a:endParaRPr sz="1200" b="1"/>
          </a:p>
        </p:txBody>
      </p:sp>
      <p:pic>
        <p:nvPicPr>
          <p:cNvPr id="239" name="Google Shape;23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050" y="887175"/>
            <a:ext cx="5238700" cy="377112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8"/>
          <p:cNvSpPr txBox="1"/>
          <p:nvPr/>
        </p:nvSpPr>
        <p:spPr>
          <a:xfrm>
            <a:off x="6694700" y="335825"/>
            <a:ext cx="1376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rgbClr val="FFFFFF"/>
                </a:solidFill>
              </a:rPr>
              <a:t>TOP</a:t>
            </a:r>
            <a:endParaRPr sz="4000" b="1">
              <a:solidFill>
                <a:srgbClr val="FFFFFF"/>
              </a:solidFill>
            </a:endParaRPr>
          </a:p>
        </p:txBody>
      </p:sp>
      <p:sp>
        <p:nvSpPr>
          <p:cNvPr id="241" name="Google Shape;241;p38"/>
          <p:cNvSpPr/>
          <p:nvPr/>
        </p:nvSpPr>
        <p:spPr>
          <a:xfrm>
            <a:off x="4758525" y="1148675"/>
            <a:ext cx="809400" cy="3033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38"/>
          <p:cNvSpPr txBox="1"/>
          <p:nvPr/>
        </p:nvSpPr>
        <p:spPr>
          <a:xfrm>
            <a:off x="5547200" y="2398750"/>
            <a:ext cx="3480300" cy="1107000"/>
          </a:xfrm>
          <a:prstGeom prst="rect">
            <a:avLst/>
          </a:prstGeom>
          <a:solidFill>
            <a:srgbClr val="F1C232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/>
              <a:t>Best sellers and other leading brands. This is the "bulls-eye" zone and the manufacturer's may have paid for this space. There's no advantage for the supermarket to show your the lowest-priced item in the most effective spot.</a:t>
            </a:r>
            <a:endParaRPr sz="1100" b="1"/>
          </a:p>
        </p:txBody>
      </p:sp>
      <p:sp>
        <p:nvSpPr>
          <p:cNvPr id="243" name="Google Shape;243;p38"/>
          <p:cNvSpPr txBox="1"/>
          <p:nvPr/>
        </p:nvSpPr>
        <p:spPr>
          <a:xfrm>
            <a:off x="5726700" y="1920375"/>
            <a:ext cx="3417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FFFF"/>
                </a:solidFill>
              </a:rPr>
              <a:t>SHELF ⅔ DOWN </a:t>
            </a:r>
            <a:endParaRPr sz="3000" b="1">
              <a:solidFill>
                <a:srgbClr val="FFFFFF"/>
              </a:solidFill>
            </a:endParaRPr>
          </a:p>
        </p:txBody>
      </p:sp>
      <p:sp>
        <p:nvSpPr>
          <p:cNvPr id="244" name="Google Shape;244;p38"/>
          <p:cNvSpPr/>
          <p:nvPr/>
        </p:nvSpPr>
        <p:spPr>
          <a:xfrm>
            <a:off x="4758525" y="2520275"/>
            <a:ext cx="809400" cy="3033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8"/>
          <p:cNvSpPr txBox="1"/>
          <p:nvPr/>
        </p:nvSpPr>
        <p:spPr>
          <a:xfrm>
            <a:off x="5547200" y="4075150"/>
            <a:ext cx="3480300" cy="384900"/>
          </a:xfrm>
          <a:prstGeom prst="rect">
            <a:avLst/>
          </a:prstGeom>
          <a:solidFill>
            <a:srgbClr val="F1C232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Products with kid appeal are here.</a:t>
            </a:r>
            <a:endParaRPr b="1"/>
          </a:p>
        </p:txBody>
      </p:sp>
      <p:sp>
        <p:nvSpPr>
          <p:cNvPr id="246" name="Google Shape;246;p38"/>
          <p:cNvSpPr txBox="1"/>
          <p:nvPr/>
        </p:nvSpPr>
        <p:spPr>
          <a:xfrm>
            <a:off x="5966325" y="3605425"/>
            <a:ext cx="3417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FFFFFF"/>
                </a:solidFill>
              </a:rPr>
              <a:t>KID EYE LEVEL</a:t>
            </a:r>
            <a:endParaRPr sz="2500" b="1">
              <a:solidFill>
                <a:srgbClr val="FFFFFF"/>
              </a:solidFill>
            </a:endParaRPr>
          </a:p>
        </p:txBody>
      </p:sp>
      <p:sp>
        <p:nvSpPr>
          <p:cNvPr id="247" name="Google Shape;247;p38"/>
          <p:cNvSpPr/>
          <p:nvPr/>
        </p:nvSpPr>
        <p:spPr>
          <a:xfrm>
            <a:off x="4758525" y="4098700"/>
            <a:ext cx="809400" cy="3033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9"/>
          <p:cNvSpPr txBox="1"/>
          <p:nvPr/>
        </p:nvSpPr>
        <p:spPr>
          <a:xfrm>
            <a:off x="278025" y="57725"/>
            <a:ext cx="81078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rgbClr val="FFFFFF"/>
                </a:solidFill>
                <a:latin typeface="Cabin Sketch"/>
                <a:ea typeface="Cabin Sketch"/>
                <a:cs typeface="Cabin Sketch"/>
                <a:sym typeface="Cabin Sketch"/>
              </a:rPr>
              <a:t>MY GROCERY SHOPPING LIST</a:t>
            </a:r>
            <a:endParaRPr sz="4000" b="1">
              <a:solidFill>
                <a:srgbClr val="FFFFFF"/>
              </a:solidFill>
              <a:latin typeface="Cabin Sketch"/>
              <a:ea typeface="Cabin Sketch"/>
              <a:cs typeface="Cabin Sketch"/>
              <a:sym typeface="Cabin Sketch"/>
            </a:endParaRPr>
          </a:p>
        </p:txBody>
      </p:sp>
      <p:graphicFrame>
        <p:nvGraphicFramePr>
          <p:cNvPr id="253" name="Google Shape;253;p39"/>
          <p:cNvGraphicFramePr/>
          <p:nvPr/>
        </p:nvGraphicFramePr>
        <p:xfrm>
          <a:off x="426550" y="1241575"/>
          <a:ext cx="8290900" cy="3692275"/>
        </p:xfrm>
        <a:graphic>
          <a:graphicData uri="http://schemas.openxmlformats.org/drawingml/2006/table">
            <a:tbl>
              <a:tblPr>
                <a:noFill/>
                <a:tableStyleId>{5A40E92F-9C39-4464-A200-AFF367FE01AC}</a:tableStyleId>
              </a:tblPr>
              <a:tblGrid>
                <a:gridCol w="2335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55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32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b="1">
                          <a:latin typeface="Chelsea Market"/>
                          <a:ea typeface="Chelsea Market"/>
                          <a:cs typeface="Chelsea Market"/>
                          <a:sym typeface="Chelsea Market"/>
                        </a:rPr>
                        <a:t>FROZEN</a:t>
                      </a:r>
                      <a:endParaRPr sz="2500" b="1">
                        <a:latin typeface="Chelsea Market"/>
                        <a:ea typeface="Chelsea Market"/>
                        <a:cs typeface="Chelsea Market"/>
                        <a:sym typeface="Chelsea Marke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b="1">
                          <a:latin typeface="Chelsea Market"/>
                          <a:ea typeface="Chelsea Market"/>
                          <a:cs typeface="Chelsea Market"/>
                          <a:sym typeface="Chelsea Market"/>
                        </a:rPr>
                        <a:t>FOODS</a:t>
                      </a:r>
                      <a:endParaRPr sz="2500" b="1">
                        <a:latin typeface="Chelsea Market"/>
                        <a:ea typeface="Chelsea Market"/>
                        <a:cs typeface="Chelsea Market"/>
                        <a:sym typeface="Chelsea Market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23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2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2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b="1">
                          <a:latin typeface="Chelsea Market"/>
                          <a:ea typeface="Chelsea Market"/>
                          <a:cs typeface="Chelsea Market"/>
                          <a:sym typeface="Chelsea Market"/>
                        </a:rPr>
                        <a:t>BEVERAGES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23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2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70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b="1">
                          <a:latin typeface="Chelsea Market"/>
                          <a:ea typeface="Chelsea Market"/>
                          <a:cs typeface="Chelsea Market"/>
                          <a:sym typeface="Chelsea Market"/>
                        </a:rPr>
                        <a:t>BREAD/</a:t>
                      </a:r>
                      <a:endParaRPr sz="2500" b="1">
                        <a:latin typeface="Chelsea Market"/>
                        <a:ea typeface="Chelsea Market"/>
                        <a:cs typeface="Chelsea Market"/>
                        <a:sym typeface="Chelsea Marke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b="1">
                          <a:latin typeface="Chelsea Market"/>
                          <a:ea typeface="Chelsea Market"/>
                          <a:cs typeface="Chelsea Market"/>
                          <a:sym typeface="Chelsea Market"/>
                        </a:rPr>
                        <a:t>BAKERY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23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a:txBody>
                  <a:tcPr marL="91425" marR="91425" marT="91425" marB="91425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2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4" name="Google Shape;254;p39"/>
          <p:cNvSpPr txBox="1"/>
          <p:nvPr/>
        </p:nvSpPr>
        <p:spPr>
          <a:xfrm>
            <a:off x="188050" y="720725"/>
            <a:ext cx="8732700" cy="52085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dirty="0"/>
              <a:t>Imagine you are staying a week at a cottage for vacation. You will not be able to shop again this week. Pick out what you would buy for an entire week.</a:t>
            </a:r>
            <a:endParaRPr sz="9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dirty="0"/>
              <a:t>OPTIONAL - Copy + paste pictures of the products you would purchase; these slides are to show you what you have to buy. Then complete t</a:t>
            </a:r>
            <a:r>
              <a:rPr lang="en-US" sz="900" b="1" dirty="0"/>
              <a:t>he</a:t>
            </a:r>
            <a:r>
              <a:rPr lang="en" sz="900" b="1" dirty="0"/>
              <a:t> next step of the assignment, which is on Moodle. </a:t>
            </a:r>
            <a:endParaRPr sz="9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9" name="Google Shape;259;p40"/>
          <p:cNvGraphicFramePr/>
          <p:nvPr/>
        </p:nvGraphicFramePr>
        <p:xfrm>
          <a:off x="482375" y="143250"/>
          <a:ext cx="8290900" cy="4772400"/>
        </p:xfrm>
        <a:graphic>
          <a:graphicData uri="http://schemas.openxmlformats.org/drawingml/2006/table">
            <a:tbl>
              <a:tblPr>
                <a:noFill/>
                <a:tableStyleId>{5A40E92F-9C39-4464-A200-AFF367FE01AC}</a:tableStyleId>
              </a:tblPr>
              <a:tblGrid>
                <a:gridCol w="2335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55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56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b="1">
                          <a:latin typeface="Chelsea Market"/>
                          <a:ea typeface="Chelsea Market"/>
                          <a:cs typeface="Chelsea Market"/>
                          <a:sym typeface="Chelsea Market"/>
                        </a:rPr>
                        <a:t>CEREAL/</a:t>
                      </a:r>
                      <a:endParaRPr sz="2500" b="1">
                        <a:latin typeface="Chelsea Market"/>
                        <a:ea typeface="Chelsea Market"/>
                        <a:cs typeface="Chelsea Market"/>
                        <a:sym typeface="Chelsea Marke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b="1">
                          <a:latin typeface="Chelsea Market"/>
                          <a:ea typeface="Chelsea Market"/>
                          <a:cs typeface="Chelsea Market"/>
                          <a:sym typeface="Chelsea Market"/>
                        </a:rPr>
                        <a:t>BREAKFAST</a:t>
                      </a:r>
                      <a:endParaRPr sz="2500" b="1">
                        <a:latin typeface="Chelsea Market"/>
                        <a:ea typeface="Chelsea Market"/>
                        <a:cs typeface="Chelsea Market"/>
                        <a:sym typeface="Chelsea Market"/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23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2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79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b="1">
                          <a:latin typeface="Chelsea Market"/>
                          <a:ea typeface="Chelsea Market"/>
                          <a:cs typeface="Chelsea Market"/>
                          <a:sym typeface="Chelsea Market"/>
                        </a:rPr>
                        <a:t>PASTA/RICE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23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2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579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b="1">
                          <a:latin typeface="Chelsea Market"/>
                          <a:ea typeface="Chelsea Market"/>
                          <a:cs typeface="Chelsea Market"/>
                          <a:sym typeface="Chelsea Market"/>
                        </a:rPr>
                        <a:t>DAIRY</a:t>
                      </a: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23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1C2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496</Words>
  <Application>Microsoft Office PowerPoint</Application>
  <PresentationFormat>On-screen Show (16:9)</PresentationFormat>
  <Paragraphs>74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Fauna One</vt:lpstr>
      <vt:lpstr>Chelsea Market</vt:lpstr>
      <vt:lpstr>Condiment</vt:lpstr>
      <vt:lpstr>Arvo</vt:lpstr>
      <vt:lpstr>Arial</vt:lpstr>
      <vt:lpstr>Cabin Sketch</vt:lpstr>
      <vt:lpstr>Simple Dark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Julie Bamford</cp:lastModifiedBy>
  <cp:revision>5</cp:revision>
  <dcterms:modified xsi:type="dcterms:W3CDTF">2022-01-17T15:39:21Z</dcterms:modified>
</cp:coreProperties>
</file>