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Bookman Old Style" panose="02050604050505020204" pitchFamily="18"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Libre Franklin"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3"/>
        <p:cNvGrpSpPr/>
        <p:nvPr/>
      </p:nvGrpSpPr>
      <p:grpSpPr>
        <a:xfrm>
          <a:off x="0" y="0"/>
          <a:ext cx="0" cy="0"/>
          <a:chOff x="0" y="0"/>
          <a:chExt cx="0" cy="0"/>
        </a:xfrm>
      </p:grpSpPr>
      <p:sp>
        <p:nvSpPr>
          <p:cNvPr id="84" name="Google Shape;84;p12"/>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2"/>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12"/>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a:solidFill>
                  <a:schemeClr val="dk2"/>
                </a:solidFill>
                <a:latin typeface="Libre Franklin"/>
                <a:ea typeface="Libre Franklin"/>
                <a:cs typeface="Libre Franklin"/>
                <a:sym typeface="Libre Franklin"/>
              </a:defRPr>
            </a:lvl1pPr>
            <a:lvl2pPr marL="0" lvl="1" indent="0" algn="l">
              <a:spcBef>
                <a:spcPts val="0"/>
              </a:spcBef>
              <a:buNone/>
              <a:defRPr sz="800">
                <a:solidFill>
                  <a:schemeClr val="dk2"/>
                </a:solidFill>
                <a:latin typeface="Libre Franklin"/>
                <a:ea typeface="Libre Franklin"/>
                <a:cs typeface="Libre Franklin"/>
                <a:sym typeface="Libre Franklin"/>
              </a:defRPr>
            </a:lvl2pPr>
            <a:lvl3pPr marL="0" lvl="2" indent="0" algn="l">
              <a:spcBef>
                <a:spcPts val="0"/>
              </a:spcBef>
              <a:buNone/>
              <a:defRPr sz="800">
                <a:solidFill>
                  <a:schemeClr val="dk2"/>
                </a:solidFill>
                <a:latin typeface="Libre Franklin"/>
                <a:ea typeface="Libre Franklin"/>
                <a:cs typeface="Libre Franklin"/>
                <a:sym typeface="Libre Franklin"/>
              </a:defRPr>
            </a:lvl3pPr>
            <a:lvl4pPr marL="0" lvl="3" indent="0" algn="l">
              <a:spcBef>
                <a:spcPts val="0"/>
              </a:spcBef>
              <a:buNone/>
              <a:defRPr sz="800">
                <a:solidFill>
                  <a:schemeClr val="dk2"/>
                </a:solidFill>
                <a:latin typeface="Libre Franklin"/>
                <a:ea typeface="Libre Franklin"/>
                <a:cs typeface="Libre Franklin"/>
                <a:sym typeface="Libre Franklin"/>
              </a:defRPr>
            </a:lvl4pPr>
            <a:lvl5pPr marL="0" lvl="4" indent="0" algn="l">
              <a:spcBef>
                <a:spcPts val="0"/>
              </a:spcBef>
              <a:buNone/>
              <a:defRPr sz="800">
                <a:solidFill>
                  <a:schemeClr val="dk2"/>
                </a:solidFill>
                <a:latin typeface="Libre Franklin"/>
                <a:ea typeface="Libre Franklin"/>
                <a:cs typeface="Libre Franklin"/>
                <a:sym typeface="Libre Franklin"/>
              </a:defRPr>
            </a:lvl5pPr>
            <a:lvl6pPr marL="0" lvl="5" indent="0" algn="l">
              <a:spcBef>
                <a:spcPts val="0"/>
              </a:spcBef>
              <a:buNone/>
              <a:defRPr sz="800">
                <a:solidFill>
                  <a:schemeClr val="dk2"/>
                </a:solidFill>
                <a:latin typeface="Libre Franklin"/>
                <a:ea typeface="Libre Franklin"/>
                <a:cs typeface="Libre Franklin"/>
                <a:sym typeface="Libre Franklin"/>
              </a:defRPr>
            </a:lvl6pPr>
            <a:lvl7pPr marL="0" lvl="6" indent="0" algn="l">
              <a:spcBef>
                <a:spcPts val="0"/>
              </a:spcBef>
              <a:buNone/>
              <a:defRPr sz="800">
                <a:solidFill>
                  <a:schemeClr val="dk2"/>
                </a:solidFill>
                <a:latin typeface="Libre Franklin"/>
                <a:ea typeface="Libre Franklin"/>
                <a:cs typeface="Libre Franklin"/>
                <a:sym typeface="Libre Franklin"/>
              </a:defRPr>
            </a:lvl7pPr>
            <a:lvl8pPr marL="0" lvl="7" indent="0" algn="l">
              <a:spcBef>
                <a:spcPts val="0"/>
              </a:spcBef>
              <a:buNone/>
              <a:defRPr sz="800">
                <a:solidFill>
                  <a:schemeClr val="dk2"/>
                </a:solidFill>
                <a:latin typeface="Libre Franklin"/>
                <a:ea typeface="Libre Franklin"/>
                <a:cs typeface="Libre Franklin"/>
                <a:sym typeface="Libre Franklin"/>
              </a:defRPr>
            </a:lvl8pPr>
            <a:lvl9pPr marL="0" lvl="8" indent="0" algn="l">
              <a:spcBef>
                <a:spcPts val="0"/>
              </a:spcBef>
              <a:buNone/>
              <a:defRPr sz="800">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a:spLocks noGrp="1"/>
          </p:cNvSpPr>
          <p:nvPr>
            <p:ph type="pic" idx="2"/>
          </p:nvPr>
        </p:nvSpPr>
        <p:spPr>
          <a:xfrm>
            <a:off x="15" y="0"/>
            <a:ext cx="12191985" cy="4578350"/>
          </a:xfrm>
          <a:prstGeom prst="rect">
            <a:avLst/>
          </a:prstGeom>
          <a:solidFill>
            <a:srgbClr val="D8D8D8"/>
          </a:solidFill>
          <a:ln>
            <a:noFill/>
          </a:ln>
        </p:spPr>
      </p:sp>
      <p:sp>
        <p:nvSpPr>
          <p:cNvPr id="94" name="Google Shape;94;p13"/>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6" name="Google Shape;96;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1"/>
        <p:cNvGrpSpPr/>
        <p:nvPr/>
      </p:nvGrpSpPr>
      <p:grpSpPr>
        <a:xfrm>
          <a:off x="0" y="0"/>
          <a:ext cx="0" cy="0"/>
          <a:chOff x="0" y="0"/>
          <a:chExt cx="0" cy="0"/>
        </a:xfrm>
      </p:grpSpPr>
      <p:sp>
        <p:nvSpPr>
          <p:cNvPr id="42" name="Google Shape;42;p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45" name="Google Shape;45;p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46" name="Google Shape;46;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9"/>
        <p:cNvGrpSpPr/>
        <p:nvPr/>
      </p:nvGrpSpPr>
      <p:grpSpPr>
        <a:xfrm>
          <a:off x="0" y="0"/>
          <a:ext cx="0" cy="0"/>
          <a:chOff x="0" y="0"/>
          <a:chExt cx="0" cy="0"/>
        </a:xfrm>
      </p:grpSpPr>
      <p:sp>
        <p:nvSpPr>
          <p:cNvPr id="50" name="Google Shape;50;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3" name="Google Shape;53;p7"/>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4" name="Google Shape;54;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8"/>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7" name="Google Shape;67;p9"/>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9"/>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9" name="Google Shape;69;p9"/>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8"/>
        <p:cNvGrpSpPr/>
        <p:nvPr/>
      </p:nvGrpSpPr>
      <p:grpSpPr>
        <a:xfrm>
          <a:off x="0" y="0"/>
          <a:ext cx="0" cy="0"/>
          <a:chOff x="0" y="0"/>
          <a:chExt cx="0" cy="0"/>
        </a:xfrm>
      </p:grpSpPr>
      <p:sp>
        <p:nvSpPr>
          <p:cNvPr id="79" name="Google Shape;79;p1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1" name="Google Shape;31;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3" name="Google Shape;33;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104" name="Google Shape;104;p14"/>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05" name="Google Shape;105;p14"/>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06" name="Google Shape;106;p14"/>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Careers</a:t>
            </a:r>
            <a:endParaRPr/>
          </a:p>
        </p:txBody>
      </p:sp>
      <p:cxnSp>
        <p:nvCxnSpPr>
          <p:cNvPr id="107" name="Google Shape;107;p14"/>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08" name="Google Shape;108;p1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7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0"/>
        <p:cNvGrpSpPr/>
        <p:nvPr/>
      </p:nvGrpSpPr>
      <p:grpSpPr>
        <a:xfrm>
          <a:off x="0" y="0"/>
          <a:ext cx="0" cy="0"/>
          <a:chOff x="0" y="0"/>
          <a:chExt cx="0" cy="0"/>
        </a:xfrm>
      </p:grpSpPr>
      <p:sp>
        <p:nvSpPr>
          <p:cNvPr id="211" name="Google Shape;211;p23"/>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700"/>
              <a:buFont typeface="Calibri"/>
              <a:buNone/>
            </a:pPr>
            <a:r>
              <a:rPr lang="en-US" sz="3700">
                <a:solidFill>
                  <a:srgbClr val="FFFFFF"/>
                </a:solidFill>
                <a:latin typeface="Calibri"/>
                <a:ea typeface="Calibri"/>
                <a:cs typeface="Calibri"/>
                <a:sym typeface="Calibri"/>
              </a:rPr>
              <a:t>Additional Document Examples</a:t>
            </a:r>
            <a:endParaRPr sz="3700">
              <a:solidFill>
                <a:srgbClr val="FFFFFF"/>
              </a:solidFill>
            </a:endParaRPr>
          </a:p>
        </p:txBody>
      </p:sp>
      <p:cxnSp>
        <p:nvCxnSpPr>
          <p:cNvPr id="213" name="Google Shape;213;p23"/>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14" name="Google Shape;214;p23"/>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a:bodyPr>
          <a:lstStyle/>
          <a:p>
            <a:pPr marL="91440" lvl="0" indent="-95250" algn="l" rtl="0">
              <a:lnSpc>
                <a:spcPct val="100000"/>
              </a:lnSpc>
              <a:spcBef>
                <a:spcPts val="0"/>
              </a:spcBef>
              <a:spcAft>
                <a:spcPts val="0"/>
              </a:spcAft>
              <a:buSzPts val="1500"/>
              <a:buFont typeface="Noto Sans Symbols"/>
              <a:buChar char="⮚"/>
            </a:pPr>
            <a:r>
              <a:rPr lang="en-US" sz="1500">
                <a:solidFill>
                  <a:srgbClr val="FFFFFF"/>
                </a:solidFill>
                <a:latin typeface="Calibri"/>
                <a:ea typeface="Calibri"/>
                <a:cs typeface="Calibri"/>
                <a:sym typeface="Calibri"/>
              </a:rPr>
              <a:t> </a:t>
            </a:r>
            <a:r>
              <a:rPr lang="en-US" sz="1500">
                <a:solidFill>
                  <a:srgbClr val="FFFFFF"/>
                </a:solidFill>
              </a:rPr>
              <a:t>Transcript from school to show grades</a:t>
            </a:r>
            <a:endParaRPr/>
          </a:p>
          <a:p>
            <a:pPr marL="91440" lvl="0" indent="-95250" algn="l" rtl="0">
              <a:lnSpc>
                <a:spcPct val="100000"/>
              </a:lnSpc>
              <a:spcBef>
                <a:spcPts val="2000"/>
              </a:spcBef>
              <a:spcAft>
                <a:spcPts val="0"/>
              </a:spcAft>
              <a:buSzPts val="1500"/>
              <a:buFont typeface="Noto Sans Symbols"/>
              <a:buChar char="⮚"/>
            </a:pPr>
            <a:r>
              <a:rPr lang="en-US" sz="1500">
                <a:solidFill>
                  <a:srgbClr val="FFFFFF"/>
                </a:solidFill>
              </a:rPr>
              <a:t> Performance reports from previous employers</a:t>
            </a:r>
            <a:endParaRPr/>
          </a:p>
          <a:p>
            <a:pPr marL="91440" lvl="0" indent="-95250" algn="l" rtl="0">
              <a:lnSpc>
                <a:spcPct val="100000"/>
              </a:lnSpc>
              <a:spcBef>
                <a:spcPts val="2000"/>
              </a:spcBef>
              <a:spcAft>
                <a:spcPts val="0"/>
              </a:spcAft>
              <a:buSzPts val="1500"/>
              <a:buFont typeface="Noto Sans Symbols"/>
              <a:buChar char="⮚"/>
            </a:pPr>
            <a:r>
              <a:rPr lang="en-US" sz="1500">
                <a:solidFill>
                  <a:srgbClr val="FFFFFF"/>
                </a:solidFill>
              </a:rPr>
              <a:t> Proof of education/certifications (i.e. diploma)</a:t>
            </a:r>
            <a:endParaRPr/>
          </a:p>
          <a:p>
            <a:pPr marL="91440" lvl="0" indent="-95250" algn="l" rtl="0">
              <a:lnSpc>
                <a:spcPct val="100000"/>
              </a:lnSpc>
              <a:spcBef>
                <a:spcPts val="2000"/>
              </a:spcBef>
              <a:spcAft>
                <a:spcPts val="0"/>
              </a:spcAft>
              <a:buSzPts val="1500"/>
              <a:buFont typeface="Noto Sans Symbols"/>
              <a:buChar char="⮚"/>
            </a:pPr>
            <a:r>
              <a:rPr lang="en-US" sz="1500">
                <a:solidFill>
                  <a:srgbClr val="FFFFFF"/>
                </a:solidFill>
              </a:rPr>
              <a:t> Police record check</a:t>
            </a:r>
            <a:endParaRPr/>
          </a:p>
          <a:p>
            <a:pPr marL="91440" lvl="0" indent="-95250" algn="l" rtl="0">
              <a:lnSpc>
                <a:spcPct val="100000"/>
              </a:lnSpc>
              <a:spcBef>
                <a:spcPts val="2000"/>
              </a:spcBef>
              <a:spcAft>
                <a:spcPts val="0"/>
              </a:spcAft>
              <a:buSzPts val="1500"/>
              <a:buFont typeface="Noto Sans Symbols"/>
              <a:buChar char="⮚"/>
            </a:pPr>
            <a:r>
              <a:rPr lang="en-US" sz="1500">
                <a:solidFill>
                  <a:srgbClr val="FFFFFF"/>
                </a:solidFill>
              </a:rPr>
              <a:t> Note: If these are required, it will be listed under the job posting, so never hand these in unless it specifically says to do so</a:t>
            </a:r>
            <a:endParaRPr/>
          </a:p>
        </p:txBody>
      </p:sp>
      <p:pic>
        <p:nvPicPr>
          <p:cNvPr id="215" name="Google Shape;215;p23" descr="Is A Degree Vital For Working In Animation? |"/>
          <p:cNvPicPr preferRelativeResize="0"/>
          <p:nvPr/>
        </p:nvPicPr>
        <p:blipFill rotWithShape="1">
          <a:blip r:embed="rId3">
            <a:alphaModFix/>
          </a:blip>
          <a:srcRect t="1402" r="-1" b="7615"/>
          <a:stretch/>
        </p:blipFill>
        <p:spPr>
          <a:xfrm>
            <a:off x="4654296" y="10"/>
            <a:ext cx="7537703" cy="68579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9"/>
        <p:cNvGrpSpPr/>
        <p:nvPr/>
      </p:nvGrpSpPr>
      <p:grpSpPr>
        <a:xfrm>
          <a:off x="0" y="0"/>
          <a:ext cx="0" cy="0"/>
          <a:chOff x="0" y="0"/>
          <a:chExt cx="0" cy="0"/>
        </a:xfrm>
      </p:grpSpPr>
      <p:sp>
        <p:nvSpPr>
          <p:cNvPr id="220" name="Google Shape;220;p24"/>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700"/>
              <a:buFont typeface="Bookman Old Style"/>
              <a:buNone/>
            </a:pPr>
            <a:r>
              <a:rPr lang="en-US" sz="3700">
                <a:solidFill>
                  <a:srgbClr val="FFFFFF"/>
                </a:solidFill>
              </a:rPr>
              <a:t>What happens next?</a:t>
            </a:r>
            <a:endParaRPr sz="3700">
              <a:solidFill>
                <a:srgbClr val="FFFFFF"/>
              </a:solidFill>
            </a:endParaRPr>
          </a:p>
        </p:txBody>
      </p:sp>
      <p:cxnSp>
        <p:nvCxnSpPr>
          <p:cNvPr id="222" name="Google Shape;222;p24"/>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23" name="Google Shape;223;p24"/>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1100"/>
              <a:buFont typeface="Noto Sans Symbols"/>
              <a:buChar char="⮚"/>
            </a:pPr>
            <a:r>
              <a:rPr lang="en-US" sz="1100" dirty="0">
                <a:solidFill>
                  <a:srgbClr val="FFFFFF"/>
                </a:solidFill>
              </a:rPr>
              <a:t> Employers will have a look at all the candidates that applied for the job </a:t>
            </a:r>
            <a:endParaRPr dirty="0"/>
          </a:p>
          <a:p>
            <a:pPr marL="384048" lvl="1" indent="-182880" algn="l" rtl="0">
              <a:lnSpc>
                <a:spcPct val="90000"/>
              </a:lnSpc>
              <a:spcBef>
                <a:spcPts val="400"/>
              </a:spcBef>
              <a:spcAft>
                <a:spcPts val="0"/>
              </a:spcAft>
              <a:buClr>
                <a:srgbClr val="FFFFFF"/>
              </a:buClr>
              <a:buSzPts val="1100"/>
              <a:buFont typeface="Noto Sans Symbols"/>
              <a:buChar char="⮚"/>
            </a:pPr>
            <a:r>
              <a:rPr lang="en-US" sz="1100" dirty="0">
                <a:solidFill>
                  <a:srgbClr val="FFFFFF"/>
                </a:solidFill>
              </a:rPr>
              <a:t>i.e. cover letter, resume, additional docs, looking them up online</a:t>
            </a:r>
            <a:endParaRPr dirty="0"/>
          </a:p>
          <a:p>
            <a:pPr marL="91440" lvl="0" indent="-91440" algn="l" rtl="0">
              <a:lnSpc>
                <a:spcPct val="90000"/>
              </a:lnSpc>
              <a:spcBef>
                <a:spcPts val="1600"/>
              </a:spcBef>
              <a:spcAft>
                <a:spcPts val="0"/>
              </a:spcAft>
              <a:buSzPts val="1100"/>
              <a:buFont typeface="Noto Sans Symbols"/>
              <a:buChar char="⮚"/>
            </a:pPr>
            <a:r>
              <a:rPr lang="en-US" sz="1100" dirty="0">
                <a:solidFill>
                  <a:srgbClr val="FFFFFF"/>
                </a:solidFill>
              </a:rPr>
              <a:t> Next, employers will make a list of their </a:t>
            </a:r>
            <a:r>
              <a:rPr lang="en-US" sz="1100" dirty="0" err="1">
                <a:solidFill>
                  <a:srgbClr val="FFFFFF"/>
                </a:solidFill>
              </a:rPr>
              <a:t>favourites</a:t>
            </a:r>
            <a:r>
              <a:rPr lang="en-US" sz="1100" dirty="0">
                <a:solidFill>
                  <a:srgbClr val="FFFFFF"/>
                </a:solidFill>
              </a:rPr>
              <a:t> and call them for an interview</a:t>
            </a:r>
            <a:endParaRPr dirty="0"/>
          </a:p>
          <a:p>
            <a:pPr marL="91440" lvl="0" indent="-91440" algn="l" rtl="0">
              <a:lnSpc>
                <a:spcPct val="90000"/>
              </a:lnSpc>
              <a:spcBef>
                <a:spcPts val="1400"/>
              </a:spcBef>
              <a:spcAft>
                <a:spcPts val="0"/>
              </a:spcAft>
              <a:buSzPts val="1100"/>
              <a:buFont typeface="Noto Sans Symbols"/>
              <a:buChar char="⮚"/>
            </a:pPr>
            <a:r>
              <a:rPr lang="en-US" sz="1100" dirty="0">
                <a:solidFill>
                  <a:srgbClr val="FFFFFF"/>
                </a:solidFill>
              </a:rPr>
              <a:t> The interview may take place in a variety of ways </a:t>
            </a:r>
            <a:endParaRPr dirty="0"/>
          </a:p>
          <a:p>
            <a:pPr marL="384048" lvl="1" indent="-182880" algn="l" rtl="0">
              <a:lnSpc>
                <a:spcPct val="90000"/>
              </a:lnSpc>
              <a:spcBef>
                <a:spcPts val="400"/>
              </a:spcBef>
              <a:spcAft>
                <a:spcPts val="0"/>
              </a:spcAft>
              <a:buClr>
                <a:srgbClr val="FFFFFF"/>
              </a:buClr>
              <a:buSzPts val="1100"/>
              <a:buFont typeface="Noto Sans Symbols"/>
              <a:buChar char="⮚"/>
            </a:pPr>
            <a:r>
              <a:rPr lang="en-US" sz="1100" dirty="0">
                <a:solidFill>
                  <a:srgbClr val="FFFFFF"/>
                </a:solidFill>
              </a:rPr>
              <a:t>i.e. in person, over video call (Zoom), telephone, in groups</a:t>
            </a:r>
            <a:endParaRPr dirty="0"/>
          </a:p>
          <a:p>
            <a:pPr marL="91440" lvl="0" indent="-91440" algn="l" rtl="0">
              <a:lnSpc>
                <a:spcPct val="90000"/>
              </a:lnSpc>
              <a:spcBef>
                <a:spcPts val="1600"/>
              </a:spcBef>
              <a:spcAft>
                <a:spcPts val="0"/>
              </a:spcAft>
              <a:buSzPts val="1100"/>
              <a:buFont typeface="Noto Sans Symbols"/>
              <a:buChar char="⮚"/>
            </a:pPr>
            <a:r>
              <a:rPr lang="en-US" sz="1100" dirty="0">
                <a:solidFill>
                  <a:srgbClr val="FFFFFF"/>
                </a:solidFill>
              </a:rPr>
              <a:t> For very advanced positions, there will be multiple interview rounds but for entry level jobs, there is usually just one</a:t>
            </a:r>
            <a:endParaRPr dirty="0"/>
          </a:p>
          <a:p>
            <a:pPr marL="91440" lvl="0" indent="-91440" algn="l" rtl="0">
              <a:lnSpc>
                <a:spcPct val="90000"/>
              </a:lnSpc>
              <a:spcBef>
                <a:spcPts val="1400"/>
              </a:spcBef>
              <a:spcAft>
                <a:spcPts val="0"/>
              </a:spcAft>
              <a:buSzPts val="1100"/>
              <a:buFont typeface="Noto Sans Symbols"/>
              <a:buChar char="⮚"/>
            </a:pPr>
            <a:r>
              <a:rPr lang="en-US" sz="1100" dirty="0">
                <a:solidFill>
                  <a:srgbClr val="FFFFFF"/>
                </a:solidFill>
              </a:rPr>
              <a:t> Lastly, the employer will make the successful candidate a job offer, and this is usually done by telephone</a:t>
            </a:r>
            <a:endParaRPr dirty="0"/>
          </a:p>
          <a:p>
            <a:pPr marL="91440" lvl="0" indent="-21589" algn="l" rtl="0">
              <a:lnSpc>
                <a:spcPct val="90000"/>
              </a:lnSpc>
              <a:spcBef>
                <a:spcPts val="1400"/>
              </a:spcBef>
              <a:spcAft>
                <a:spcPts val="0"/>
              </a:spcAft>
              <a:buSzPts val="1100"/>
              <a:buFont typeface="Noto Sans Symbols"/>
              <a:buNone/>
            </a:pPr>
            <a:endParaRPr sz="1100" dirty="0">
              <a:solidFill>
                <a:srgbClr val="FFFFFF"/>
              </a:solidFill>
            </a:endParaRPr>
          </a:p>
        </p:txBody>
      </p:sp>
      <p:pic>
        <p:nvPicPr>
          <p:cNvPr id="224" name="Google Shape;224;p24" descr="8 Powerful Tips To Help You Be An Employer Of Choice"/>
          <p:cNvPicPr preferRelativeResize="0"/>
          <p:nvPr/>
        </p:nvPicPr>
        <p:blipFill rotWithShape="1">
          <a:blip r:embed="rId3">
            <a:alphaModFix/>
          </a:blip>
          <a:srcRect l="18506" r="19841" b="1"/>
          <a:stretch/>
        </p:blipFill>
        <p:spPr>
          <a:xfrm>
            <a:off x="4654296" y="10"/>
            <a:ext cx="7537703" cy="68579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title"/>
          </p:nvPr>
        </p:nvSpPr>
        <p:spPr>
          <a:xfrm>
            <a:off x="3017927" y="455177"/>
            <a:ext cx="6329647" cy="7558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Haven’t heard back?</a:t>
            </a:r>
            <a:endParaRPr/>
          </a:p>
        </p:txBody>
      </p:sp>
      <p:sp>
        <p:nvSpPr>
          <p:cNvPr id="3" name="Text Placeholder 2">
            <a:extLst>
              <a:ext uri="{FF2B5EF4-FFF2-40B4-BE49-F238E27FC236}">
                <a16:creationId xmlns:a16="http://schemas.microsoft.com/office/drawing/2014/main" id="{15F61157-D710-44A8-AFF7-E3A0A391BEBA}"/>
              </a:ext>
            </a:extLst>
          </p:cNvPr>
          <p:cNvSpPr>
            <a:spLocks noGrp="1"/>
          </p:cNvSpPr>
          <p:nvPr>
            <p:ph type="body" idx="1"/>
          </p:nvPr>
        </p:nvSpPr>
        <p:spPr/>
        <p:txBody>
          <a:bodyPr/>
          <a:lstStyle/>
          <a:p>
            <a:r>
              <a:rPr lang="en-US" dirty="0"/>
              <a:t>You may not have got the job. But don’t give up hope right away. Some employers do not message everyone interviewed until their first choice has responded to the job offer. And sometimes the first person chosen does not accept the job (for various reasons) and then the employer goes onto the second choice.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234"/>
        <p:cNvGrpSpPr/>
        <p:nvPr/>
      </p:nvGrpSpPr>
      <p:grpSpPr>
        <a:xfrm>
          <a:off x="0" y="0"/>
          <a:ext cx="0" cy="0"/>
          <a:chOff x="0" y="0"/>
          <a:chExt cx="0" cy="0"/>
        </a:xfrm>
      </p:grpSpPr>
      <p:sp>
        <p:nvSpPr>
          <p:cNvPr id="235" name="Google Shape;235;p26"/>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36" name="Google Shape;236;p26"/>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37" name="Google Shape;237;p26"/>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a:t>Exit Ticket</a:t>
            </a:r>
            <a:br>
              <a:rPr lang="en-US" sz="4800"/>
            </a:br>
            <a:endParaRPr sz="4800"/>
          </a:p>
        </p:txBody>
      </p:sp>
      <p:cxnSp>
        <p:nvCxnSpPr>
          <p:cNvPr id="238" name="Google Shape;238;p26"/>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239" name="Google Shape;239;p26"/>
          <p:cNvSpPr txBox="1"/>
          <p:nvPr/>
        </p:nvSpPr>
        <p:spPr>
          <a:xfrm>
            <a:off x="5277494" y="1222815"/>
            <a:ext cx="5498724" cy="4938851"/>
          </a:xfrm>
          <a:prstGeom prst="rect">
            <a:avLst/>
          </a:prstGeom>
          <a:noFill/>
          <a:ln>
            <a:noFill/>
          </a:ln>
        </p:spPr>
        <p:txBody>
          <a:bodyPr spcFirstLastPara="1" wrap="square" lIns="0" tIns="45700" rIns="0" bIns="45700" anchor="ctr" anchorCtr="0">
            <a:normAutofit/>
          </a:bodyPr>
          <a:lstStyle/>
          <a:p>
            <a:pPr marL="0" marR="0" lvl="0" indent="0" algn="l" rtl="0">
              <a:lnSpc>
                <a:spcPct val="100000"/>
              </a:lnSpc>
              <a:spcBef>
                <a:spcPts val="0"/>
              </a:spcBef>
              <a:spcAft>
                <a:spcPts val="0"/>
              </a:spcAft>
              <a:buClr>
                <a:srgbClr val="3F3F3F"/>
              </a:buClr>
              <a:buSzPts val="1800"/>
              <a:buFont typeface="Calibri"/>
              <a:buNone/>
            </a:pPr>
            <a:r>
              <a:rPr lang="en-US" sz="1800" b="0" i="0" dirty="0">
                <a:solidFill>
                  <a:srgbClr val="494C4E"/>
                </a:solidFill>
                <a:latin typeface="Libre Franklin"/>
                <a:ea typeface="Libre Franklin"/>
                <a:cs typeface="Libre Franklin"/>
                <a:sym typeface="Libre Franklin"/>
              </a:rPr>
              <a:t>Using the #1 career you chose, try to find a job posting within your specific career online. </a:t>
            </a:r>
            <a:br>
              <a:rPr lang="en-US" sz="1800" b="0" i="0" dirty="0">
                <a:solidFill>
                  <a:srgbClr val="494C4E"/>
                </a:solidFill>
                <a:latin typeface="Libre Franklin"/>
                <a:ea typeface="Libre Franklin"/>
                <a:cs typeface="Libre Franklin"/>
                <a:sym typeface="Libre Franklin"/>
              </a:rPr>
            </a:br>
            <a:br>
              <a:rPr lang="en-US" sz="1800" b="0" i="0" dirty="0">
                <a:solidFill>
                  <a:srgbClr val="494C4E"/>
                </a:solidFill>
                <a:latin typeface="Libre Franklin"/>
                <a:ea typeface="Libre Franklin"/>
                <a:cs typeface="Libre Franklin"/>
                <a:sym typeface="Libre Franklin"/>
              </a:rPr>
            </a:br>
            <a:r>
              <a:rPr lang="en-US" sz="1800" b="0" i="0" dirty="0">
                <a:solidFill>
                  <a:srgbClr val="494C4E"/>
                </a:solidFill>
                <a:latin typeface="Libre Franklin"/>
                <a:ea typeface="Libre Franklin"/>
                <a:cs typeface="Libre Franklin"/>
                <a:sym typeface="Libre Franklin"/>
              </a:rPr>
              <a:t>If you were not successful in finding one, why do you think that is? How does that make you feel about your future job hunting?</a:t>
            </a:r>
            <a:br>
              <a:rPr lang="en-US" sz="1800" b="0" i="0" dirty="0">
                <a:solidFill>
                  <a:srgbClr val="494C4E"/>
                </a:solidFill>
                <a:latin typeface="Libre Franklin"/>
                <a:ea typeface="Libre Franklin"/>
                <a:cs typeface="Libre Franklin"/>
                <a:sym typeface="Libre Franklin"/>
              </a:rPr>
            </a:br>
            <a:br>
              <a:rPr lang="en-US" sz="1800" b="0" i="0" dirty="0">
                <a:solidFill>
                  <a:srgbClr val="494C4E"/>
                </a:solidFill>
                <a:latin typeface="Libre Franklin"/>
                <a:ea typeface="Libre Franklin"/>
                <a:cs typeface="Libre Franklin"/>
                <a:sym typeface="Libre Franklin"/>
              </a:rPr>
            </a:br>
            <a:r>
              <a:rPr lang="en-US" sz="1800" b="0" i="0" dirty="0">
                <a:solidFill>
                  <a:srgbClr val="494C4E"/>
                </a:solidFill>
                <a:latin typeface="Libre Franklin"/>
                <a:ea typeface="Libre Franklin"/>
                <a:cs typeface="Libre Franklin"/>
                <a:sym typeface="Libre Franklin"/>
              </a:rPr>
              <a:t>If you were successful in finding one, were there a lot of job postings for your career? What would the job application process be like? </a:t>
            </a:r>
            <a:endParaRPr sz="1800" b="0" i="0" u="none" strike="noStrike" cap="none" dirty="0">
              <a:solidFill>
                <a:srgbClr val="3F3F3F"/>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5"/>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4" name="Google Shape;114;p15"/>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16" name="Google Shape;116;p15"/>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17" name="Google Shape;117;p15"/>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Applying for Jobs</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Exit Ticket</a:t>
            </a:r>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Moodle Work</a:t>
            </a:r>
            <a:endParaRPr sz="1800" dirty="0">
              <a:solidFill>
                <a:srgbClr val="FFFFFF"/>
              </a:solidFill>
              <a:latin typeface="Calibri"/>
              <a:ea typeface="Calibri"/>
              <a:cs typeface="Calibri"/>
              <a:sym typeface="Calibri"/>
            </a:endParaRPr>
          </a:p>
        </p:txBody>
      </p:sp>
      <p:pic>
        <p:nvPicPr>
          <p:cNvPr id="118" name="Google Shape;118;p15"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A3A3A"/>
            </a:gs>
            <a:gs pos="65000">
              <a:schemeClr val="dk1"/>
            </a:gs>
            <a:gs pos="100000">
              <a:schemeClr val="dk1"/>
            </a:gs>
          </a:gsLst>
          <a:lin ang="16200000" scaled="0"/>
        </a:gradFill>
        <a:effectLst/>
      </p:bgPr>
    </p:bg>
    <p:spTree>
      <p:nvGrpSpPr>
        <p:cNvPr id="1" name="Shape 122"/>
        <p:cNvGrpSpPr/>
        <p:nvPr/>
      </p:nvGrpSpPr>
      <p:grpSpPr>
        <a:xfrm>
          <a:off x="0" y="0"/>
          <a:ext cx="0" cy="0"/>
          <a:chOff x="0" y="0"/>
          <a:chExt cx="0" cy="0"/>
        </a:xfrm>
      </p:grpSpPr>
      <p:sp>
        <p:nvSpPr>
          <p:cNvPr id="123" name="Google Shape;123;p1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 name="Google Shape;124;p16"/>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25" name="Google Shape;125;p16"/>
          <p:cNvSpPr/>
          <p:nvPr/>
        </p:nvSpPr>
        <p:spPr>
          <a:xfrm>
            <a:off x="0" y="0"/>
            <a:ext cx="12188952"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26" name="Google Shape;126;p16"/>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8000"/>
              <a:buFont typeface="Bookman Old Style"/>
              <a:buNone/>
            </a:pPr>
            <a:r>
              <a:rPr lang="en-US" sz="8000">
                <a:solidFill>
                  <a:srgbClr val="FFFFFF"/>
                </a:solidFill>
              </a:rPr>
              <a:t>You’ve written a cover letter</a:t>
            </a:r>
            <a:endParaRPr/>
          </a:p>
        </p:txBody>
      </p:sp>
      <p:cxnSp>
        <p:nvCxnSpPr>
          <p:cNvPr id="127" name="Google Shape;127;p16"/>
          <p:cNvCxnSpPr/>
          <p:nvPr/>
        </p:nvCxnSpPr>
        <p:spPr>
          <a:xfrm>
            <a:off x="7534656" y="1391367"/>
            <a:ext cx="0" cy="3558208"/>
          </a:xfrm>
          <a:prstGeom prst="straightConnector1">
            <a:avLst/>
          </a:prstGeom>
          <a:noFill/>
          <a:ln w="12700" cap="flat" cmpd="sng">
            <a:solidFill>
              <a:srgbClr val="FFFFFF"/>
            </a:solidFill>
            <a:prstDash val="solid"/>
            <a:round/>
            <a:headEnd type="none" w="sm" len="sm"/>
            <a:tailEnd type="none" w="sm" len="sm"/>
          </a:ln>
        </p:spPr>
      </p:cxnSp>
      <p:sp>
        <p:nvSpPr>
          <p:cNvPr id="128" name="Google Shape;128;p16"/>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4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A3A3A"/>
            </a:gs>
            <a:gs pos="65000">
              <a:schemeClr val="dk1"/>
            </a:gs>
            <a:gs pos="100000">
              <a:schemeClr val="dk1"/>
            </a:gs>
          </a:gsLst>
          <a:lin ang="16200000" scaled="0"/>
        </a:gradFill>
        <a:effectLst/>
      </p:bgPr>
    </p:bg>
    <p:spTree>
      <p:nvGrpSpPr>
        <p:cNvPr id="1" name="Shape 132"/>
        <p:cNvGrpSpPr/>
        <p:nvPr/>
      </p:nvGrpSpPr>
      <p:grpSpPr>
        <a:xfrm>
          <a:off x="0" y="0"/>
          <a:ext cx="0" cy="0"/>
          <a:chOff x="0" y="0"/>
          <a:chExt cx="0" cy="0"/>
        </a:xfrm>
      </p:grpSpPr>
      <p:sp>
        <p:nvSpPr>
          <p:cNvPr id="133" name="Google Shape;133;p1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17"/>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35" name="Google Shape;135;p17"/>
          <p:cNvSpPr/>
          <p:nvPr/>
        </p:nvSpPr>
        <p:spPr>
          <a:xfrm>
            <a:off x="0" y="0"/>
            <a:ext cx="12188952" cy="6858000"/>
          </a:xfrm>
          <a:prstGeom prst="rect">
            <a:avLst/>
          </a:prstGeom>
          <a:gradFill>
            <a:gsLst>
              <a:gs pos="0">
                <a:srgbClr val="3A3A3A"/>
              </a:gs>
              <a:gs pos="65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36" name="Google Shape;136;p17"/>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a:solidFill>
                  <a:srgbClr val="FEFEFE"/>
                </a:solidFill>
              </a:rPr>
              <a:t>You’ve written a resume</a:t>
            </a:r>
            <a:endParaRPr/>
          </a:p>
        </p:txBody>
      </p:sp>
      <p:cxnSp>
        <p:nvCxnSpPr>
          <p:cNvPr id="137" name="Google Shape;137;p17"/>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138" name="Google Shape;138;p1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42"/>
        <p:cNvGrpSpPr/>
        <p:nvPr/>
      </p:nvGrpSpPr>
      <p:grpSpPr>
        <a:xfrm>
          <a:off x="0" y="0"/>
          <a:ext cx="0" cy="0"/>
          <a:chOff x="0" y="0"/>
          <a:chExt cx="0" cy="0"/>
        </a:xfrm>
      </p:grpSpPr>
      <p:sp>
        <p:nvSpPr>
          <p:cNvPr id="143" name="Google Shape;143;p1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 name="Google Shape;144;p18"/>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45" name="Google Shape;145;p18"/>
          <p:cNvSpPr/>
          <p:nvPr/>
        </p:nvSpPr>
        <p:spPr>
          <a:xfrm>
            <a:off x="0" y="0"/>
            <a:ext cx="12188952"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46" name="Google Shape;146;p18"/>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5300"/>
              <a:buFont typeface="Bookman Old Style"/>
              <a:buNone/>
            </a:pPr>
            <a:r>
              <a:rPr lang="en-US" sz="5300">
                <a:solidFill>
                  <a:schemeClr val="lt1"/>
                </a:solidFill>
              </a:rPr>
              <a:t>Today we will be talking about your next step: applying for jobs</a:t>
            </a:r>
            <a:endParaRPr/>
          </a:p>
        </p:txBody>
      </p:sp>
      <p:cxnSp>
        <p:nvCxnSpPr>
          <p:cNvPr id="147" name="Google Shape;147;p18"/>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148" name="Google Shape;148;p1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54" name="Google Shape;154;p19"/>
          <p:cNvSpPr txBox="1">
            <a:spLocks noGrp="1"/>
          </p:cNvSpPr>
          <p:nvPr>
            <p:ph type="title"/>
          </p:nvPr>
        </p:nvSpPr>
        <p:spPr>
          <a:xfrm>
            <a:off x="643467" y="634946"/>
            <a:ext cx="3689094" cy="5055904"/>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700"/>
              <a:buFont typeface="Bookman Old Style"/>
              <a:buNone/>
            </a:pPr>
            <a:r>
              <a:rPr lang="en-US"/>
              <a:t>How to find out if jobs are available</a:t>
            </a:r>
            <a:endParaRPr/>
          </a:p>
        </p:txBody>
      </p:sp>
      <p:cxnSp>
        <p:nvCxnSpPr>
          <p:cNvPr id="155" name="Google Shape;155;p19"/>
          <p:cNvCxnSpPr/>
          <p:nvPr/>
        </p:nvCxnSpPr>
        <p:spPr>
          <a:xfrm>
            <a:off x="4654296" y="1791298"/>
            <a:ext cx="0" cy="2743200"/>
          </a:xfrm>
          <a:prstGeom prst="straightConnector1">
            <a:avLst/>
          </a:prstGeom>
          <a:noFill/>
          <a:ln w="12700" cap="flat" cmpd="sng">
            <a:solidFill>
              <a:srgbClr val="7F7F7F"/>
            </a:solidFill>
            <a:prstDash val="solid"/>
            <a:round/>
            <a:headEnd type="none" w="sm" len="sm"/>
            <a:tailEnd type="none" w="sm" len="sm"/>
          </a:ln>
        </p:spPr>
      </p:cxnSp>
      <p:sp>
        <p:nvSpPr>
          <p:cNvPr id="156" name="Google Shape;156;p19"/>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19"/>
          <p:cNvGrpSpPr/>
          <p:nvPr/>
        </p:nvGrpSpPr>
        <p:grpSpPr>
          <a:xfrm>
            <a:off x="4976031" y="638948"/>
            <a:ext cx="6582555" cy="5113795"/>
            <a:chOff x="0" y="4001"/>
            <a:chExt cx="6582555" cy="5113795"/>
          </a:xfrm>
        </p:grpSpPr>
        <p:sp>
          <p:nvSpPr>
            <p:cNvPr id="158" name="Google Shape;158;p19"/>
            <p:cNvSpPr/>
            <p:nvPr/>
          </p:nvSpPr>
          <p:spPr>
            <a:xfrm>
              <a:off x="0" y="4001"/>
              <a:ext cx="6582555" cy="85229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9"/>
            <p:cNvSpPr/>
            <p:nvPr/>
          </p:nvSpPr>
          <p:spPr>
            <a:xfrm>
              <a:off x="257820" y="195768"/>
              <a:ext cx="468764" cy="46876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p:nvPr/>
          </p:nvSpPr>
          <p:spPr>
            <a:xfrm>
              <a:off x="984405" y="4001"/>
              <a:ext cx="5598149" cy="852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txBox="1"/>
            <p:nvPr/>
          </p:nvSpPr>
          <p:spPr>
            <a:xfrm>
              <a:off x="984405" y="4001"/>
              <a:ext cx="5598149" cy="852299"/>
            </a:xfrm>
            <a:prstGeom prst="rect">
              <a:avLst/>
            </a:prstGeom>
            <a:noFill/>
            <a:ln>
              <a:noFill/>
            </a:ln>
          </p:spPr>
          <p:txBody>
            <a:bodyPr spcFirstLastPara="1" wrap="square" lIns="90200" tIns="90200" rIns="90200" bIns="90200" anchor="ctr" anchorCtr="0">
              <a:noAutofit/>
            </a:bodyPr>
            <a:lstStyle/>
            <a:p>
              <a:pPr marL="0" marR="0" lvl="0" indent="0" algn="l" rtl="0">
                <a:lnSpc>
                  <a:spcPct val="10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Search for jobs online</a:t>
              </a:r>
              <a:endParaRPr/>
            </a:p>
          </p:txBody>
        </p:sp>
        <p:sp>
          <p:nvSpPr>
            <p:cNvPr id="162" name="Google Shape;162;p19"/>
            <p:cNvSpPr/>
            <p:nvPr/>
          </p:nvSpPr>
          <p:spPr>
            <a:xfrm>
              <a:off x="0" y="1069375"/>
              <a:ext cx="6582555" cy="85229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257820" y="1261142"/>
              <a:ext cx="468764" cy="46876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984405" y="1069375"/>
              <a:ext cx="5598149" cy="852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txBox="1"/>
            <p:nvPr/>
          </p:nvSpPr>
          <p:spPr>
            <a:xfrm>
              <a:off x="984405" y="1069375"/>
              <a:ext cx="5598149" cy="852299"/>
            </a:xfrm>
            <a:prstGeom prst="rect">
              <a:avLst/>
            </a:prstGeom>
            <a:noFill/>
            <a:ln>
              <a:noFill/>
            </a:ln>
          </p:spPr>
          <p:txBody>
            <a:bodyPr spcFirstLastPara="1" wrap="square" lIns="90200" tIns="90200" rIns="90200" bIns="90200" anchor="ctr" anchorCtr="0">
              <a:noAutofit/>
            </a:bodyPr>
            <a:lstStyle/>
            <a:p>
              <a:pPr marL="0" marR="0" lvl="0" indent="0" algn="l" rtl="0">
                <a:lnSpc>
                  <a:spcPct val="10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Look for “Now Hiring” signs, for instance, in shop windows</a:t>
              </a:r>
              <a:endParaRPr/>
            </a:p>
          </p:txBody>
        </p:sp>
        <p:sp>
          <p:nvSpPr>
            <p:cNvPr id="166" name="Google Shape;166;p19"/>
            <p:cNvSpPr/>
            <p:nvPr/>
          </p:nvSpPr>
          <p:spPr>
            <a:xfrm>
              <a:off x="0" y="2134749"/>
              <a:ext cx="6582555" cy="85229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a:off x="257820" y="2326516"/>
              <a:ext cx="468764" cy="46876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a:off x="984405" y="2134749"/>
              <a:ext cx="5598149" cy="852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txBox="1"/>
            <p:nvPr/>
          </p:nvSpPr>
          <p:spPr>
            <a:xfrm>
              <a:off x="984405" y="2134749"/>
              <a:ext cx="5598149" cy="852299"/>
            </a:xfrm>
            <a:prstGeom prst="rect">
              <a:avLst/>
            </a:prstGeom>
            <a:noFill/>
            <a:ln>
              <a:noFill/>
            </a:ln>
          </p:spPr>
          <p:txBody>
            <a:bodyPr spcFirstLastPara="1" wrap="square" lIns="90200" tIns="90200" rIns="90200" bIns="90200" anchor="ctr" anchorCtr="0">
              <a:noAutofit/>
            </a:bodyPr>
            <a:lstStyle/>
            <a:p>
              <a:pPr marL="0" marR="0" lvl="0" indent="0" algn="l" rtl="0">
                <a:lnSpc>
                  <a:spcPct val="10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Through word of mouth – this is where networking comes in handy</a:t>
              </a:r>
              <a:endParaRPr/>
            </a:p>
          </p:txBody>
        </p:sp>
        <p:sp>
          <p:nvSpPr>
            <p:cNvPr id="170" name="Google Shape;170;p19"/>
            <p:cNvSpPr/>
            <p:nvPr/>
          </p:nvSpPr>
          <p:spPr>
            <a:xfrm>
              <a:off x="0" y="3200123"/>
              <a:ext cx="6582555" cy="85229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257820" y="3391890"/>
              <a:ext cx="468764" cy="46876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984405" y="3200123"/>
              <a:ext cx="5598149" cy="852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9"/>
            <p:cNvSpPr txBox="1"/>
            <p:nvPr/>
          </p:nvSpPr>
          <p:spPr>
            <a:xfrm>
              <a:off x="984405" y="3200123"/>
              <a:ext cx="5598149" cy="852299"/>
            </a:xfrm>
            <a:prstGeom prst="rect">
              <a:avLst/>
            </a:prstGeom>
            <a:noFill/>
            <a:ln>
              <a:noFill/>
            </a:ln>
          </p:spPr>
          <p:txBody>
            <a:bodyPr spcFirstLastPara="1" wrap="square" lIns="90200" tIns="90200" rIns="90200" bIns="90200" anchor="ctr" anchorCtr="0">
              <a:noAutofit/>
            </a:bodyPr>
            <a:lstStyle/>
            <a:p>
              <a:pPr marL="0" marR="0" lvl="0" indent="0" algn="l" rtl="0">
                <a:lnSpc>
                  <a:spcPct val="10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Seek help from an employment agency</a:t>
              </a:r>
              <a:endParaRPr/>
            </a:p>
          </p:txBody>
        </p:sp>
        <p:sp>
          <p:nvSpPr>
            <p:cNvPr id="174" name="Google Shape;174;p19"/>
            <p:cNvSpPr/>
            <p:nvPr/>
          </p:nvSpPr>
          <p:spPr>
            <a:xfrm>
              <a:off x="0" y="4265497"/>
              <a:ext cx="6582555" cy="85229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257820" y="4457264"/>
              <a:ext cx="468764" cy="468764"/>
            </a:xfrm>
            <a:prstGeom prst="rect">
              <a:avLst/>
            </a:prstGeom>
            <a:blipFill rotWithShape="1">
              <a:blip r:embed="rId7">
                <a:alphaModFix/>
              </a:blip>
              <a:stretch>
                <a:fillRect/>
              </a:stretch>
            </a:blipFill>
            <a:ln w="15875"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a:off x="984405" y="4265497"/>
              <a:ext cx="5598149" cy="852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txBox="1"/>
            <p:nvPr/>
          </p:nvSpPr>
          <p:spPr>
            <a:xfrm>
              <a:off x="984405" y="4265497"/>
              <a:ext cx="5598149" cy="852299"/>
            </a:xfrm>
            <a:prstGeom prst="rect">
              <a:avLst/>
            </a:prstGeom>
            <a:noFill/>
            <a:ln>
              <a:noFill/>
            </a:ln>
          </p:spPr>
          <p:txBody>
            <a:bodyPr spcFirstLastPara="1" wrap="square" lIns="90200" tIns="90200" rIns="90200" bIns="90200" anchor="ctr" anchorCtr="0">
              <a:noAutofit/>
            </a:bodyPr>
            <a:lstStyle/>
            <a:p>
              <a:pPr marL="0" marR="0" lvl="0" indent="0" algn="l" rtl="0">
                <a:lnSpc>
                  <a:spcPct val="100000"/>
                </a:lnSpc>
                <a:spcBef>
                  <a:spcPts val="0"/>
                </a:spcBef>
                <a:spcAft>
                  <a:spcPts val="0"/>
                </a:spcAft>
                <a:buClr>
                  <a:schemeClr val="dk1"/>
                </a:buClr>
                <a:buSzPts val="1900"/>
                <a:buFont typeface="Libre Franklin"/>
                <a:buNone/>
              </a:pPr>
              <a:endParaRPr sz="1900" b="0" i="0" u="none" strike="noStrike" cap="none">
                <a:solidFill>
                  <a:schemeClr val="dk1"/>
                </a:solidFill>
                <a:latin typeface="Libre Franklin"/>
                <a:ea typeface="Libre Franklin"/>
                <a:cs typeface="Libre Franklin"/>
                <a:sym typeface="Libre Franklin"/>
              </a:endParaRPr>
            </a:p>
          </p:txBody>
        </p:sp>
      </p:grpSp>
      <p:sp>
        <p:nvSpPr>
          <p:cNvPr id="178" name="Google Shape;178;p19"/>
          <p:cNvSpPr txBox="1"/>
          <p:nvPr/>
        </p:nvSpPr>
        <p:spPr>
          <a:xfrm>
            <a:off x="5984253" y="5098317"/>
            <a:ext cx="5028303" cy="3847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b="0" i="0" u="none" strike="noStrike" cap="none">
                <a:solidFill>
                  <a:schemeClr val="dk1"/>
                </a:solidFill>
                <a:latin typeface="Libre Franklin"/>
                <a:ea typeface="Libre Franklin"/>
                <a:cs typeface="Libre Franklin"/>
                <a:sym typeface="Libre Franklin"/>
              </a:rPr>
              <a:t>Find some job postings in the local newspaper</a:t>
            </a:r>
            <a:endParaRPr sz="1900">
              <a:solidFill>
                <a:schemeClr val="dk1"/>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2"/>
        <p:cNvGrpSpPr/>
        <p:nvPr/>
      </p:nvGrpSpPr>
      <p:grpSpPr>
        <a:xfrm>
          <a:off x="0" y="0"/>
          <a:ext cx="0" cy="0"/>
          <a:chOff x="0" y="0"/>
          <a:chExt cx="0" cy="0"/>
        </a:xfrm>
      </p:grpSpPr>
      <p:sp>
        <p:nvSpPr>
          <p:cNvPr id="183" name="Google Shape;183;p20"/>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Websites</a:t>
            </a:r>
            <a:endParaRPr sz="4000">
              <a:solidFill>
                <a:srgbClr val="FFFFFF"/>
              </a:solidFill>
            </a:endParaRPr>
          </a:p>
        </p:txBody>
      </p:sp>
      <p:cxnSp>
        <p:nvCxnSpPr>
          <p:cNvPr id="185" name="Google Shape;185;p20"/>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86" name="Google Shape;186;p20"/>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SzPts val="1500"/>
              <a:buNone/>
            </a:pPr>
            <a:r>
              <a:rPr lang="en-US" sz="1500">
                <a:solidFill>
                  <a:srgbClr val="FFFFFF"/>
                </a:solidFill>
              </a:rPr>
              <a:t>Some common websites for finding jobs:</a:t>
            </a:r>
            <a:endParaRPr/>
          </a:p>
          <a:p>
            <a:pPr marL="91440" lvl="0" indent="-95250" algn="l" rtl="0">
              <a:lnSpc>
                <a:spcPct val="100000"/>
              </a:lnSpc>
              <a:spcBef>
                <a:spcPts val="1400"/>
              </a:spcBef>
              <a:spcAft>
                <a:spcPts val="0"/>
              </a:spcAft>
              <a:buSzPts val="1500"/>
              <a:buFont typeface="Noto Sans Symbols"/>
              <a:buChar char="⮚"/>
            </a:pPr>
            <a:r>
              <a:rPr lang="en-US" sz="1500">
                <a:solidFill>
                  <a:srgbClr val="FFFFFF"/>
                </a:solidFill>
              </a:rPr>
              <a:t> Indeed</a:t>
            </a:r>
            <a:endParaRPr/>
          </a:p>
          <a:p>
            <a:pPr marL="91440" lvl="0" indent="-95250" algn="l" rtl="0">
              <a:lnSpc>
                <a:spcPct val="100000"/>
              </a:lnSpc>
              <a:spcBef>
                <a:spcPts val="1400"/>
              </a:spcBef>
              <a:spcAft>
                <a:spcPts val="0"/>
              </a:spcAft>
              <a:buSzPts val="1500"/>
              <a:buFont typeface="Noto Sans Symbols"/>
              <a:buChar char="⮚"/>
            </a:pPr>
            <a:r>
              <a:rPr lang="en-US" sz="1500">
                <a:solidFill>
                  <a:srgbClr val="FFFFFF"/>
                </a:solidFill>
              </a:rPr>
              <a:t> Workopolis</a:t>
            </a:r>
            <a:endParaRPr/>
          </a:p>
          <a:p>
            <a:pPr marL="91440" lvl="0" indent="-95250" algn="l" rtl="0">
              <a:lnSpc>
                <a:spcPct val="100000"/>
              </a:lnSpc>
              <a:spcBef>
                <a:spcPts val="1400"/>
              </a:spcBef>
              <a:spcAft>
                <a:spcPts val="0"/>
              </a:spcAft>
              <a:buSzPts val="1500"/>
              <a:buFont typeface="Noto Sans Symbols"/>
              <a:buChar char="⮚"/>
            </a:pPr>
            <a:r>
              <a:rPr lang="en-US" sz="1500">
                <a:solidFill>
                  <a:srgbClr val="FFFFFF"/>
                </a:solidFill>
              </a:rPr>
              <a:t> Glassdoor</a:t>
            </a:r>
            <a:endParaRPr/>
          </a:p>
          <a:p>
            <a:pPr marL="91440" lvl="0" indent="-95250" algn="l" rtl="0">
              <a:lnSpc>
                <a:spcPct val="100000"/>
              </a:lnSpc>
              <a:spcBef>
                <a:spcPts val="1400"/>
              </a:spcBef>
              <a:spcAft>
                <a:spcPts val="0"/>
              </a:spcAft>
              <a:buSzPts val="1500"/>
              <a:buFont typeface="Noto Sans Symbols"/>
              <a:buChar char="⮚"/>
            </a:pPr>
            <a:r>
              <a:rPr lang="en-US" sz="1500">
                <a:solidFill>
                  <a:srgbClr val="FFFFFF"/>
                </a:solidFill>
              </a:rPr>
              <a:t> Jobilize</a:t>
            </a:r>
            <a:endParaRPr sz="1500">
              <a:solidFill>
                <a:srgbClr val="FFFFFF"/>
              </a:solidFill>
            </a:endParaRPr>
          </a:p>
          <a:p>
            <a:pPr marL="91440" lvl="0" indent="-95250" algn="l" rtl="0">
              <a:lnSpc>
                <a:spcPct val="100000"/>
              </a:lnSpc>
              <a:spcBef>
                <a:spcPts val="1400"/>
              </a:spcBef>
              <a:spcAft>
                <a:spcPts val="0"/>
              </a:spcAft>
              <a:buSzPts val="1500"/>
              <a:buFont typeface="Noto Sans Symbols"/>
              <a:buChar char="⮚"/>
            </a:pPr>
            <a:r>
              <a:rPr lang="en-US" sz="1500">
                <a:solidFill>
                  <a:srgbClr val="FFFFFF"/>
                </a:solidFill>
              </a:rPr>
              <a:t> Trabajo – a good one for international jobs</a:t>
            </a:r>
            <a:endParaRPr/>
          </a:p>
          <a:p>
            <a:pPr marL="91440" lvl="0" indent="-95250" algn="l" rtl="0">
              <a:lnSpc>
                <a:spcPct val="100000"/>
              </a:lnSpc>
              <a:spcBef>
                <a:spcPts val="1400"/>
              </a:spcBef>
              <a:spcAft>
                <a:spcPts val="0"/>
              </a:spcAft>
              <a:buSzPts val="1500"/>
              <a:buFont typeface="Noto Sans Symbols"/>
              <a:buChar char="⮚"/>
            </a:pPr>
            <a:r>
              <a:rPr lang="en-US" sz="1500">
                <a:solidFill>
                  <a:srgbClr val="FFFFFF"/>
                </a:solidFill>
              </a:rPr>
              <a:t> Job Bank</a:t>
            </a:r>
            <a:endParaRPr/>
          </a:p>
          <a:p>
            <a:pPr marL="91440" lvl="0" indent="0" algn="l" rtl="0">
              <a:lnSpc>
                <a:spcPct val="100000"/>
              </a:lnSpc>
              <a:spcBef>
                <a:spcPts val="1400"/>
              </a:spcBef>
              <a:spcAft>
                <a:spcPts val="0"/>
              </a:spcAft>
              <a:buSzPts val="1500"/>
              <a:buFont typeface="Noto Sans Symbols"/>
              <a:buNone/>
            </a:pPr>
            <a:endParaRPr sz="1500">
              <a:solidFill>
                <a:srgbClr val="FFFFFF"/>
              </a:solidFill>
            </a:endParaRPr>
          </a:p>
        </p:txBody>
      </p:sp>
      <p:pic>
        <p:nvPicPr>
          <p:cNvPr id="187" name="Google Shape;187;p20"/>
          <p:cNvPicPr preferRelativeResize="0"/>
          <p:nvPr/>
        </p:nvPicPr>
        <p:blipFill rotWithShape="1">
          <a:blip r:embed="rId3">
            <a:alphaModFix/>
          </a:blip>
          <a:srcRect/>
          <a:stretch/>
        </p:blipFill>
        <p:spPr>
          <a:xfrm>
            <a:off x="4657329" y="0"/>
            <a:ext cx="7534656"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1"/>
        <p:cNvGrpSpPr/>
        <p:nvPr/>
      </p:nvGrpSpPr>
      <p:grpSpPr>
        <a:xfrm>
          <a:off x="0" y="0"/>
          <a:ext cx="0" cy="0"/>
          <a:chOff x="0" y="0"/>
          <a:chExt cx="0" cy="0"/>
        </a:xfrm>
      </p:grpSpPr>
      <p:sp>
        <p:nvSpPr>
          <p:cNvPr id="192" name="Google Shape;192;p21"/>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1"/>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Different ways to apply for jobs</a:t>
            </a:r>
            <a:endParaRPr sz="4000">
              <a:solidFill>
                <a:srgbClr val="FFFFFF"/>
              </a:solidFill>
            </a:endParaRPr>
          </a:p>
        </p:txBody>
      </p:sp>
      <p:cxnSp>
        <p:nvCxnSpPr>
          <p:cNvPr id="194" name="Google Shape;194;p21"/>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95" name="Google Shape;195;p21"/>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lnSpcReduction="10000"/>
          </a:bodyPr>
          <a:lstStyle/>
          <a:p>
            <a:pPr marL="0" lvl="0" indent="0" algn="l" rtl="0">
              <a:lnSpc>
                <a:spcPct val="90000"/>
              </a:lnSpc>
              <a:spcBef>
                <a:spcPts val="0"/>
              </a:spcBef>
              <a:spcAft>
                <a:spcPts val="0"/>
              </a:spcAft>
              <a:buSzPts val="1100"/>
              <a:buNone/>
            </a:pPr>
            <a:r>
              <a:rPr lang="en-US" sz="1100">
                <a:solidFill>
                  <a:srgbClr val="FFFFFF"/>
                </a:solidFill>
              </a:rPr>
              <a:t>Depending on the job you’re interested in, you might apply…</a:t>
            </a:r>
            <a:endParaRPr/>
          </a:p>
          <a:p>
            <a:pPr marL="91440" lvl="0" indent="-91440" algn="l" rtl="0">
              <a:lnSpc>
                <a:spcPct val="90000"/>
              </a:lnSpc>
              <a:spcBef>
                <a:spcPts val="1400"/>
              </a:spcBef>
              <a:spcAft>
                <a:spcPts val="0"/>
              </a:spcAft>
              <a:buSzPts val="1100"/>
              <a:buFont typeface="Noto Sans Symbols"/>
              <a:buChar char="⮚"/>
            </a:pPr>
            <a:r>
              <a:rPr lang="en-US" sz="1100">
                <a:solidFill>
                  <a:srgbClr val="FFFFFF"/>
                </a:solidFill>
              </a:rPr>
              <a:t> By going door to door and dropping off your cover letter/resume in person</a:t>
            </a:r>
            <a:endParaRPr/>
          </a:p>
          <a:p>
            <a:pPr marL="384048" lvl="1" indent="-182880" algn="l" rtl="0">
              <a:lnSpc>
                <a:spcPct val="90000"/>
              </a:lnSpc>
              <a:spcBef>
                <a:spcPts val="400"/>
              </a:spcBef>
              <a:spcAft>
                <a:spcPts val="0"/>
              </a:spcAft>
              <a:buClr>
                <a:srgbClr val="FFFFFF"/>
              </a:buClr>
              <a:buSzPts val="1100"/>
              <a:buFont typeface="Noto Sans Symbols"/>
              <a:buChar char="⮚"/>
            </a:pPr>
            <a:r>
              <a:rPr lang="en-US" sz="1100">
                <a:solidFill>
                  <a:srgbClr val="FFFFFF"/>
                </a:solidFill>
              </a:rPr>
              <a:t>Can do this even if you’re not sure if they’re hiring</a:t>
            </a:r>
            <a:endParaRPr/>
          </a:p>
          <a:p>
            <a:pPr marL="91440" lvl="0" indent="-91440" algn="l" rtl="0">
              <a:lnSpc>
                <a:spcPct val="90000"/>
              </a:lnSpc>
              <a:spcBef>
                <a:spcPts val="1600"/>
              </a:spcBef>
              <a:spcAft>
                <a:spcPts val="0"/>
              </a:spcAft>
              <a:buSzPts val="1100"/>
              <a:buFont typeface="Noto Sans Symbols"/>
              <a:buChar char="⮚"/>
            </a:pPr>
            <a:r>
              <a:rPr lang="en-US" sz="1100">
                <a:solidFill>
                  <a:srgbClr val="FFFFFF"/>
                </a:solidFill>
              </a:rPr>
              <a:t> Through email/fax</a:t>
            </a:r>
            <a:endParaRPr/>
          </a:p>
          <a:p>
            <a:pPr marL="384048" lvl="1" indent="-182880" algn="l" rtl="0">
              <a:lnSpc>
                <a:spcPct val="90000"/>
              </a:lnSpc>
              <a:spcBef>
                <a:spcPts val="400"/>
              </a:spcBef>
              <a:spcAft>
                <a:spcPts val="0"/>
              </a:spcAft>
              <a:buClr>
                <a:srgbClr val="FFFFFF"/>
              </a:buClr>
              <a:buSzPts val="1100"/>
              <a:buFont typeface="Noto Sans Symbols"/>
              <a:buChar char="⮚"/>
            </a:pPr>
            <a:r>
              <a:rPr lang="en-US" sz="1100">
                <a:solidFill>
                  <a:srgbClr val="FFFFFF"/>
                </a:solidFill>
              </a:rPr>
              <a:t>Usually only if there’s a job posting though there may be some exceptions</a:t>
            </a:r>
            <a:endParaRPr/>
          </a:p>
          <a:p>
            <a:pPr marL="91440" lvl="0" indent="-91440" algn="l" rtl="0">
              <a:lnSpc>
                <a:spcPct val="90000"/>
              </a:lnSpc>
              <a:spcBef>
                <a:spcPts val="1600"/>
              </a:spcBef>
              <a:spcAft>
                <a:spcPts val="0"/>
              </a:spcAft>
              <a:buSzPts val="1100"/>
              <a:buFont typeface="Noto Sans Symbols"/>
              <a:buChar char="⮚"/>
            </a:pPr>
            <a:r>
              <a:rPr lang="en-US" sz="1100">
                <a:solidFill>
                  <a:srgbClr val="FFFFFF"/>
                </a:solidFill>
              </a:rPr>
              <a:t> Through a third-party site like Indeed.ca</a:t>
            </a:r>
            <a:endParaRPr/>
          </a:p>
          <a:p>
            <a:pPr marL="384048" lvl="1" indent="-182880" algn="l" rtl="0">
              <a:lnSpc>
                <a:spcPct val="90000"/>
              </a:lnSpc>
              <a:spcBef>
                <a:spcPts val="400"/>
              </a:spcBef>
              <a:spcAft>
                <a:spcPts val="0"/>
              </a:spcAft>
              <a:buClr>
                <a:srgbClr val="FFFFFF"/>
              </a:buClr>
              <a:buSzPts val="1100"/>
              <a:buFont typeface="Noto Sans Symbols"/>
              <a:buChar char="⮚"/>
            </a:pPr>
            <a:r>
              <a:rPr lang="en-US" sz="1100">
                <a:solidFill>
                  <a:srgbClr val="FFFFFF"/>
                </a:solidFill>
              </a:rPr>
              <a:t>Only if there’s a job posting</a:t>
            </a:r>
            <a:endParaRPr/>
          </a:p>
          <a:p>
            <a:pPr marL="91440" lvl="0" indent="-91440" algn="l" rtl="0">
              <a:lnSpc>
                <a:spcPct val="90000"/>
              </a:lnSpc>
              <a:spcBef>
                <a:spcPts val="1600"/>
              </a:spcBef>
              <a:spcAft>
                <a:spcPts val="0"/>
              </a:spcAft>
              <a:buSzPts val="1100"/>
              <a:buFont typeface="Noto Sans Symbols"/>
              <a:buChar char="⮚"/>
            </a:pPr>
            <a:r>
              <a:rPr lang="en-US" sz="1100">
                <a:solidFill>
                  <a:srgbClr val="FFFFFF"/>
                </a:solidFill>
              </a:rPr>
              <a:t> Through an employment agency</a:t>
            </a:r>
            <a:endParaRPr/>
          </a:p>
          <a:p>
            <a:pPr marL="384048" lvl="1" indent="-182880" algn="l" rtl="0">
              <a:lnSpc>
                <a:spcPct val="90000"/>
              </a:lnSpc>
              <a:spcBef>
                <a:spcPts val="400"/>
              </a:spcBef>
              <a:spcAft>
                <a:spcPts val="0"/>
              </a:spcAft>
              <a:buClr>
                <a:srgbClr val="FFFFFF"/>
              </a:buClr>
              <a:buSzPts val="1100"/>
              <a:buFont typeface="Noto Sans Symbols"/>
              <a:buChar char="⮚"/>
            </a:pPr>
            <a:r>
              <a:rPr lang="en-US" sz="1100">
                <a:solidFill>
                  <a:srgbClr val="FFFFFF"/>
                </a:solidFill>
              </a:rPr>
              <a:t>The agency would notify you about this (sometimes jobs are posted and sometimes they have insider info)</a:t>
            </a:r>
            <a:endParaRPr/>
          </a:p>
        </p:txBody>
      </p:sp>
      <p:pic>
        <p:nvPicPr>
          <p:cNvPr id="196" name="Google Shape;196;p21" descr="Ontario bans door-to-door sales of most products | Ottawa Business Journal"/>
          <p:cNvPicPr preferRelativeResize="0"/>
          <p:nvPr/>
        </p:nvPicPr>
        <p:blipFill rotWithShape="1">
          <a:blip r:embed="rId3">
            <a:alphaModFix/>
          </a:blip>
          <a:srcRect l="9304" r="28870"/>
          <a:stretch/>
        </p:blipFill>
        <p:spPr>
          <a:xfrm>
            <a:off x="4654296" y="10"/>
            <a:ext cx="7537703" cy="6857990"/>
          </a:xfrm>
          <a:prstGeom prst="rect">
            <a:avLst/>
          </a:prstGeom>
          <a:noFill/>
          <a:ln>
            <a:noFill/>
          </a:ln>
        </p:spPr>
      </p:pic>
      <p:sp>
        <p:nvSpPr>
          <p:cNvPr id="197" name="Google Shape;197;p21" descr="Search Historical Records • FamilySearch"/>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1"/>
        <p:cNvGrpSpPr/>
        <p:nvPr/>
      </p:nvGrpSpPr>
      <p:grpSpPr>
        <a:xfrm>
          <a:off x="0" y="0"/>
          <a:ext cx="0" cy="0"/>
          <a:chOff x="0" y="0"/>
          <a:chExt cx="0" cy="0"/>
        </a:xfrm>
      </p:grpSpPr>
      <p:sp>
        <p:nvSpPr>
          <p:cNvPr id="202" name="Google Shape;202;p22"/>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Additional Documents</a:t>
            </a:r>
            <a:endParaRPr sz="4000">
              <a:solidFill>
                <a:srgbClr val="FFFFFF"/>
              </a:solidFill>
            </a:endParaRPr>
          </a:p>
        </p:txBody>
      </p:sp>
      <p:cxnSp>
        <p:nvCxnSpPr>
          <p:cNvPr id="204" name="Google Shape;204;p22"/>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05" name="Google Shape;205;p22"/>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1100"/>
              <a:buFont typeface="Noto Sans Symbols"/>
              <a:buChar char="⮚"/>
            </a:pPr>
            <a:r>
              <a:rPr lang="en-US" sz="1100">
                <a:solidFill>
                  <a:srgbClr val="FFFFFF"/>
                </a:solidFill>
              </a:rPr>
              <a:t> For many employers, a resume and cover letter provides all the information they require. However, other employers may need more information to determine which applicants they will interview and eventually hire.</a:t>
            </a:r>
            <a:endParaRPr/>
          </a:p>
          <a:p>
            <a:pPr marL="91440" lvl="0" indent="-91440" algn="l" rtl="0">
              <a:lnSpc>
                <a:spcPct val="90000"/>
              </a:lnSpc>
              <a:spcBef>
                <a:spcPts val="1400"/>
              </a:spcBef>
              <a:spcAft>
                <a:spcPts val="0"/>
              </a:spcAft>
              <a:buSzPts val="1100"/>
              <a:buFont typeface="Noto Sans Symbols"/>
              <a:buChar char="⮚"/>
            </a:pPr>
            <a:r>
              <a:rPr lang="en-US" sz="1100">
                <a:solidFill>
                  <a:srgbClr val="FFFFFF"/>
                </a:solidFill>
              </a:rPr>
              <a:t> The reason for requesting information is to get a complete picture of you as a candidate, or to confirm the details listed in your resume or job application.</a:t>
            </a:r>
            <a:endParaRPr/>
          </a:p>
          <a:p>
            <a:pPr marL="91440" lvl="0" indent="-91440" algn="l" rtl="0">
              <a:lnSpc>
                <a:spcPct val="90000"/>
              </a:lnSpc>
              <a:spcBef>
                <a:spcPts val="1400"/>
              </a:spcBef>
              <a:spcAft>
                <a:spcPts val="0"/>
              </a:spcAft>
              <a:buSzPts val="1100"/>
              <a:buFont typeface="Noto Sans Symbols"/>
              <a:buChar char="⮚"/>
            </a:pPr>
            <a:r>
              <a:rPr lang="en-US" sz="1100">
                <a:solidFill>
                  <a:srgbClr val="FFFFFF"/>
                </a:solidFill>
              </a:rPr>
              <a:t> It can also be a test of whether or not applicants can follow instructions. </a:t>
            </a:r>
            <a:endParaRPr/>
          </a:p>
          <a:p>
            <a:pPr marL="384048" lvl="1" indent="-182880" algn="l" rtl="0">
              <a:lnSpc>
                <a:spcPct val="90000"/>
              </a:lnSpc>
              <a:spcBef>
                <a:spcPts val="400"/>
              </a:spcBef>
              <a:spcAft>
                <a:spcPts val="0"/>
              </a:spcAft>
              <a:buClr>
                <a:srgbClr val="FFFFFF"/>
              </a:buClr>
              <a:buSzPts val="1100"/>
              <a:buFont typeface="Noto Sans Symbols"/>
              <a:buChar char="⮚"/>
            </a:pPr>
            <a:r>
              <a:rPr lang="en-US" sz="1100">
                <a:solidFill>
                  <a:srgbClr val="FFFFFF"/>
                </a:solidFill>
              </a:rPr>
              <a:t>For example, if a job posting states that candidates must submit a list of references with their application, hiring managers can immediately eliminate all applicants who did not submit references.</a:t>
            </a:r>
            <a:endParaRPr sz="1100">
              <a:solidFill>
                <a:srgbClr val="FFFFFF"/>
              </a:solidFill>
            </a:endParaRPr>
          </a:p>
        </p:txBody>
      </p:sp>
      <p:pic>
        <p:nvPicPr>
          <p:cNvPr id="206" name="Google Shape;206;p22" descr="What is Employer Activism, How Will Payers React to it in 2020?"/>
          <p:cNvPicPr preferRelativeResize="0"/>
          <p:nvPr/>
        </p:nvPicPr>
        <p:blipFill rotWithShape="1">
          <a:blip r:embed="rId3">
            <a:alphaModFix/>
          </a:blip>
          <a:srcRect l="14142" r="13591"/>
          <a:stretch/>
        </p:blipFill>
        <p:spPr>
          <a:xfrm>
            <a:off x="4654296" y="10"/>
            <a:ext cx="7537703" cy="6857990"/>
          </a:xfrm>
          <a:prstGeom prst="rect">
            <a:avLst/>
          </a:prstGeom>
          <a:noFill/>
          <a:ln>
            <a:noFill/>
          </a:ln>
        </p:spPr>
      </p:pic>
    </p:spTree>
  </p:cSld>
  <p:clrMapOvr>
    <a:masterClrMapping/>
  </p:clrMapOvr>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676</Words>
  <Application>Microsoft Office PowerPoint</Application>
  <PresentationFormat>Widescreen</PresentationFormat>
  <Paragraphs>56</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Noto Sans Symbols</vt:lpstr>
      <vt:lpstr>Bookman Old Style</vt:lpstr>
      <vt:lpstr>Arial</vt:lpstr>
      <vt:lpstr>Libre Franklin</vt:lpstr>
      <vt:lpstr>Calibri</vt:lpstr>
      <vt:lpstr>1_RetrospectVTI</vt:lpstr>
      <vt:lpstr>1_RetrospectVTI</vt:lpstr>
      <vt:lpstr>Careers</vt:lpstr>
      <vt:lpstr>Overview</vt:lpstr>
      <vt:lpstr>You’ve written a cover letter</vt:lpstr>
      <vt:lpstr>You’ve written a resume</vt:lpstr>
      <vt:lpstr>Today we will be talking about your next step: applying for jobs</vt:lpstr>
      <vt:lpstr>How to find out if jobs are available</vt:lpstr>
      <vt:lpstr>Websites</vt:lpstr>
      <vt:lpstr>Different ways to apply for jobs</vt:lpstr>
      <vt:lpstr>Additional Documents</vt:lpstr>
      <vt:lpstr>Additional Document Examples</vt:lpstr>
      <vt:lpstr>What happens next?</vt:lpstr>
      <vt:lpstr>Haven’t heard back?</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Julie Bamford</cp:lastModifiedBy>
  <cp:revision>5</cp:revision>
  <dcterms:modified xsi:type="dcterms:W3CDTF">2023-03-29T00:21:04Z</dcterms:modified>
</cp:coreProperties>
</file>