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9144000"/>
  <p:notesSz cx="6858000" cy="9144000"/>
  <p:embeddedFontLst>
    <p:embeddedFont>
      <p:font typeface="Rasa Medium"/>
      <p:regular r:id="rId45"/>
      <p:bold r:id="rId46"/>
      <p:italic r:id="rId47"/>
      <p:boldItalic r:id="rId48"/>
    </p:embeddedFont>
    <p:embeddedFont>
      <p:font typeface="Rasa"/>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A4448A-FF32-469F-839A-C1202AEE7D02}">
  <a:tblStyle styleId="{93A4448A-FF32-469F-839A-C1202AEE7D0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asaMedium-bold.fntdata"/><Relationship Id="rId45" Type="http://schemas.openxmlformats.org/officeDocument/2006/relationships/font" Target="fonts/Rasa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saMedium-boldItalic.fntdata"/><Relationship Id="rId47" Type="http://schemas.openxmlformats.org/officeDocument/2006/relationships/font" Target="fonts/RasaMedium-italic.fntdata"/><Relationship Id="rId49" Type="http://schemas.openxmlformats.org/officeDocument/2006/relationships/font" Target="fonts/Ras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sa-italic.fntdata"/><Relationship Id="rId50" Type="http://schemas.openxmlformats.org/officeDocument/2006/relationships/font" Target="fonts/Rasa-bold.fntdata"/><Relationship Id="rId52" Type="http://schemas.openxmlformats.org/officeDocument/2006/relationships/font" Target="fonts/Ras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 name="Shape 15"/>
        <p:cNvGrpSpPr/>
        <p:nvPr/>
      </p:nvGrpSpPr>
      <p:grpSpPr>
        <a:xfrm>
          <a:off x="0" y="0"/>
          <a:ext cx="0" cy="0"/>
          <a:chOff x="0" y="0"/>
          <a:chExt cx="0" cy="0"/>
        </a:xfrm>
      </p:grpSpPr>
      <p:sp>
        <p:nvSpPr>
          <p:cNvPr id="16" name="Google Shape;16;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p:nvPr>
            <p:ph idx="2" type="pic"/>
          </p:nvPr>
        </p:nvSpPr>
        <p:spPr>
          <a:xfrm>
            <a:off x="3887391" y="987426"/>
            <a:ext cx="4629150" cy="4873625"/>
          </a:xfrm>
          <a:prstGeom prst="rect">
            <a:avLst/>
          </a:prstGeom>
          <a:noFill/>
          <a:ln>
            <a:noFill/>
          </a:ln>
        </p:spPr>
      </p:sp>
      <p:sp>
        <p:nvSpPr>
          <p:cNvPr id="73" name="Google Shape;73;p1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3"/>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3"/>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 name="Shape 37"/>
        <p:cNvGrpSpPr/>
        <p:nvPr/>
      </p:nvGrpSpPr>
      <p:grpSpPr>
        <a:xfrm>
          <a:off x="0" y="0"/>
          <a:ext cx="0" cy="0"/>
          <a:chOff x="0" y="0"/>
          <a:chExt cx="0" cy="0"/>
        </a:xfrm>
      </p:grpSpPr>
      <p:sp>
        <p:nvSpPr>
          <p:cNvPr id="38" name="Google Shape;38;p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0" name="Google Shape;40;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 name="Google Shape;46;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1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image" Target="../media/image23.png"/><Relationship Id="rId6"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5.png"/><Relationship Id="rId6"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b="0" l="0" r="0" t="0"/>
          <a:stretch/>
        </p:blipFill>
        <p:spPr>
          <a:xfrm>
            <a:off x="-2444926" y="-288235"/>
            <a:ext cx="14292470" cy="7146235"/>
          </a:xfrm>
          <a:prstGeom prst="rect">
            <a:avLst/>
          </a:prstGeom>
          <a:noFill/>
          <a:ln>
            <a:noFill/>
          </a:ln>
        </p:spPr>
      </p:pic>
      <p:sp>
        <p:nvSpPr>
          <p:cNvPr id="94" name="Google Shape;94;p14"/>
          <p:cNvSpPr txBox="1"/>
          <p:nvPr>
            <p:ph type="title"/>
          </p:nvPr>
        </p:nvSpPr>
        <p:spPr>
          <a:xfrm>
            <a:off x="893183" y="1609758"/>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BB3D94"/>
              </a:buClr>
              <a:buSzPct val="100000"/>
              <a:buFont typeface="Calibri"/>
              <a:buNone/>
            </a:pPr>
            <a:r>
              <a:rPr b="1" lang="en-US" sz="6700">
                <a:solidFill>
                  <a:srgbClr val="BB3D94"/>
                </a:solidFill>
                <a:latin typeface="Calibri"/>
                <a:ea typeface="Calibri"/>
                <a:cs typeface="Calibri"/>
                <a:sym typeface="Calibri"/>
              </a:rPr>
              <a:t>7</a:t>
            </a:r>
            <a:br>
              <a:rPr lang="en-US"/>
            </a:br>
            <a:r>
              <a:rPr b="1" lang="en-US" sz="6700">
                <a:solidFill>
                  <a:schemeClr val="lt1"/>
                </a:solidFill>
                <a:latin typeface="Calibri"/>
                <a:ea typeface="Calibri"/>
                <a:cs typeface="Calibri"/>
                <a:sym typeface="Calibri"/>
              </a:rPr>
              <a:t>Microeconomics:</a:t>
            </a:r>
            <a:br>
              <a:rPr b="1" lang="en-US" sz="6700">
                <a:solidFill>
                  <a:schemeClr val="lt1"/>
                </a:solidFill>
                <a:latin typeface="Calibri"/>
                <a:ea typeface="Calibri"/>
                <a:cs typeface="Calibri"/>
                <a:sym typeface="Calibri"/>
              </a:rPr>
            </a:br>
            <a:r>
              <a:rPr b="1" lang="en-US" sz="6700">
                <a:solidFill>
                  <a:schemeClr val="lt1"/>
                </a:solidFill>
                <a:latin typeface="Calibri"/>
                <a:ea typeface="Calibri"/>
                <a:cs typeface="Calibri"/>
                <a:sym typeface="Calibri"/>
              </a:rPr>
              <a:t>The Basics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idx="1" type="body"/>
          </p:nvPr>
        </p:nvSpPr>
        <p:spPr>
          <a:xfrm>
            <a:off x="628650" y="1460442"/>
            <a:ext cx="7843711"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b="1" lang="en-US" sz="2000" u="sng">
                <a:solidFill>
                  <a:srgbClr val="1A1A1A"/>
                </a:solidFill>
                <a:latin typeface="Arial"/>
                <a:ea typeface="Arial"/>
                <a:cs typeface="Arial"/>
                <a:sym typeface="Arial"/>
              </a:rPr>
              <a:t>Supply Schedule:</a:t>
            </a:r>
            <a:r>
              <a:rPr lang="en-US" sz="2000">
                <a:solidFill>
                  <a:srgbClr val="1A1A1A"/>
                </a:solidFill>
                <a:latin typeface="Arial"/>
                <a:ea typeface="Arial"/>
                <a:cs typeface="Arial"/>
                <a:sym typeface="Arial"/>
              </a:rPr>
              <a:t> A table showing the quantities of a product supplied at particular prices. </a:t>
            </a:r>
            <a:endParaRPr/>
          </a:p>
        </p:txBody>
      </p:sp>
      <p:pic>
        <p:nvPicPr>
          <p:cNvPr id="161" name="Google Shape;161;p23"/>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162" name="Google Shape;162;p23"/>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i="0" lang="en-US" sz="4400" u="none" cap="none" strike="noStrike">
                <a:solidFill>
                  <a:srgbClr val="BB3D94"/>
                </a:solidFill>
                <a:latin typeface="Calibri"/>
                <a:ea typeface="Calibri"/>
                <a:cs typeface="Calibri"/>
                <a:sym typeface="Calibri"/>
              </a:rPr>
              <a:t>Supply Schedule</a:t>
            </a:r>
            <a:endParaRPr/>
          </a:p>
        </p:txBody>
      </p:sp>
      <p:pic>
        <p:nvPicPr>
          <p:cNvPr id="163" name="Google Shape;163;p23"/>
          <p:cNvPicPr preferRelativeResize="0"/>
          <p:nvPr/>
        </p:nvPicPr>
        <p:blipFill rotWithShape="1">
          <a:blip r:embed="rId4">
            <a:alphaModFix/>
          </a:blip>
          <a:srcRect b="0" l="0" r="0" t="0"/>
          <a:stretch/>
        </p:blipFill>
        <p:spPr>
          <a:xfrm>
            <a:off x="1919334" y="2210969"/>
            <a:ext cx="4940111" cy="36757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idx="1" type="body"/>
          </p:nvPr>
        </p:nvSpPr>
        <p:spPr>
          <a:xfrm>
            <a:off x="628650" y="1460442"/>
            <a:ext cx="314664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lang="en-US" sz="2000">
                <a:solidFill>
                  <a:srgbClr val="1A1A1A"/>
                </a:solidFill>
                <a:latin typeface="Arial"/>
                <a:ea typeface="Arial"/>
                <a:cs typeface="Arial"/>
                <a:sym typeface="Arial"/>
              </a:rPr>
              <a:t>The term </a:t>
            </a:r>
            <a:r>
              <a:rPr i="1" lang="en-US" sz="2000">
                <a:solidFill>
                  <a:srgbClr val="1A1A1A"/>
                </a:solidFill>
                <a:latin typeface="Arial"/>
                <a:ea typeface="Arial"/>
                <a:cs typeface="Arial"/>
                <a:sym typeface="Arial"/>
              </a:rPr>
              <a:t>supply</a:t>
            </a:r>
            <a:r>
              <a:rPr lang="en-US" sz="2000">
                <a:solidFill>
                  <a:srgbClr val="1A1A1A"/>
                </a:solidFill>
                <a:latin typeface="Arial"/>
                <a:ea typeface="Arial"/>
                <a:cs typeface="Arial"/>
                <a:sym typeface="Arial"/>
              </a:rPr>
              <a:t> refers to the entire series of price–quantity relationships, as shown in our supply schedule for T-shirts in Figure 7.5.</a:t>
            </a:r>
            <a:endParaRPr/>
          </a:p>
          <a:p>
            <a:pPr indent="-228600" lvl="0" marL="228600" rtl="0" algn="l">
              <a:lnSpc>
                <a:spcPct val="90000"/>
              </a:lnSpc>
              <a:spcBef>
                <a:spcPts val="1000"/>
              </a:spcBef>
              <a:spcAft>
                <a:spcPts val="0"/>
              </a:spcAft>
              <a:buClr>
                <a:srgbClr val="1A1A1A"/>
              </a:buClr>
              <a:buSzPts val="2000"/>
              <a:buChar char="•"/>
            </a:pPr>
            <a:r>
              <a:rPr i="1" lang="en-US" sz="2000">
                <a:solidFill>
                  <a:srgbClr val="1A1A1A"/>
                </a:solidFill>
                <a:latin typeface="Arial"/>
                <a:ea typeface="Arial"/>
                <a:cs typeface="Arial"/>
                <a:sym typeface="Arial"/>
              </a:rPr>
              <a:t>Quantity supplied</a:t>
            </a:r>
            <a:r>
              <a:rPr lang="en-US" sz="2000">
                <a:solidFill>
                  <a:srgbClr val="1A1A1A"/>
                </a:solidFill>
                <a:latin typeface="Arial"/>
                <a:ea typeface="Arial"/>
                <a:cs typeface="Arial"/>
                <a:sym typeface="Arial"/>
              </a:rPr>
              <a:t> refers to the amount of a product or service that suppliers are willing to sell at a specific price. </a:t>
            </a:r>
            <a:endParaRPr/>
          </a:p>
        </p:txBody>
      </p:sp>
      <p:pic>
        <p:nvPicPr>
          <p:cNvPr id="169" name="Google Shape;169;p24"/>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170" name="Google Shape;170;p24"/>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i="0" lang="en-US" sz="4400" u="none" cap="none" strike="noStrike">
                <a:solidFill>
                  <a:srgbClr val="BB3D94"/>
                </a:solidFill>
                <a:latin typeface="Calibri"/>
                <a:ea typeface="Calibri"/>
                <a:cs typeface="Calibri"/>
                <a:sym typeface="Calibri"/>
              </a:rPr>
              <a:t>Supply Schedule</a:t>
            </a:r>
            <a:endParaRPr/>
          </a:p>
        </p:txBody>
      </p:sp>
      <p:pic>
        <p:nvPicPr>
          <p:cNvPr id="171" name="Google Shape;171;p24"/>
          <p:cNvPicPr preferRelativeResize="0"/>
          <p:nvPr/>
        </p:nvPicPr>
        <p:blipFill rotWithShape="1">
          <a:blip r:embed="rId4">
            <a:alphaModFix/>
          </a:blip>
          <a:srcRect b="0" l="0" r="0" t="0"/>
          <a:stretch/>
        </p:blipFill>
        <p:spPr>
          <a:xfrm>
            <a:off x="4359947" y="1443483"/>
            <a:ext cx="4312396" cy="43682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idx="1" type="body"/>
          </p:nvPr>
        </p:nvSpPr>
        <p:spPr>
          <a:xfrm>
            <a:off x="628650" y="1623405"/>
            <a:ext cx="739272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b="1" lang="en-US" sz="2000" u="sng">
                <a:solidFill>
                  <a:srgbClr val="1A1A1A"/>
                </a:solidFill>
                <a:latin typeface="Arial"/>
                <a:ea typeface="Arial"/>
                <a:cs typeface="Arial"/>
                <a:sym typeface="Arial"/>
              </a:rPr>
              <a:t>Equilibrium price:</a:t>
            </a:r>
            <a:r>
              <a:rPr i="1" lang="en-US" sz="2000" u="sng">
                <a:solidFill>
                  <a:srgbClr val="1A1A1A"/>
                </a:solidFill>
                <a:latin typeface="Arial"/>
                <a:ea typeface="Arial"/>
                <a:cs typeface="Arial"/>
                <a:sym typeface="Arial"/>
              </a:rPr>
              <a:t> </a:t>
            </a:r>
            <a:r>
              <a:rPr lang="en-US" sz="2000">
                <a:latin typeface="Arial"/>
                <a:ea typeface="Arial"/>
                <a:cs typeface="Arial"/>
                <a:sym typeface="Arial"/>
              </a:rPr>
              <a:t>A price set by the interaction of demand and supply in which the absence of surpluses or shortages in the market means there is no tendency for the price to change. </a:t>
            </a:r>
            <a:endParaRPr b="1" sz="2000" u="sng">
              <a:latin typeface="Arial"/>
              <a:ea typeface="Arial"/>
              <a:cs typeface="Arial"/>
              <a:sym typeface="Arial"/>
            </a:endParaRPr>
          </a:p>
        </p:txBody>
      </p:sp>
      <p:pic>
        <p:nvPicPr>
          <p:cNvPr id="177" name="Google Shape;177;p25"/>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178" name="Google Shape;178;p25"/>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i="0" lang="en-US" sz="4400" u="none" cap="none" strike="noStrike">
                <a:solidFill>
                  <a:srgbClr val="BB3D94"/>
                </a:solidFill>
                <a:latin typeface="Calibri"/>
                <a:ea typeface="Calibri"/>
                <a:cs typeface="Calibri"/>
                <a:sym typeface="Calibri"/>
              </a:rPr>
              <a:t>Market Equilibrium</a:t>
            </a:r>
            <a:endParaRPr/>
          </a:p>
        </p:txBody>
      </p:sp>
      <p:pic>
        <p:nvPicPr>
          <p:cNvPr id="179" name="Google Shape;179;p25"/>
          <p:cNvPicPr preferRelativeResize="0"/>
          <p:nvPr/>
        </p:nvPicPr>
        <p:blipFill rotWithShape="1">
          <a:blip r:embed="rId4">
            <a:alphaModFix/>
          </a:blip>
          <a:srcRect b="0" l="0" r="0" t="0"/>
          <a:stretch/>
        </p:blipFill>
        <p:spPr>
          <a:xfrm>
            <a:off x="1629624" y="2804691"/>
            <a:ext cx="4894844" cy="26487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nvSpPr>
        <p:spPr>
          <a:xfrm>
            <a:off x="638827" y="926925"/>
            <a:ext cx="7515617"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BD3895"/>
                </a:solidFill>
                <a:latin typeface="Rasa Medium"/>
                <a:ea typeface="Rasa Medium"/>
                <a:cs typeface="Rasa Medium"/>
                <a:sym typeface="Rasa Medium"/>
              </a:rPr>
              <a:t>Market Equilibrium</a:t>
            </a:r>
            <a:endParaRPr/>
          </a:p>
          <a:p>
            <a:pPr indent="0" lvl="0" marL="0" marR="0" rtl="0" algn="l">
              <a:spcBef>
                <a:spcPts val="0"/>
              </a:spcBef>
              <a:spcAft>
                <a:spcPts val="0"/>
              </a:spcAft>
              <a:buNone/>
            </a:pPr>
            <a:r>
              <a:rPr b="0" i="0" lang="en-US" sz="2800" u="none" cap="none" strike="noStrike">
                <a:solidFill>
                  <a:srgbClr val="BD3895"/>
                </a:solidFill>
                <a:latin typeface="Rasa Medium"/>
                <a:ea typeface="Rasa Medium"/>
                <a:cs typeface="Rasa Medium"/>
                <a:sym typeface="Rasa Medium"/>
              </a:rPr>
              <a:t>THE DETERMINATION OF PRICE</a:t>
            </a:r>
            <a:endParaRPr/>
          </a:p>
          <a:p>
            <a:pPr indent="0" lvl="0" marL="0" marR="0" rtl="0" algn="l">
              <a:spcBef>
                <a:spcPts val="0"/>
              </a:spcBef>
              <a:spcAft>
                <a:spcPts val="0"/>
              </a:spcAft>
              <a:buNone/>
            </a:pPr>
            <a:r>
              <a:rPr b="0" i="0" lang="en-US" sz="2800" u="none" cap="none" strike="noStrike">
                <a:solidFill>
                  <a:srgbClr val="232323"/>
                </a:solidFill>
                <a:latin typeface="Avenir"/>
                <a:ea typeface="Avenir"/>
                <a:cs typeface="Avenir"/>
                <a:sym typeface="Avenir"/>
              </a:rPr>
              <a:t>At this point, we have the tools we need to examine how the actual prices we pay for a product are determined. You have probably guessed by now that, in the real world, the prices that consumers pay and sellers receive are determined by the interaction of demand and supply. If we combine our two schedules for T-shirts, we can see how this occurs.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nvSpPr>
        <p:spPr>
          <a:xfrm>
            <a:off x="889348" y="551145"/>
            <a:ext cx="7678455"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232323"/>
                </a:solidFill>
                <a:latin typeface="Arial"/>
                <a:ea typeface="Arial"/>
                <a:cs typeface="Arial"/>
                <a:sym typeface="Arial"/>
              </a:rPr>
              <a:t>By examining Figure 7.7, we can see that only at $28 does the quantity demanded for T-shirts equal the quantity supplied. When the price is set lower than $28, the quantity demanded for T-shirts will exceed the quantity supplied, and a shortage will occur. For example, if the price is set at $24, then 12 T-shirts will be demanded, but the seller will supply only four, creating a shortage of eight T-shirts. In this situation, the seller will then raise the price, since the T-shirts are selling so quickly.</a:t>
            </a:r>
            <a:endParaRPr/>
          </a:p>
          <a:p>
            <a:pPr indent="0" lvl="0" marL="0" marR="0" rtl="0" algn="l">
              <a:spcBef>
                <a:spcPts val="0"/>
              </a:spcBef>
              <a:spcAft>
                <a:spcPts val="0"/>
              </a:spcAft>
              <a:buNone/>
            </a:pPr>
            <a:r>
              <a:t/>
            </a:r>
            <a:endParaRPr sz="1800">
              <a:solidFill>
                <a:srgbClr val="232323"/>
              </a:solidFill>
              <a:latin typeface="Arial"/>
              <a:ea typeface="Arial"/>
              <a:cs typeface="Arial"/>
              <a:sym typeface="Arial"/>
            </a:endParaRPr>
          </a:p>
          <a:p>
            <a:pPr indent="0" lvl="0" marL="0" marR="0" rtl="0" algn="l">
              <a:spcBef>
                <a:spcPts val="0"/>
              </a:spcBef>
              <a:spcAft>
                <a:spcPts val="0"/>
              </a:spcAft>
              <a:buNone/>
            </a:pPr>
            <a:r>
              <a:t/>
            </a:r>
            <a:endParaRPr sz="1800">
              <a:solidFill>
                <a:srgbClr val="232323"/>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190" name="Google Shape;190;p27"/>
          <p:cNvGraphicFramePr/>
          <p:nvPr/>
        </p:nvGraphicFramePr>
        <p:xfrm>
          <a:off x="2000250" y="2560161"/>
          <a:ext cx="3000000" cy="3000000"/>
        </p:xfrm>
        <a:graphic>
          <a:graphicData uri="http://schemas.openxmlformats.org/drawingml/2006/table">
            <a:tbl>
              <a:tblPr>
                <a:noFill/>
                <a:tableStyleId>{93A4448A-FF32-469F-839A-C1202AEE7D02}</a:tableStyleId>
              </a:tblPr>
              <a:tblGrid>
                <a:gridCol w="1714500"/>
                <a:gridCol w="1714500"/>
                <a:gridCol w="1714500"/>
              </a:tblGrid>
              <a:tr h="696200">
                <a:tc>
                  <a:txBody>
                    <a:bodyPr/>
                    <a:lstStyle/>
                    <a:p>
                      <a:pPr indent="0" lvl="0" marL="0" marR="0" rtl="0" algn="ctr">
                        <a:spcBef>
                          <a:spcPts val="0"/>
                        </a:spcBef>
                        <a:spcAft>
                          <a:spcPts val="0"/>
                        </a:spcAft>
                        <a:buNone/>
                      </a:pPr>
                      <a:r>
                        <a:rPr b="0" lang="en-US" sz="1800" u="none" cap="none" strike="noStrike">
                          <a:solidFill>
                            <a:srgbClr val="FFFFFF"/>
                          </a:solidFill>
                          <a:latin typeface="Rasa Medium"/>
                          <a:ea typeface="Rasa Medium"/>
                          <a:cs typeface="Rasa Medium"/>
                          <a:sym typeface="Rasa Medium"/>
                        </a:rPr>
                        <a:t>Price of T-shirt</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BD3895"/>
                    </a:solidFill>
                  </a:tcPr>
                </a:tc>
                <a:tc>
                  <a:txBody>
                    <a:bodyPr/>
                    <a:lstStyle/>
                    <a:p>
                      <a:pPr indent="0" lvl="0" marL="0" marR="0" rtl="0" algn="ctr">
                        <a:spcBef>
                          <a:spcPts val="0"/>
                        </a:spcBef>
                        <a:spcAft>
                          <a:spcPts val="0"/>
                        </a:spcAft>
                        <a:buNone/>
                      </a:pPr>
                      <a:r>
                        <a:rPr b="0" lang="en-US" sz="1800" u="none" cap="none" strike="noStrike">
                          <a:solidFill>
                            <a:srgbClr val="FFFFFF"/>
                          </a:solidFill>
                          <a:latin typeface="Rasa Medium"/>
                          <a:ea typeface="Rasa Medium"/>
                          <a:cs typeface="Rasa Medium"/>
                          <a:sym typeface="Rasa Medium"/>
                        </a:rPr>
                        <a:t>Quantity Demanded</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BD3895"/>
                    </a:solidFill>
                  </a:tcPr>
                </a:tc>
                <a:tc>
                  <a:txBody>
                    <a:bodyPr/>
                    <a:lstStyle/>
                    <a:p>
                      <a:pPr indent="0" lvl="0" marL="0" marR="0" rtl="0" algn="ctr">
                        <a:spcBef>
                          <a:spcPts val="0"/>
                        </a:spcBef>
                        <a:spcAft>
                          <a:spcPts val="0"/>
                        </a:spcAft>
                        <a:buNone/>
                      </a:pPr>
                      <a:r>
                        <a:rPr b="0" lang="en-US" sz="1800" u="none" cap="none" strike="noStrike">
                          <a:solidFill>
                            <a:srgbClr val="FFFFFF"/>
                          </a:solidFill>
                          <a:latin typeface="Rasa Medium"/>
                          <a:ea typeface="Rasa Medium"/>
                          <a:cs typeface="Rasa Medium"/>
                          <a:sym typeface="Rasa Medium"/>
                        </a:rPr>
                        <a:t>Quantity Supplied</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BD3895"/>
                    </a:solidFill>
                  </a:tcPr>
                </a:tc>
              </a:tr>
              <a:tr h="423775">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$20</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16</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0</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r>
              <a:tr h="423775">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$24</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12</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4</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r>
              <a:tr h="423775">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$28</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8</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8;</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r>
              <a:tr h="423775">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$32</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4</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12</a:t>
                      </a:r>
                      <a:endParaRPr/>
                    </a:p>
                  </a:txBody>
                  <a:tcPr marT="76200" marB="76200"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r>
              <a:tr h="471075">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$36</a:t>
                      </a:r>
                      <a:endParaRPr/>
                    </a:p>
                  </a:txBody>
                  <a:tcPr marT="76200" marB="123825"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0</a:t>
                      </a:r>
                      <a:endParaRPr/>
                    </a:p>
                  </a:txBody>
                  <a:tcPr marT="76200" marB="123825"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c>
                  <a:txBody>
                    <a:bodyPr/>
                    <a:lstStyle/>
                    <a:p>
                      <a:pPr indent="0" lvl="0" marL="0" marR="0" rtl="0" algn="ctr">
                        <a:spcBef>
                          <a:spcPts val="0"/>
                        </a:spcBef>
                        <a:spcAft>
                          <a:spcPts val="0"/>
                        </a:spcAft>
                        <a:buNone/>
                      </a:pPr>
                      <a:r>
                        <a:rPr b="0" lang="en-US" sz="1800" u="none" cap="none" strike="noStrike">
                          <a:solidFill>
                            <a:srgbClr val="000000"/>
                          </a:solidFill>
                          <a:latin typeface="Rasa"/>
                          <a:ea typeface="Rasa"/>
                          <a:cs typeface="Rasa"/>
                          <a:sym typeface="Rasa"/>
                        </a:rPr>
                        <a:t>16</a:t>
                      </a:r>
                      <a:endParaRPr/>
                    </a:p>
                  </a:txBody>
                  <a:tcPr marT="76200" marB="123825" marR="114300" marL="114300">
                    <a:lnL cap="flat" cmpd="sng" w="19050">
                      <a:solidFill>
                        <a:srgbClr val="BD3895"/>
                      </a:solidFill>
                      <a:prstDash val="solid"/>
                      <a:round/>
                      <a:headEnd len="sm" w="sm" type="none"/>
                      <a:tailEnd len="sm" w="sm" type="none"/>
                    </a:lnL>
                    <a:lnR cap="flat" cmpd="sng" w="19050">
                      <a:solidFill>
                        <a:srgbClr val="BD3895"/>
                      </a:solidFill>
                      <a:prstDash val="solid"/>
                      <a:round/>
                      <a:headEnd len="sm" w="sm" type="none"/>
                      <a:tailEnd len="sm" w="sm" type="none"/>
                    </a:lnR>
                    <a:lnT cap="flat" cmpd="sng" w="19050">
                      <a:solidFill>
                        <a:srgbClr val="BD3895"/>
                      </a:solidFill>
                      <a:prstDash val="solid"/>
                      <a:round/>
                      <a:headEnd len="sm" w="sm" type="none"/>
                      <a:tailEnd len="sm" w="sm" type="none"/>
                    </a:lnT>
                    <a:lnB cap="flat" cmpd="sng" w="19050">
                      <a:solidFill>
                        <a:srgbClr val="BD3895"/>
                      </a:solidFill>
                      <a:prstDash val="solid"/>
                      <a:round/>
                      <a:headEnd len="sm" w="sm" type="none"/>
                      <a:tailEnd len="sm" w="sm" type="none"/>
                    </a:lnB>
                    <a:solidFill>
                      <a:srgbClr val="F8F2F7"/>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nvSpPr>
        <p:spPr>
          <a:xfrm>
            <a:off x="839244" y="676405"/>
            <a:ext cx="76032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232323"/>
                </a:solidFill>
                <a:latin typeface="Arial"/>
                <a:ea typeface="Arial"/>
                <a:cs typeface="Arial"/>
                <a:sym typeface="Arial"/>
              </a:rPr>
              <a:t>The question becomes: To what level should the price of T-shirts be raised? Suppose that the seller raises the price of T-shirts to $32. The seller wants to sell 12 T-shirts, but consumers are only willing to purchase four. Now there is a surplus of eight T-shirts, and the seller will have to lower the price to persuade consumers to buy. The price of $28 is the only price where no shortage or surplus occurs. Economists call this price the </a:t>
            </a:r>
            <a:r>
              <a:rPr b="1" i="0" lang="en-US" sz="1800" u="sng">
                <a:solidFill>
                  <a:srgbClr val="232323"/>
                </a:solidFill>
                <a:latin typeface="Avenir"/>
                <a:ea typeface="Avenir"/>
                <a:cs typeface="Avenir"/>
                <a:sym typeface="Avenir"/>
              </a:rPr>
              <a:t>equilibrium price </a:t>
            </a:r>
            <a:r>
              <a:rPr b="0" i="0" lang="en-US" sz="1800">
                <a:solidFill>
                  <a:srgbClr val="232323"/>
                </a:solidFill>
                <a:latin typeface="Arial"/>
                <a:ea typeface="Arial"/>
                <a:cs typeface="Arial"/>
                <a:sym typeface="Arial"/>
              </a:rPr>
              <a:t>because supply equals demand; and when the market for a product or service is at equilibrium, there is no tendency for it to change. The equilibrium price is the only acceptable compromise between consumers who want the lowest prices possible and sellers who want the highest.</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9"/>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pic>
        <p:nvPicPr>
          <p:cNvPr id="201" name="Google Shape;201;p29"/>
          <p:cNvPicPr preferRelativeResize="0"/>
          <p:nvPr/>
        </p:nvPicPr>
        <p:blipFill rotWithShape="1">
          <a:blip r:embed="rId4">
            <a:alphaModFix/>
          </a:blip>
          <a:srcRect b="0" l="0" r="0" t="0"/>
          <a:stretch/>
        </p:blipFill>
        <p:spPr>
          <a:xfrm>
            <a:off x="2381061" y="870551"/>
            <a:ext cx="4222658" cy="45253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0"/>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pic>
        <p:nvPicPr>
          <p:cNvPr id="207" name="Google Shape;207;p30"/>
          <p:cNvPicPr preferRelativeResize="0"/>
          <p:nvPr/>
        </p:nvPicPr>
        <p:blipFill rotWithShape="1">
          <a:blip r:embed="rId4">
            <a:alphaModFix/>
          </a:blip>
          <a:srcRect b="0" l="0" r="0" t="0"/>
          <a:stretch/>
        </p:blipFill>
        <p:spPr>
          <a:xfrm>
            <a:off x="295065" y="422710"/>
            <a:ext cx="4193313" cy="4495046"/>
          </a:xfrm>
          <a:prstGeom prst="rect">
            <a:avLst/>
          </a:prstGeom>
          <a:noFill/>
          <a:ln>
            <a:noFill/>
          </a:ln>
        </p:spPr>
      </p:pic>
      <p:pic>
        <p:nvPicPr>
          <p:cNvPr id="208" name="Google Shape;208;p30"/>
          <p:cNvPicPr preferRelativeResize="0"/>
          <p:nvPr/>
        </p:nvPicPr>
        <p:blipFill rotWithShape="1">
          <a:blip r:embed="rId5">
            <a:alphaModFix/>
          </a:blip>
          <a:srcRect b="0" l="0" r="0" t="0"/>
          <a:stretch/>
        </p:blipFill>
        <p:spPr>
          <a:xfrm>
            <a:off x="4679895" y="422710"/>
            <a:ext cx="4201050" cy="4495046"/>
          </a:xfrm>
          <a:prstGeom prst="rect">
            <a:avLst/>
          </a:prstGeom>
          <a:noFill/>
          <a:ln>
            <a:noFill/>
          </a:ln>
        </p:spPr>
      </p:pic>
      <p:sp>
        <p:nvSpPr>
          <p:cNvPr id="209" name="Google Shape;209;p30"/>
          <p:cNvSpPr txBox="1"/>
          <p:nvPr/>
        </p:nvSpPr>
        <p:spPr>
          <a:xfrm>
            <a:off x="346442" y="5060888"/>
            <a:ext cx="8577797" cy="70788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A price above the equilibrium price will result in a surplus of goods (Fig. 7.9)</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A price below the equilibrium price will result in a shortage of goods (Fig. 7.10)</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ph idx="1" type="body"/>
          </p:nvPr>
        </p:nvSpPr>
        <p:spPr>
          <a:xfrm>
            <a:off x="428625" y="588128"/>
            <a:ext cx="8086800" cy="5589000"/>
          </a:xfrm>
          <a:prstGeom prst="rect">
            <a:avLst/>
          </a:prstGeom>
          <a:noFill/>
          <a:ln>
            <a:noFill/>
          </a:ln>
        </p:spPr>
        <p:txBody>
          <a:bodyPr anchorCtr="0" anchor="t" bIns="45700" lIns="91425" spcFirstLastPara="1" rIns="91425" wrap="square" tIns="45700">
            <a:normAutofit/>
          </a:bodyPr>
          <a:lstStyle/>
          <a:p>
            <a:pPr indent="-222884" lvl="0" marL="228600" rtl="0" algn="l">
              <a:lnSpc>
                <a:spcPct val="70000"/>
              </a:lnSpc>
              <a:spcBef>
                <a:spcPts val="0"/>
              </a:spcBef>
              <a:spcAft>
                <a:spcPts val="0"/>
              </a:spcAft>
              <a:buClr>
                <a:srgbClr val="232323"/>
              </a:buClr>
              <a:buSzPts val="2500"/>
              <a:buChar char="•"/>
            </a:pPr>
            <a:r>
              <a:rPr i="0" lang="en-US" sz="2500">
                <a:solidFill>
                  <a:srgbClr val="232323"/>
                </a:solidFill>
                <a:latin typeface="Arial"/>
                <a:ea typeface="Arial"/>
                <a:cs typeface="Arial"/>
                <a:sym typeface="Arial"/>
              </a:rPr>
              <a:t>Suppose that we wanted to use this graph to indicate what would happen if the selling price of a T-shirt were </a:t>
            </a:r>
            <a:r>
              <a:rPr i="0" lang="en-US" sz="2500">
                <a:solidFill>
                  <a:srgbClr val="FF0000"/>
                </a:solidFill>
                <a:latin typeface="Arial"/>
                <a:ea typeface="Arial"/>
                <a:cs typeface="Arial"/>
                <a:sym typeface="Arial"/>
              </a:rPr>
              <a:t>set above the equilibrium price</a:t>
            </a:r>
            <a:r>
              <a:rPr i="0" lang="en-US" sz="2500">
                <a:solidFill>
                  <a:srgbClr val="232323"/>
                </a:solidFill>
                <a:latin typeface="Arial"/>
                <a:ea typeface="Arial"/>
                <a:cs typeface="Arial"/>
                <a:sym typeface="Arial"/>
              </a:rPr>
              <a:t>.</a:t>
            </a:r>
            <a:endParaRPr i="0" sz="2500">
              <a:solidFill>
                <a:srgbClr val="232323"/>
              </a:solidFill>
              <a:latin typeface="Arial"/>
              <a:ea typeface="Arial"/>
              <a:cs typeface="Arial"/>
              <a:sym typeface="Arial"/>
            </a:endParaRPr>
          </a:p>
          <a:p>
            <a:pPr indent="0" lvl="0" marL="228600" rtl="0" algn="l">
              <a:lnSpc>
                <a:spcPct val="70000"/>
              </a:lnSpc>
              <a:spcBef>
                <a:spcPts val="0"/>
              </a:spcBef>
              <a:spcAft>
                <a:spcPts val="0"/>
              </a:spcAft>
              <a:buNone/>
            </a:pPr>
            <a:r>
              <a:t/>
            </a:r>
            <a:endParaRPr sz="2500">
              <a:solidFill>
                <a:srgbClr val="232323"/>
              </a:solidFill>
              <a:latin typeface="Arial"/>
              <a:ea typeface="Arial"/>
              <a:cs typeface="Arial"/>
              <a:sym typeface="Arial"/>
            </a:endParaRPr>
          </a:p>
          <a:p>
            <a:pPr indent="-222884" lvl="0" marL="228600" rtl="0" algn="l">
              <a:lnSpc>
                <a:spcPct val="70000"/>
              </a:lnSpc>
              <a:spcBef>
                <a:spcPts val="0"/>
              </a:spcBef>
              <a:spcAft>
                <a:spcPts val="0"/>
              </a:spcAft>
              <a:buClr>
                <a:srgbClr val="232323"/>
              </a:buClr>
              <a:buSzPts val="2500"/>
              <a:buChar char="•"/>
            </a:pPr>
            <a:r>
              <a:rPr i="0" lang="en-US" sz="2500">
                <a:solidFill>
                  <a:srgbClr val="232323"/>
                </a:solidFill>
                <a:latin typeface="Arial"/>
                <a:ea typeface="Arial"/>
                <a:cs typeface="Arial"/>
                <a:sym typeface="Arial"/>
              </a:rPr>
              <a:t> In Figure 7.9 a horizontal dashed line is drawn across the graph from the $32 point on the vertical axis. Then vertical lines are drawn downward from the points at which the horizontal line intersects the demand and supply curves. </a:t>
            </a:r>
            <a:endParaRPr i="0" sz="2500">
              <a:solidFill>
                <a:srgbClr val="232323"/>
              </a:solidFill>
              <a:latin typeface="Arial"/>
              <a:ea typeface="Arial"/>
              <a:cs typeface="Arial"/>
              <a:sym typeface="Arial"/>
            </a:endParaRPr>
          </a:p>
          <a:p>
            <a:pPr indent="0" lvl="0" marL="228600" rtl="0" algn="l">
              <a:lnSpc>
                <a:spcPct val="70000"/>
              </a:lnSpc>
              <a:spcBef>
                <a:spcPts val="0"/>
              </a:spcBef>
              <a:spcAft>
                <a:spcPts val="0"/>
              </a:spcAft>
              <a:buNone/>
            </a:pPr>
            <a:r>
              <a:t/>
            </a:r>
            <a:endParaRPr sz="2500">
              <a:solidFill>
                <a:srgbClr val="232323"/>
              </a:solidFill>
              <a:latin typeface="Arial"/>
              <a:ea typeface="Arial"/>
              <a:cs typeface="Arial"/>
              <a:sym typeface="Arial"/>
            </a:endParaRPr>
          </a:p>
          <a:p>
            <a:pPr indent="-222884" lvl="0" marL="228600" rtl="0" algn="l">
              <a:lnSpc>
                <a:spcPct val="70000"/>
              </a:lnSpc>
              <a:spcBef>
                <a:spcPts val="0"/>
              </a:spcBef>
              <a:spcAft>
                <a:spcPts val="0"/>
              </a:spcAft>
              <a:buClr>
                <a:srgbClr val="232323"/>
              </a:buClr>
              <a:buSzPts val="2500"/>
              <a:buChar char="•"/>
            </a:pPr>
            <a:r>
              <a:rPr i="0" lang="en-US" sz="2500">
                <a:solidFill>
                  <a:srgbClr val="232323"/>
                </a:solidFill>
                <a:latin typeface="Arial"/>
                <a:ea typeface="Arial"/>
                <a:cs typeface="Arial"/>
                <a:sym typeface="Arial"/>
              </a:rPr>
              <a:t>These vertical lines provide us with a pictorial representation of the information in Figure 7.7: at a price of $32, the quantity demanded is </a:t>
            </a:r>
            <a:r>
              <a:rPr lang="en-US" sz="2500">
                <a:solidFill>
                  <a:srgbClr val="232323"/>
                </a:solidFill>
                <a:latin typeface="Arial"/>
                <a:ea typeface="Arial"/>
                <a:cs typeface="Arial"/>
                <a:sym typeface="Arial"/>
              </a:rPr>
              <a:t>4</a:t>
            </a:r>
            <a:r>
              <a:rPr i="0" lang="en-US" sz="2500">
                <a:solidFill>
                  <a:srgbClr val="232323"/>
                </a:solidFill>
                <a:latin typeface="Arial"/>
                <a:ea typeface="Arial"/>
                <a:cs typeface="Arial"/>
                <a:sym typeface="Arial"/>
              </a:rPr>
              <a:t> T-shirts and the quantity supplied is 12 T-shirts.</a:t>
            </a:r>
            <a:endParaRPr i="0" sz="2500">
              <a:solidFill>
                <a:srgbClr val="232323"/>
              </a:solidFill>
              <a:latin typeface="Arial"/>
              <a:ea typeface="Arial"/>
              <a:cs typeface="Arial"/>
              <a:sym typeface="Arial"/>
            </a:endParaRPr>
          </a:p>
          <a:p>
            <a:pPr indent="0" lvl="0" marL="228600" rtl="0" algn="l">
              <a:lnSpc>
                <a:spcPct val="70000"/>
              </a:lnSpc>
              <a:spcBef>
                <a:spcPts val="0"/>
              </a:spcBef>
              <a:spcAft>
                <a:spcPts val="0"/>
              </a:spcAft>
              <a:buNone/>
            </a:pPr>
            <a:r>
              <a:t/>
            </a:r>
            <a:endParaRPr sz="2500">
              <a:solidFill>
                <a:srgbClr val="232323"/>
              </a:solidFill>
              <a:latin typeface="Arial"/>
              <a:ea typeface="Arial"/>
              <a:cs typeface="Arial"/>
              <a:sym typeface="Arial"/>
            </a:endParaRPr>
          </a:p>
          <a:p>
            <a:pPr indent="-222884" lvl="0" marL="228600" rtl="0" algn="l">
              <a:lnSpc>
                <a:spcPct val="70000"/>
              </a:lnSpc>
              <a:spcBef>
                <a:spcPts val="0"/>
              </a:spcBef>
              <a:spcAft>
                <a:spcPts val="0"/>
              </a:spcAft>
              <a:buClr>
                <a:srgbClr val="232323"/>
              </a:buClr>
              <a:buSzPts val="2500"/>
              <a:buChar char="•"/>
            </a:pPr>
            <a:r>
              <a:rPr i="0" lang="en-US" sz="2500">
                <a:solidFill>
                  <a:srgbClr val="232323"/>
                </a:solidFill>
                <a:latin typeface="Arial"/>
                <a:ea typeface="Arial"/>
                <a:cs typeface="Arial"/>
                <a:sym typeface="Arial"/>
              </a:rPr>
              <a:t> In other words, a price of $32 will result in a </a:t>
            </a:r>
            <a:r>
              <a:rPr i="0" lang="en-US" sz="2500">
                <a:solidFill>
                  <a:srgbClr val="FF0000"/>
                </a:solidFill>
                <a:latin typeface="Arial"/>
                <a:ea typeface="Arial"/>
                <a:cs typeface="Arial"/>
                <a:sym typeface="Arial"/>
              </a:rPr>
              <a:t>surplus of eight T-shirts</a:t>
            </a:r>
            <a:r>
              <a:rPr i="0" lang="en-US" sz="2500">
                <a:solidFill>
                  <a:srgbClr val="232323"/>
                </a:solidFill>
                <a:latin typeface="Arial"/>
                <a:ea typeface="Arial"/>
                <a:cs typeface="Arial"/>
                <a:sym typeface="Arial"/>
              </a:rPr>
              <a:t>.</a:t>
            </a:r>
            <a:endParaRPr sz="25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idx="1" type="body"/>
          </p:nvPr>
        </p:nvSpPr>
        <p:spPr>
          <a:xfrm>
            <a:off x="628650" y="1623405"/>
            <a:ext cx="739272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1A1A1A"/>
              </a:buClr>
              <a:buSzPct val="100000"/>
              <a:buChar char="•"/>
            </a:pPr>
            <a:r>
              <a:rPr lang="en-US" sz="2000">
                <a:solidFill>
                  <a:srgbClr val="1A1A1A"/>
                </a:solidFill>
                <a:latin typeface="Arial"/>
                <a:ea typeface="Arial"/>
                <a:cs typeface="Arial"/>
                <a:sym typeface="Arial"/>
              </a:rPr>
              <a:t>We emphasized that the </a:t>
            </a:r>
            <a:r>
              <a:rPr i="1" lang="en-US" sz="2000">
                <a:solidFill>
                  <a:srgbClr val="1A1A1A"/>
                </a:solidFill>
                <a:latin typeface="Arial"/>
                <a:ea typeface="Arial"/>
                <a:cs typeface="Arial"/>
                <a:sym typeface="Arial"/>
              </a:rPr>
              <a:t>quantity demanded</a:t>
            </a:r>
            <a:r>
              <a:rPr lang="en-US" sz="2000">
                <a:solidFill>
                  <a:srgbClr val="1A1A1A"/>
                </a:solidFill>
                <a:latin typeface="Arial"/>
                <a:ea typeface="Arial"/>
                <a:cs typeface="Arial"/>
                <a:sym typeface="Arial"/>
              </a:rPr>
              <a:t> and the </a:t>
            </a:r>
            <a:r>
              <a:rPr i="1" lang="en-US" sz="2000">
                <a:solidFill>
                  <a:srgbClr val="1A1A1A"/>
                </a:solidFill>
                <a:latin typeface="Arial"/>
                <a:ea typeface="Arial"/>
                <a:cs typeface="Arial"/>
                <a:sym typeface="Arial"/>
              </a:rPr>
              <a:t>quantity supplied</a:t>
            </a:r>
            <a:r>
              <a:rPr lang="en-US" sz="2000">
                <a:solidFill>
                  <a:srgbClr val="1A1A1A"/>
                </a:solidFill>
                <a:latin typeface="Arial"/>
                <a:ea typeface="Arial"/>
                <a:cs typeface="Arial"/>
                <a:sym typeface="Arial"/>
              </a:rPr>
              <a:t> changed only because price changed. We saw on the graphs in Figures 7.2 and 7.6 that these changes are represented by movements </a:t>
            </a:r>
            <a:r>
              <a:rPr i="1" lang="en-US" sz="2000">
                <a:solidFill>
                  <a:srgbClr val="1A1A1A"/>
                </a:solidFill>
                <a:latin typeface="Arial"/>
                <a:ea typeface="Arial"/>
                <a:cs typeface="Arial"/>
                <a:sym typeface="Arial"/>
              </a:rPr>
              <a:t>along</a:t>
            </a:r>
            <a:r>
              <a:rPr lang="en-US" sz="2000">
                <a:solidFill>
                  <a:srgbClr val="1A1A1A"/>
                </a:solidFill>
                <a:latin typeface="Arial"/>
                <a:ea typeface="Arial"/>
                <a:cs typeface="Arial"/>
                <a:sym typeface="Arial"/>
              </a:rPr>
              <a:t> the curves.</a:t>
            </a:r>
            <a:endParaRPr b="1" sz="2000" u="sng">
              <a:latin typeface="Arial"/>
              <a:ea typeface="Arial"/>
              <a:cs typeface="Arial"/>
              <a:sym typeface="Arial"/>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In contrast, Non-price factors cause the </a:t>
            </a:r>
            <a:r>
              <a:rPr i="1" lang="en-US" sz="2000">
                <a:solidFill>
                  <a:srgbClr val="1A1A1A"/>
                </a:solidFill>
                <a:latin typeface="Arial"/>
                <a:ea typeface="Arial"/>
                <a:cs typeface="Arial"/>
                <a:sym typeface="Arial"/>
              </a:rPr>
              <a:t>whole curve to shift</a:t>
            </a:r>
            <a:r>
              <a:rPr lang="en-US" sz="2000">
                <a:solidFill>
                  <a:srgbClr val="1A1A1A"/>
                </a:solidFill>
                <a:latin typeface="Arial"/>
                <a:ea typeface="Arial"/>
                <a:cs typeface="Arial"/>
                <a:sym typeface="Arial"/>
              </a:rPr>
              <a:t>, by affecting a product’s </a:t>
            </a:r>
            <a:r>
              <a:rPr i="1" lang="en-US" sz="2000">
                <a:solidFill>
                  <a:srgbClr val="1A1A1A"/>
                </a:solidFill>
                <a:latin typeface="Arial"/>
                <a:ea typeface="Arial"/>
                <a:cs typeface="Arial"/>
                <a:sym typeface="Arial"/>
              </a:rPr>
              <a:t>demand</a:t>
            </a:r>
            <a:r>
              <a:rPr lang="en-US" sz="2000">
                <a:solidFill>
                  <a:srgbClr val="1A1A1A"/>
                </a:solidFill>
                <a:latin typeface="Arial"/>
                <a:ea typeface="Arial"/>
                <a:cs typeface="Arial"/>
                <a:sym typeface="Arial"/>
              </a:rPr>
              <a:t> or </a:t>
            </a:r>
            <a:r>
              <a:rPr i="1" lang="en-US" sz="2000">
                <a:solidFill>
                  <a:srgbClr val="1A1A1A"/>
                </a:solidFill>
                <a:latin typeface="Arial"/>
                <a:ea typeface="Arial"/>
                <a:cs typeface="Arial"/>
                <a:sym typeface="Arial"/>
              </a:rPr>
              <a:t>supply</a:t>
            </a:r>
            <a:r>
              <a:rPr lang="en-US" sz="2000">
                <a:solidFill>
                  <a:srgbClr val="1A1A1A"/>
                </a:solidFill>
                <a:latin typeface="Arial"/>
                <a:ea typeface="Arial"/>
                <a:cs typeface="Arial"/>
                <a:sym typeface="Arial"/>
              </a:rPr>
              <a:t> as opposed to its quantity demanded or quantity supplied.</a:t>
            </a:r>
            <a:r>
              <a:rPr lang="en-US" sz="2000">
                <a:latin typeface="Arial"/>
                <a:ea typeface="Arial"/>
                <a:cs typeface="Arial"/>
                <a:sym typeface="Arial"/>
              </a:rPr>
              <a:t>  </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This distinction between movements along a curve and a shift in the whole curve is one of the most important distinctions in the entire field of economics.</a:t>
            </a:r>
            <a:endParaRPr/>
          </a:p>
          <a:p>
            <a:pPr indent="-228600" lvl="0" marL="228600" rtl="0" algn="l">
              <a:lnSpc>
                <a:spcPct val="90000"/>
              </a:lnSpc>
              <a:spcBef>
                <a:spcPts val="1000"/>
              </a:spcBef>
              <a:spcAft>
                <a:spcPts val="0"/>
              </a:spcAft>
              <a:buClr>
                <a:srgbClr val="1A1A1A"/>
              </a:buClr>
              <a:buSzPct val="100000"/>
              <a:buChar char="•"/>
            </a:pPr>
            <a:r>
              <a:rPr b="1" lang="en-US" sz="2000" u="sng">
                <a:solidFill>
                  <a:srgbClr val="1A1A1A"/>
                </a:solidFill>
                <a:latin typeface="Arial"/>
                <a:ea typeface="Arial"/>
                <a:cs typeface="Arial"/>
                <a:sym typeface="Arial"/>
              </a:rPr>
              <a:t>Non-price factors</a:t>
            </a:r>
            <a:r>
              <a:rPr b="1" lang="en-US" sz="2000" u="sng">
                <a:latin typeface="Arial"/>
                <a:ea typeface="Arial"/>
                <a:cs typeface="Arial"/>
                <a:sym typeface="Arial"/>
              </a:rPr>
              <a:t>:</a:t>
            </a:r>
            <a:r>
              <a:rPr lang="en-US" sz="2000">
                <a:latin typeface="Arial"/>
                <a:ea typeface="Arial"/>
                <a:cs typeface="Arial"/>
                <a:sym typeface="Arial"/>
              </a:rPr>
              <a:t> A factor held constant in the relationship between price and quantity demanded and supplied. Non-price factors include, on the demand side, income, population, tastes and preferences, expectations, and prices of substitute and complementary goods; and on the supply side, costs, number of sellers, technology, nature and the environment, and prices of related goods.  </a:t>
            </a:r>
            <a:endParaRPr/>
          </a:p>
          <a:p>
            <a:pPr indent="-111125" lvl="0" marL="228600" rtl="0" algn="l">
              <a:lnSpc>
                <a:spcPct val="90000"/>
              </a:lnSpc>
              <a:spcBef>
                <a:spcPts val="1000"/>
              </a:spcBef>
              <a:spcAft>
                <a:spcPts val="0"/>
              </a:spcAft>
              <a:buClr>
                <a:schemeClr val="dk1"/>
              </a:buClr>
              <a:buSzPct val="100000"/>
              <a:buNone/>
            </a:pPr>
            <a:r>
              <a:t/>
            </a:r>
            <a:endParaRPr sz="2000">
              <a:latin typeface="Arial"/>
              <a:ea typeface="Arial"/>
              <a:cs typeface="Arial"/>
              <a:sym typeface="Arial"/>
            </a:endParaRPr>
          </a:p>
        </p:txBody>
      </p:sp>
      <p:pic>
        <p:nvPicPr>
          <p:cNvPr id="220" name="Google Shape;220;p32"/>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221" name="Google Shape;221;p32"/>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Changes in Demand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B3D94"/>
              </a:buClr>
              <a:buSzPts val="4400"/>
              <a:buFont typeface="Calibri"/>
              <a:buNone/>
            </a:pPr>
            <a:r>
              <a:rPr b="1" lang="en-US">
                <a:solidFill>
                  <a:srgbClr val="BB3D94"/>
                </a:solidFill>
              </a:rPr>
              <a:t>Learning Goals</a:t>
            </a:r>
            <a:br>
              <a:rPr lang="en-US">
                <a:solidFill>
                  <a:srgbClr val="C6AB2B"/>
                </a:solidFill>
              </a:rPr>
            </a:br>
            <a:endParaRPr sz="2400">
              <a:solidFill>
                <a:srgbClr val="C6AB2B"/>
              </a:solidFill>
              <a:latin typeface="Calibri"/>
              <a:ea typeface="Calibri"/>
              <a:cs typeface="Calibri"/>
              <a:sym typeface="Calibri"/>
            </a:endParaRPr>
          </a:p>
        </p:txBody>
      </p:sp>
      <p:sp>
        <p:nvSpPr>
          <p:cNvPr id="100" name="Google Shape;100;p15"/>
          <p:cNvSpPr txBox="1"/>
          <p:nvPr>
            <p:ph idx="1" type="body"/>
          </p:nvPr>
        </p:nvSpPr>
        <p:spPr>
          <a:xfrm>
            <a:off x="628650" y="1564368"/>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Once you have completed this chapter, you should be able to:</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Understand the meaning of demand and supply</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Understand how the forces of demand and supply set prices</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Predict why prices for particular goods or services might change</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Read and construct your own demand and supply graphs</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Calculate price elasticities of demand and supply</a:t>
            </a:r>
            <a:endParaRPr sz="2000"/>
          </a:p>
        </p:txBody>
      </p:sp>
      <p:pic>
        <p:nvPicPr>
          <p:cNvPr id="101" name="Google Shape;101;p15"/>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txBox="1"/>
          <p:nvPr>
            <p:ph idx="1" type="body"/>
          </p:nvPr>
        </p:nvSpPr>
        <p:spPr>
          <a:xfrm>
            <a:off x="628650" y="1453472"/>
            <a:ext cx="711542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1A1A"/>
              </a:buClr>
              <a:buSzPts val="2000"/>
              <a:buNone/>
            </a:pPr>
            <a:r>
              <a:rPr lang="en-US" sz="2000">
                <a:solidFill>
                  <a:srgbClr val="1A1A1A"/>
                </a:solidFill>
                <a:latin typeface="Arial"/>
                <a:ea typeface="Arial"/>
                <a:cs typeface="Arial"/>
                <a:sym typeface="Arial"/>
              </a:rPr>
              <a:t>Other non-price factors: </a:t>
            </a:r>
            <a:endParaRPr/>
          </a:p>
          <a:p>
            <a:pPr indent="-228600" lvl="0" marL="228600" rtl="0" algn="l">
              <a:lnSpc>
                <a:spcPct val="90000"/>
              </a:lnSpc>
              <a:spcBef>
                <a:spcPts val="1000"/>
              </a:spcBef>
              <a:spcAft>
                <a:spcPts val="0"/>
              </a:spcAft>
              <a:buClr>
                <a:srgbClr val="1A1A1A"/>
              </a:buClr>
              <a:buSzPts val="2000"/>
              <a:buChar char="•"/>
            </a:pPr>
            <a:r>
              <a:rPr b="1" lang="en-US" sz="2000">
                <a:solidFill>
                  <a:srgbClr val="1A1A1A"/>
                </a:solidFill>
                <a:latin typeface="Arial"/>
                <a:ea typeface="Arial"/>
                <a:cs typeface="Arial"/>
                <a:sym typeface="Arial"/>
              </a:rPr>
              <a:t>Population</a:t>
            </a:r>
            <a:r>
              <a:rPr lang="en-US" sz="2000">
                <a:solidFill>
                  <a:srgbClr val="1A1A1A"/>
                </a:solidFill>
                <a:latin typeface="Arial"/>
                <a:ea typeface="Arial"/>
                <a:cs typeface="Arial"/>
                <a:sym typeface="Arial"/>
              </a:rPr>
              <a:t>: similar to increases in income, an increase in the number of customers would translate into a increase in demand, causing the equilibrium price to increase. A decrease in the number of customers would have the opposite effect. </a:t>
            </a:r>
            <a:endParaRPr b="1" sz="2000" u="sng">
              <a:latin typeface="Arial"/>
              <a:ea typeface="Arial"/>
              <a:cs typeface="Arial"/>
              <a:sym typeface="Arial"/>
            </a:endParaRPr>
          </a:p>
          <a:p>
            <a:pPr indent="-228600" lvl="0" marL="228600" rtl="0" algn="l">
              <a:lnSpc>
                <a:spcPct val="90000"/>
              </a:lnSpc>
              <a:spcBef>
                <a:spcPts val="1000"/>
              </a:spcBef>
              <a:spcAft>
                <a:spcPts val="0"/>
              </a:spcAft>
              <a:buClr>
                <a:srgbClr val="1A1A1A"/>
              </a:buClr>
              <a:buSzPts val="2000"/>
              <a:buChar char="•"/>
            </a:pPr>
            <a:r>
              <a:rPr b="1" lang="en-US" sz="2000">
                <a:solidFill>
                  <a:srgbClr val="1A1A1A"/>
                </a:solidFill>
                <a:latin typeface="Arial"/>
                <a:ea typeface="Arial"/>
                <a:cs typeface="Arial"/>
                <a:sym typeface="Arial"/>
              </a:rPr>
              <a:t>Tastes and Preferences</a:t>
            </a:r>
            <a:r>
              <a:rPr lang="en-US" sz="2000">
                <a:solidFill>
                  <a:srgbClr val="1A1A1A"/>
                </a:solidFill>
                <a:latin typeface="Arial"/>
                <a:ea typeface="Arial"/>
                <a:cs typeface="Arial"/>
                <a:sym typeface="Arial"/>
              </a:rPr>
              <a:t>: Changes in taste for a product cause increases or decreases in demand for it. If consumer preferences for T-shirts increase, demand overall will increase, the demand curve shifts up to the right, and the equilibrium price rises.</a:t>
            </a:r>
            <a:r>
              <a:rPr lang="en-US" sz="2000">
                <a:latin typeface="Arial"/>
                <a:ea typeface="Arial"/>
                <a:cs typeface="Arial"/>
                <a:sym typeface="Arial"/>
              </a:rPr>
              <a:t>  </a:t>
            </a:r>
            <a:endParaRPr/>
          </a:p>
          <a:p>
            <a:pPr indent="-228600" lvl="0" marL="228600" rtl="0" algn="l">
              <a:lnSpc>
                <a:spcPct val="90000"/>
              </a:lnSpc>
              <a:spcBef>
                <a:spcPts val="1000"/>
              </a:spcBef>
              <a:spcAft>
                <a:spcPts val="0"/>
              </a:spcAft>
              <a:buClr>
                <a:srgbClr val="1A1A1A"/>
              </a:buClr>
              <a:buSzPts val="2000"/>
              <a:buChar char="•"/>
            </a:pPr>
            <a:r>
              <a:rPr b="1" lang="en-US" sz="2000">
                <a:solidFill>
                  <a:srgbClr val="1A1A1A"/>
                </a:solidFill>
                <a:latin typeface="Arial"/>
                <a:ea typeface="Arial"/>
                <a:cs typeface="Arial"/>
                <a:sym typeface="Arial"/>
              </a:rPr>
              <a:t>Expectations</a:t>
            </a:r>
            <a:r>
              <a:rPr lang="en-US" sz="2000">
                <a:solidFill>
                  <a:srgbClr val="1A1A1A"/>
                </a:solidFill>
                <a:latin typeface="Arial"/>
                <a:ea typeface="Arial"/>
                <a:cs typeface="Arial"/>
                <a:sym typeface="Arial"/>
              </a:rPr>
              <a:t>: If consumers believe that the price of a particular product is going to rise in the future, they may decide to purchase it immediately, thereby increasing the demand for the product.</a:t>
            </a:r>
            <a:endParaRPr/>
          </a:p>
        </p:txBody>
      </p:sp>
      <p:pic>
        <p:nvPicPr>
          <p:cNvPr id="227" name="Google Shape;227;p33"/>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228" name="Google Shape;228;p33"/>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Changes in Demand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4"/>
          <p:cNvSpPr txBox="1"/>
          <p:nvPr>
            <p:ph idx="1" type="body"/>
          </p:nvPr>
        </p:nvSpPr>
        <p:spPr>
          <a:xfrm>
            <a:off x="628650" y="1453472"/>
            <a:ext cx="711542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1A1A"/>
              </a:buClr>
              <a:buSzPts val="2000"/>
              <a:buNone/>
            </a:pPr>
            <a:r>
              <a:rPr lang="en-US" sz="2000">
                <a:solidFill>
                  <a:srgbClr val="1A1A1A"/>
                </a:solidFill>
                <a:latin typeface="Arial"/>
                <a:ea typeface="Arial"/>
                <a:cs typeface="Arial"/>
                <a:sym typeface="Arial"/>
              </a:rPr>
              <a:t>Other non-price factors: </a:t>
            </a:r>
            <a:endParaRPr/>
          </a:p>
          <a:p>
            <a:pPr indent="-228600" lvl="0" marL="228600" rtl="0" algn="l">
              <a:lnSpc>
                <a:spcPct val="90000"/>
              </a:lnSpc>
              <a:spcBef>
                <a:spcPts val="1000"/>
              </a:spcBef>
              <a:spcAft>
                <a:spcPts val="0"/>
              </a:spcAft>
              <a:buClr>
                <a:srgbClr val="1A1A1A"/>
              </a:buClr>
              <a:buSzPts val="2000"/>
              <a:buChar char="•"/>
            </a:pPr>
            <a:r>
              <a:rPr b="1" lang="en-US" sz="2000">
                <a:solidFill>
                  <a:srgbClr val="1A1A1A"/>
                </a:solidFill>
                <a:latin typeface="Arial"/>
                <a:ea typeface="Arial"/>
                <a:cs typeface="Arial"/>
                <a:sym typeface="Arial"/>
              </a:rPr>
              <a:t>The Price of Substitute Goods: </a:t>
            </a:r>
            <a:r>
              <a:rPr lang="en-US" sz="2000">
                <a:solidFill>
                  <a:srgbClr val="1A1A1A"/>
                </a:solidFill>
                <a:latin typeface="Arial"/>
                <a:ea typeface="Arial"/>
                <a:cs typeface="Arial"/>
                <a:sym typeface="Arial"/>
              </a:rPr>
              <a:t>If the price of good B (a substitute for good A) increases, the demand for good A will increase.</a:t>
            </a:r>
            <a:endParaRPr b="1" sz="2000">
              <a:solidFill>
                <a:srgbClr val="1A1A1A"/>
              </a:solidFill>
              <a:latin typeface="Arial"/>
              <a:ea typeface="Arial"/>
              <a:cs typeface="Arial"/>
              <a:sym typeface="Arial"/>
            </a:endParaRPr>
          </a:p>
          <a:p>
            <a:pPr indent="-228600" lvl="1" marL="685800" rtl="0" algn="l">
              <a:lnSpc>
                <a:spcPct val="90000"/>
              </a:lnSpc>
              <a:spcBef>
                <a:spcPts val="500"/>
              </a:spcBef>
              <a:spcAft>
                <a:spcPts val="0"/>
              </a:spcAft>
              <a:buClr>
                <a:srgbClr val="1A1A1A"/>
              </a:buClr>
              <a:buSzPts val="1600"/>
              <a:buChar char="•"/>
            </a:pPr>
            <a:r>
              <a:rPr b="1" lang="en-US" sz="1600">
                <a:solidFill>
                  <a:srgbClr val="1A1A1A"/>
                </a:solidFill>
                <a:latin typeface="Arial"/>
                <a:ea typeface="Arial"/>
                <a:cs typeface="Arial"/>
                <a:sym typeface="Arial"/>
              </a:rPr>
              <a:t>Substitute Goods: </a:t>
            </a:r>
            <a:r>
              <a:rPr lang="en-US" sz="1600">
                <a:latin typeface="Arial"/>
                <a:ea typeface="Arial"/>
                <a:cs typeface="Arial"/>
                <a:sym typeface="Arial"/>
              </a:rPr>
              <a:t>Goods that are similar to other goods and that serve as an alternative if the price of a particular good rises.</a:t>
            </a:r>
            <a:endParaRPr/>
          </a:p>
          <a:p>
            <a:pPr indent="-228600" lvl="0" marL="228600" rtl="0" algn="l">
              <a:lnSpc>
                <a:spcPct val="90000"/>
              </a:lnSpc>
              <a:spcBef>
                <a:spcPts val="1000"/>
              </a:spcBef>
              <a:spcAft>
                <a:spcPts val="0"/>
              </a:spcAft>
              <a:buClr>
                <a:schemeClr val="dk1"/>
              </a:buClr>
              <a:buSzPts val="2000"/>
              <a:buChar char="•"/>
            </a:pPr>
            <a:r>
              <a:rPr b="1" lang="en-US" sz="2000">
                <a:latin typeface="Arial"/>
                <a:ea typeface="Arial"/>
                <a:cs typeface="Arial"/>
                <a:sym typeface="Arial"/>
              </a:rPr>
              <a:t>The Price of Complementary Goods: </a:t>
            </a:r>
            <a:r>
              <a:rPr lang="en-US" sz="2000">
                <a:latin typeface="Arial"/>
                <a:ea typeface="Arial"/>
                <a:cs typeface="Arial"/>
                <a:sym typeface="Arial"/>
              </a:rPr>
              <a:t> If the price of good B (a complement for good A) increases, the demand for good A will decrease.</a:t>
            </a:r>
            <a:endParaRPr/>
          </a:p>
          <a:p>
            <a:pPr indent="-228600" lvl="1" marL="685800" rtl="0" algn="l">
              <a:lnSpc>
                <a:spcPct val="90000"/>
              </a:lnSpc>
              <a:spcBef>
                <a:spcPts val="500"/>
              </a:spcBef>
              <a:spcAft>
                <a:spcPts val="0"/>
              </a:spcAft>
              <a:buClr>
                <a:schemeClr val="dk1"/>
              </a:buClr>
              <a:buSzPts val="1600"/>
              <a:buChar char="•"/>
            </a:pPr>
            <a:r>
              <a:rPr b="1" lang="en-US" sz="1600">
                <a:latin typeface="Arial"/>
                <a:ea typeface="Arial"/>
                <a:cs typeface="Arial"/>
                <a:sym typeface="Arial"/>
              </a:rPr>
              <a:t>Complementary Goods: </a:t>
            </a:r>
            <a:r>
              <a:rPr lang="en-US" sz="1600">
                <a:solidFill>
                  <a:srgbClr val="FFFFFF"/>
                </a:solidFill>
                <a:latin typeface="Arial"/>
                <a:ea typeface="Arial"/>
                <a:cs typeface="Arial"/>
                <a:sym typeface="Arial"/>
              </a:rPr>
              <a:t> </a:t>
            </a:r>
            <a:r>
              <a:rPr lang="en-US" sz="1600">
                <a:latin typeface="Arial"/>
                <a:ea typeface="Arial"/>
                <a:cs typeface="Arial"/>
                <a:sym typeface="Arial"/>
              </a:rPr>
              <a:t>Goods that are interrelated and used together (for example, gasoline and automobiles). </a:t>
            </a:r>
            <a:endParaRPr b="1" sz="16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rPr lang="en-US" sz="2000">
                <a:latin typeface="Arial"/>
                <a:ea typeface="Arial"/>
                <a:cs typeface="Arial"/>
                <a:sym typeface="Arial"/>
              </a:rPr>
              <a:t>  </a:t>
            </a:r>
            <a:endParaRPr/>
          </a:p>
        </p:txBody>
      </p:sp>
      <p:pic>
        <p:nvPicPr>
          <p:cNvPr id="234" name="Google Shape;234;p34"/>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235" name="Google Shape;235;p34"/>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Changes in Demand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35"/>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241" name="Google Shape;241;p35"/>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Changes in Demand: Income</a:t>
            </a:r>
            <a:endParaRPr/>
          </a:p>
        </p:txBody>
      </p:sp>
      <p:pic>
        <p:nvPicPr>
          <p:cNvPr id="242" name="Google Shape;242;p35"/>
          <p:cNvPicPr preferRelativeResize="0"/>
          <p:nvPr/>
        </p:nvPicPr>
        <p:blipFill rotWithShape="1">
          <a:blip r:embed="rId4">
            <a:alphaModFix/>
          </a:blip>
          <a:srcRect b="0" l="0" r="0" t="0"/>
          <a:stretch/>
        </p:blipFill>
        <p:spPr>
          <a:xfrm>
            <a:off x="1421394" y="1953426"/>
            <a:ext cx="5857592" cy="33929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36"/>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248" name="Google Shape;248;p36"/>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Changes in Demand: Income</a:t>
            </a:r>
            <a:endParaRPr/>
          </a:p>
        </p:txBody>
      </p:sp>
      <p:pic>
        <p:nvPicPr>
          <p:cNvPr id="249" name="Google Shape;249;p36"/>
          <p:cNvPicPr preferRelativeResize="0"/>
          <p:nvPr/>
        </p:nvPicPr>
        <p:blipFill rotWithShape="1">
          <a:blip r:embed="rId4">
            <a:alphaModFix/>
          </a:blip>
          <a:srcRect b="0" l="0" r="0" t="0"/>
          <a:stretch/>
        </p:blipFill>
        <p:spPr>
          <a:xfrm>
            <a:off x="2245259" y="1539435"/>
            <a:ext cx="4282201" cy="43136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txBox="1"/>
          <p:nvPr>
            <p:ph idx="1" type="body"/>
          </p:nvPr>
        </p:nvSpPr>
        <p:spPr>
          <a:xfrm>
            <a:off x="628650" y="1623405"/>
            <a:ext cx="739272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lang="en-US" sz="2000">
                <a:solidFill>
                  <a:srgbClr val="1A1A1A"/>
                </a:solidFill>
                <a:latin typeface="Arial"/>
                <a:ea typeface="Arial"/>
                <a:cs typeface="Arial"/>
                <a:sym typeface="Arial"/>
              </a:rPr>
              <a:t>A shift of the whole supply curve can be caused by a number of factors.</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A change in any of these factors will cause the supply curve to move either to the right (to indicate an increase in supply) or to the left (to indicate a decrease in supply).</a:t>
            </a:r>
            <a:r>
              <a:rPr lang="en-US" sz="2000">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p:txBody>
      </p:sp>
      <p:pic>
        <p:nvPicPr>
          <p:cNvPr id="255" name="Google Shape;255;p37"/>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256" name="Google Shape;256;p37"/>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Changes in Supply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8"/>
          <p:cNvSpPr txBox="1"/>
          <p:nvPr>
            <p:ph idx="1" type="body"/>
          </p:nvPr>
        </p:nvSpPr>
        <p:spPr>
          <a:xfrm>
            <a:off x="628650" y="1453472"/>
            <a:ext cx="711542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1A1A"/>
              </a:buClr>
              <a:buSzPts val="2000"/>
              <a:buNone/>
            </a:pPr>
            <a:r>
              <a:rPr lang="en-US" sz="2000">
                <a:solidFill>
                  <a:srgbClr val="1A1A1A"/>
                </a:solidFill>
                <a:latin typeface="Arial"/>
                <a:ea typeface="Arial"/>
                <a:cs typeface="Arial"/>
                <a:sym typeface="Arial"/>
              </a:rPr>
              <a:t>Other non-price factors: </a:t>
            </a:r>
            <a:endParaRPr/>
          </a:p>
          <a:p>
            <a:pPr indent="-228600" lvl="0" marL="228600" rtl="0" algn="l">
              <a:lnSpc>
                <a:spcPct val="90000"/>
              </a:lnSpc>
              <a:spcBef>
                <a:spcPts val="1000"/>
              </a:spcBef>
              <a:spcAft>
                <a:spcPts val="0"/>
              </a:spcAft>
              <a:buClr>
                <a:srgbClr val="1A1A1A"/>
              </a:buClr>
              <a:buSzPts val="2000"/>
              <a:buChar char="•"/>
            </a:pPr>
            <a:r>
              <a:rPr b="1" lang="en-US" sz="2000">
                <a:solidFill>
                  <a:srgbClr val="1A1A1A"/>
                </a:solidFill>
                <a:latin typeface="Arial"/>
                <a:ea typeface="Arial"/>
                <a:cs typeface="Arial"/>
                <a:sym typeface="Arial"/>
              </a:rPr>
              <a:t>Number of Sellers</a:t>
            </a:r>
            <a:r>
              <a:rPr lang="en-US" sz="2000">
                <a:solidFill>
                  <a:srgbClr val="1A1A1A"/>
                </a:solidFill>
                <a:latin typeface="Arial"/>
                <a:ea typeface="Arial"/>
                <a:cs typeface="Arial"/>
                <a:sym typeface="Arial"/>
              </a:rPr>
              <a:t>: If the number of sellers in a market increases, the quantity supplied of a product at any given price will increase, shifting the supply curve to the right.</a:t>
            </a:r>
            <a:endParaRPr b="1" sz="2000" u="sng">
              <a:latin typeface="Arial"/>
              <a:ea typeface="Arial"/>
              <a:cs typeface="Arial"/>
              <a:sym typeface="Arial"/>
            </a:endParaRPr>
          </a:p>
          <a:p>
            <a:pPr indent="-228600" lvl="0" marL="228600" rtl="0" algn="l">
              <a:lnSpc>
                <a:spcPct val="90000"/>
              </a:lnSpc>
              <a:spcBef>
                <a:spcPts val="1000"/>
              </a:spcBef>
              <a:spcAft>
                <a:spcPts val="0"/>
              </a:spcAft>
              <a:buClr>
                <a:srgbClr val="1A1A1A"/>
              </a:buClr>
              <a:buSzPts val="2000"/>
              <a:buChar char="•"/>
            </a:pPr>
            <a:r>
              <a:rPr b="1" lang="en-US" sz="2000">
                <a:solidFill>
                  <a:srgbClr val="1A1A1A"/>
                </a:solidFill>
                <a:latin typeface="Arial"/>
                <a:ea typeface="Arial"/>
                <a:cs typeface="Arial"/>
                <a:sym typeface="Arial"/>
              </a:rPr>
              <a:t>Technology</a:t>
            </a:r>
            <a:r>
              <a:rPr lang="en-US" sz="2000">
                <a:solidFill>
                  <a:srgbClr val="1A1A1A"/>
                </a:solidFill>
                <a:latin typeface="Arial"/>
                <a:ea typeface="Arial"/>
                <a:cs typeface="Arial"/>
                <a:sym typeface="Arial"/>
              </a:rPr>
              <a:t>: An improvement in technology will decrease the cost of production, and this, in turn, will enable manufacturers to supply more of a product at any given price.</a:t>
            </a:r>
            <a:r>
              <a:rPr lang="en-US" sz="2000">
                <a:latin typeface="Arial"/>
                <a:ea typeface="Arial"/>
                <a:cs typeface="Arial"/>
                <a:sym typeface="Arial"/>
              </a:rPr>
              <a:t>  </a:t>
            </a:r>
            <a:endParaRPr/>
          </a:p>
          <a:p>
            <a:pPr indent="-228600" lvl="0" marL="228600" rtl="0" algn="l">
              <a:lnSpc>
                <a:spcPct val="90000"/>
              </a:lnSpc>
              <a:spcBef>
                <a:spcPts val="1000"/>
              </a:spcBef>
              <a:spcAft>
                <a:spcPts val="0"/>
              </a:spcAft>
              <a:buClr>
                <a:srgbClr val="1A1A1A"/>
              </a:buClr>
              <a:buSzPts val="2000"/>
              <a:buChar char="•"/>
            </a:pPr>
            <a:r>
              <a:rPr b="1" lang="en-US" sz="2000">
                <a:solidFill>
                  <a:srgbClr val="1A1A1A"/>
                </a:solidFill>
                <a:latin typeface="Arial"/>
                <a:ea typeface="Arial"/>
                <a:cs typeface="Arial"/>
                <a:sym typeface="Arial"/>
              </a:rPr>
              <a:t>The Environment</a:t>
            </a:r>
            <a:r>
              <a:rPr lang="en-US" sz="2000">
                <a:solidFill>
                  <a:srgbClr val="1A1A1A"/>
                </a:solidFill>
                <a:latin typeface="Arial"/>
                <a:ea typeface="Arial"/>
                <a:cs typeface="Arial"/>
                <a:sym typeface="Arial"/>
              </a:rPr>
              <a:t>: Something as simple as a change in the weather can have an enormous impact on the supply of certain products, particularly agricultural products.</a:t>
            </a:r>
            <a:endParaRPr/>
          </a:p>
          <a:p>
            <a:pPr indent="0" lvl="0" marL="228600" rtl="0" algn="l">
              <a:lnSpc>
                <a:spcPct val="90000"/>
              </a:lnSpc>
              <a:spcBef>
                <a:spcPts val="1000"/>
              </a:spcBef>
              <a:spcAft>
                <a:spcPts val="0"/>
              </a:spcAft>
              <a:buNone/>
            </a:pPr>
            <a:r>
              <a:t/>
            </a:r>
            <a:endParaRPr b="1" sz="2000">
              <a:solidFill>
                <a:srgbClr val="1A1A1A"/>
              </a:solidFill>
              <a:latin typeface="Arial"/>
              <a:ea typeface="Arial"/>
              <a:cs typeface="Arial"/>
              <a:sym typeface="Arial"/>
            </a:endParaRPr>
          </a:p>
        </p:txBody>
      </p:sp>
      <p:pic>
        <p:nvPicPr>
          <p:cNvPr id="262" name="Google Shape;262;p38"/>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263" name="Google Shape;263;p38"/>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Changes in Supply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9"/>
          <p:cNvSpPr txBox="1"/>
          <p:nvPr>
            <p:ph idx="1" type="body"/>
          </p:nvPr>
        </p:nvSpPr>
        <p:spPr>
          <a:xfrm>
            <a:off x="628650" y="1623405"/>
            <a:ext cx="739272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lang="en-US" sz="2000">
                <a:solidFill>
                  <a:srgbClr val="1A1A1A"/>
                </a:solidFill>
                <a:latin typeface="Arial"/>
                <a:ea typeface="Arial"/>
                <a:cs typeface="Arial"/>
                <a:sym typeface="Arial"/>
              </a:rPr>
              <a:t>An increase or, as shown below, a decrease in production costs will affect the quantities that sellers are willing to supply because a change in costs affects profits.</a:t>
            </a:r>
            <a:r>
              <a:rPr lang="en-US" sz="2000">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p:txBody>
      </p:sp>
      <p:pic>
        <p:nvPicPr>
          <p:cNvPr id="269" name="Google Shape;269;p39"/>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270" name="Google Shape;270;p39"/>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Changes in Supply: Costs</a:t>
            </a:r>
            <a:endParaRPr/>
          </a:p>
        </p:txBody>
      </p:sp>
      <p:pic>
        <p:nvPicPr>
          <p:cNvPr id="271" name="Google Shape;271;p39"/>
          <p:cNvPicPr preferRelativeResize="0"/>
          <p:nvPr/>
        </p:nvPicPr>
        <p:blipFill rotWithShape="1">
          <a:blip r:embed="rId4">
            <a:alphaModFix/>
          </a:blip>
          <a:srcRect b="0" l="0" r="0" t="0"/>
          <a:stretch/>
        </p:blipFill>
        <p:spPr>
          <a:xfrm>
            <a:off x="1801985" y="2779811"/>
            <a:ext cx="5046050" cy="29373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40"/>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277" name="Google Shape;277;p40"/>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Changes in Supply: Costs</a:t>
            </a:r>
            <a:endParaRPr/>
          </a:p>
        </p:txBody>
      </p:sp>
      <p:pic>
        <p:nvPicPr>
          <p:cNvPr id="278" name="Google Shape;278;p40"/>
          <p:cNvPicPr preferRelativeResize="0"/>
          <p:nvPr/>
        </p:nvPicPr>
        <p:blipFill rotWithShape="1">
          <a:blip r:embed="rId4">
            <a:alphaModFix/>
          </a:blip>
          <a:srcRect b="0" l="0" r="0" t="0"/>
          <a:stretch/>
        </p:blipFill>
        <p:spPr>
          <a:xfrm>
            <a:off x="2209045" y="1474730"/>
            <a:ext cx="4463272" cy="449603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1"/>
          <p:cNvSpPr txBox="1"/>
          <p:nvPr>
            <p:ph idx="1" type="body"/>
          </p:nvPr>
        </p:nvSpPr>
        <p:spPr>
          <a:xfrm>
            <a:off x="628650" y="1784862"/>
            <a:ext cx="7115428"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1A1A1A"/>
              </a:buClr>
              <a:buSzPct val="100000"/>
              <a:buNone/>
            </a:pPr>
            <a:r>
              <a:rPr b="1" lang="en-US" sz="2000">
                <a:solidFill>
                  <a:srgbClr val="1A1A1A"/>
                </a:solidFill>
                <a:latin typeface="Arial"/>
                <a:ea typeface="Arial"/>
                <a:cs typeface="Arial"/>
                <a:sym typeface="Arial"/>
              </a:rPr>
              <a:t>Perfect (or pure) Competition: </a:t>
            </a:r>
            <a:r>
              <a:rPr lang="en-US" sz="2000">
                <a:latin typeface="Arial"/>
                <a:ea typeface="Arial"/>
                <a:cs typeface="Arial"/>
                <a:sym typeface="Arial"/>
              </a:rPr>
              <a:t> A rare market structure characterized by many sellers (selling exactly the same product) and many buyers, no barriers to entry into the market for new firms, and perfect knowledge of prices (so there are no price differences and no individual can influence them).</a:t>
            </a:r>
            <a:endParaRPr/>
          </a:p>
          <a:p>
            <a:pPr indent="0" lvl="0" marL="0" rtl="0" algn="l">
              <a:lnSpc>
                <a:spcPct val="90000"/>
              </a:lnSpc>
              <a:spcBef>
                <a:spcPts val="1000"/>
              </a:spcBef>
              <a:spcAft>
                <a:spcPts val="0"/>
              </a:spcAft>
              <a:buClr>
                <a:schemeClr val="dk1"/>
              </a:buClr>
              <a:buSzPct val="100000"/>
              <a:buNone/>
            </a:pPr>
            <a:r>
              <a:rPr b="1" lang="en-US" sz="2000">
                <a:latin typeface="Arial"/>
                <a:ea typeface="Arial"/>
                <a:cs typeface="Arial"/>
                <a:sym typeface="Arial"/>
              </a:rPr>
              <a:t>Characteristics of a perfectly competitive market:</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It has many producers or sellers, with no single seller large enough to dominate the market.</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It has many consumers, with no single consumer large enough to dictate price to sellers.</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Each seller’s product is exactly the same as that of the others so that no seller can increase price based on having a higher-quality product than another seller.</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All sellers and consumers know what the prices and conditions are throughout the entire market, thereby eliminating the possibility of any price differences.</a:t>
            </a:r>
            <a:endParaRPr/>
          </a:p>
          <a:p>
            <a:pPr indent="-111125" lvl="0" marL="228600" rtl="0" algn="l">
              <a:lnSpc>
                <a:spcPct val="90000"/>
              </a:lnSpc>
              <a:spcBef>
                <a:spcPts val="1000"/>
              </a:spcBef>
              <a:spcAft>
                <a:spcPts val="0"/>
              </a:spcAft>
              <a:buClr>
                <a:schemeClr val="dk1"/>
              </a:buClr>
              <a:buSzPct val="100000"/>
              <a:buNone/>
            </a:pPr>
            <a:r>
              <a:t/>
            </a:r>
            <a:endParaRPr b="1" sz="2000">
              <a:solidFill>
                <a:srgbClr val="1A1A1A"/>
              </a:solidFill>
              <a:latin typeface="Arial"/>
              <a:ea typeface="Arial"/>
              <a:cs typeface="Arial"/>
              <a:sym typeface="Arial"/>
            </a:endParaRPr>
          </a:p>
        </p:txBody>
      </p:sp>
      <p:pic>
        <p:nvPicPr>
          <p:cNvPr id="284" name="Google Shape;284;p41"/>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285" name="Google Shape;285;p41"/>
          <p:cNvSpPr txBox="1"/>
          <p:nvPr/>
        </p:nvSpPr>
        <p:spPr>
          <a:xfrm>
            <a:off x="628650" y="395942"/>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The Determination of Price in a Competitive Market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ph idx="1" type="body"/>
          </p:nvPr>
        </p:nvSpPr>
        <p:spPr>
          <a:xfrm>
            <a:off x="523452" y="1576337"/>
            <a:ext cx="340927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1A1A"/>
              </a:buClr>
              <a:buSzPts val="2000"/>
              <a:buNone/>
            </a:pPr>
            <a:r>
              <a:rPr b="1" lang="en-US" sz="2000">
                <a:solidFill>
                  <a:srgbClr val="1A1A1A"/>
                </a:solidFill>
                <a:latin typeface="Arial"/>
                <a:ea typeface="Arial"/>
                <a:cs typeface="Arial"/>
                <a:sym typeface="Arial"/>
              </a:rPr>
              <a:t>An increase in demand: </a:t>
            </a:r>
            <a:r>
              <a:rPr lang="en-US" sz="2000">
                <a:latin typeface="Arial"/>
                <a:ea typeface="Arial"/>
                <a:cs typeface="Arial"/>
                <a:sym typeface="Arial"/>
              </a:rPr>
              <a:t> </a:t>
            </a:r>
            <a:endParaRPr/>
          </a:p>
          <a:p>
            <a:pPr indent="0" lvl="0" marL="0" rtl="0" algn="l">
              <a:lnSpc>
                <a:spcPct val="90000"/>
              </a:lnSpc>
              <a:spcBef>
                <a:spcPts val="1000"/>
              </a:spcBef>
              <a:spcAft>
                <a:spcPts val="0"/>
              </a:spcAft>
              <a:buClr>
                <a:srgbClr val="1A1A1A"/>
              </a:buClr>
              <a:buSzPts val="2000"/>
              <a:buNone/>
            </a:pPr>
            <a:r>
              <a:rPr lang="en-US" sz="2000">
                <a:solidFill>
                  <a:srgbClr val="1A1A1A"/>
                </a:solidFill>
                <a:latin typeface="Arial"/>
                <a:ea typeface="Arial"/>
                <a:cs typeface="Arial"/>
                <a:sym typeface="Arial"/>
              </a:rPr>
              <a:t>D</a:t>
            </a:r>
            <a:r>
              <a:rPr lang="en-US" sz="1600">
                <a:solidFill>
                  <a:srgbClr val="1A1A1A"/>
                </a:solidFill>
                <a:latin typeface="Arial"/>
                <a:ea typeface="Arial"/>
                <a:cs typeface="Arial"/>
                <a:sym typeface="Arial"/>
              </a:rPr>
              <a:t>1</a:t>
            </a:r>
            <a:r>
              <a:rPr lang="en-US" sz="2000">
                <a:solidFill>
                  <a:srgbClr val="1A1A1A"/>
                </a:solidFill>
                <a:latin typeface="Arial"/>
                <a:ea typeface="Arial"/>
                <a:cs typeface="Arial"/>
                <a:sym typeface="Arial"/>
              </a:rPr>
              <a:t> and S show coffee at the old equilibrium price of $5 per kilogram. Q</a:t>
            </a:r>
            <a:r>
              <a:rPr lang="en-US" sz="1600">
                <a:solidFill>
                  <a:srgbClr val="1A1A1A"/>
                </a:solidFill>
                <a:latin typeface="Arial"/>
                <a:ea typeface="Arial"/>
                <a:cs typeface="Arial"/>
                <a:sym typeface="Arial"/>
              </a:rPr>
              <a:t>1</a:t>
            </a:r>
            <a:r>
              <a:rPr lang="en-US" sz="2000">
                <a:solidFill>
                  <a:srgbClr val="1A1A1A"/>
                </a:solidFill>
                <a:latin typeface="Arial"/>
                <a:ea typeface="Arial"/>
                <a:cs typeface="Arial"/>
                <a:sym typeface="Arial"/>
              </a:rPr>
              <a:t> shows the quantities demanded and supplied at that price. The increase in demand to D</a:t>
            </a:r>
            <a:r>
              <a:rPr lang="en-US" sz="1600">
                <a:solidFill>
                  <a:srgbClr val="1A1A1A"/>
                </a:solidFill>
                <a:latin typeface="Arial"/>
                <a:ea typeface="Arial"/>
                <a:cs typeface="Arial"/>
                <a:sym typeface="Arial"/>
              </a:rPr>
              <a:t>2</a:t>
            </a:r>
            <a:r>
              <a:rPr lang="en-US" sz="2000">
                <a:solidFill>
                  <a:srgbClr val="1A1A1A"/>
                </a:solidFill>
                <a:latin typeface="Arial"/>
                <a:ea typeface="Arial"/>
                <a:cs typeface="Arial"/>
                <a:sym typeface="Arial"/>
              </a:rPr>
              <a:t> causes an excess demand, or shortage (Q</a:t>
            </a:r>
            <a:r>
              <a:rPr lang="en-US" sz="1600">
                <a:solidFill>
                  <a:srgbClr val="1A1A1A"/>
                </a:solidFill>
                <a:latin typeface="Arial"/>
                <a:ea typeface="Arial"/>
                <a:cs typeface="Arial"/>
                <a:sym typeface="Arial"/>
              </a:rPr>
              <a:t>2</a:t>
            </a:r>
            <a:r>
              <a:rPr lang="en-US" sz="2000">
                <a:solidFill>
                  <a:srgbClr val="1A1A1A"/>
                </a:solidFill>
                <a:latin typeface="Arial"/>
                <a:ea typeface="Arial"/>
                <a:cs typeface="Arial"/>
                <a:sym typeface="Arial"/>
              </a:rPr>
              <a:t> – Q</a:t>
            </a:r>
            <a:r>
              <a:rPr lang="en-US" sz="1600">
                <a:solidFill>
                  <a:srgbClr val="1A1A1A"/>
                </a:solidFill>
                <a:latin typeface="Arial"/>
                <a:ea typeface="Arial"/>
                <a:cs typeface="Arial"/>
                <a:sym typeface="Arial"/>
              </a:rPr>
              <a:t>1</a:t>
            </a:r>
            <a:r>
              <a:rPr lang="en-US" sz="2000">
                <a:solidFill>
                  <a:srgbClr val="1A1A1A"/>
                </a:solidFill>
                <a:latin typeface="Arial"/>
                <a:ea typeface="Arial"/>
                <a:cs typeface="Arial"/>
                <a:sym typeface="Arial"/>
              </a:rPr>
              <a:t> ), to occur. This excess demand will cause the price to rise to $6 at P</a:t>
            </a:r>
            <a:r>
              <a:rPr lang="en-US" sz="1600">
                <a:solidFill>
                  <a:srgbClr val="1A1A1A"/>
                </a:solidFill>
                <a:latin typeface="Arial"/>
                <a:ea typeface="Arial"/>
                <a:cs typeface="Arial"/>
                <a:sym typeface="Arial"/>
              </a:rPr>
              <a:t>2</a:t>
            </a:r>
            <a:r>
              <a:rPr lang="en-US" sz="2000">
                <a:solidFill>
                  <a:srgbClr val="1A1A1A"/>
                </a:solidFill>
                <a:latin typeface="Arial"/>
                <a:ea typeface="Arial"/>
                <a:cs typeface="Arial"/>
                <a:sym typeface="Arial"/>
              </a:rPr>
              <a:t> ; the quantity demanded and supplied will be equal at Q</a:t>
            </a:r>
            <a:r>
              <a:rPr lang="en-US" sz="1600">
                <a:solidFill>
                  <a:srgbClr val="1A1A1A"/>
                </a:solidFill>
                <a:latin typeface="Arial"/>
                <a:ea typeface="Arial"/>
                <a:cs typeface="Arial"/>
                <a:sym typeface="Arial"/>
              </a:rPr>
              <a:t>3</a:t>
            </a:r>
            <a:r>
              <a:rPr lang="en-US" sz="2000">
                <a:solidFill>
                  <a:srgbClr val="1A1A1A"/>
                </a:solidFill>
                <a:latin typeface="Arial"/>
                <a:ea typeface="Arial"/>
                <a:cs typeface="Arial"/>
                <a:sym typeface="Arial"/>
              </a:rPr>
              <a:t>.</a:t>
            </a:r>
            <a:endParaRPr b="1" sz="2000">
              <a:solidFill>
                <a:srgbClr val="1A1A1A"/>
              </a:solidFill>
              <a:latin typeface="Arial"/>
              <a:ea typeface="Arial"/>
              <a:cs typeface="Arial"/>
              <a:sym typeface="Arial"/>
            </a:endParaRPr>
          </a:p>
        </p:txBody>
      </p:sp>
      <p:pic>
        <p:nvPicPr>
          <p:cNvPr id="291" name="Google Shape;291;p42"/>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292" name="Google Shape;292;p42"/>
          <p:cNvSpPr txBox="1"/>
          <p:nvPr/>
        </p:nvSpPr>
        <p:spPr>
          <a:xfrm>
            <a:off x="523452" y="395941"/>
            <a:ext cx="8313049"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The Coffee Market in North America</a:t>
            </a:r>
            <a:endParaRPr/>
          </a:p>
        </p:txBody>
      </p:sp>
      <p:pic>
        <p:nvPicPr>
          <p:cNvPr id="293" name="Google Shape;293;p42"/>
          <p:cNvPicPr preferRelativeResize="0"/>
          <p:nvPr/>
        </p:nvPicPr>
        <p:blipFill rotWithShape="1">
          <a:blip r:embed="rId4">
            <a:alphaModFix/>
          </a:blip>
          <a:srcRect b="0" l="0" r="0" t="0"/>
          <a:stretch/>
        </p:blipFill>
        <p:spPr>
          <a:xfrm>
            <a:off x="4334442" y="1572654"/>
            <a:ext cx="3943710" cy="43004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BB3D94"/>
              </a:buClr>
              <a:buSzPts val="4400"/>
              <a:buFont typeface="Calibri"/>
              <a:buNone/>
            </a:pPr>
            <a:r>
              <a:rPr b="1" lang="en-US">
                <a:solidFill>
                  <a:srgbClr val="BB3D94"/>
                </a:solidFill>
              </a:rPr>
              <a:t>Key Terms</a:t>
            </a:r>
            <a:endParaRPr/>
          </a:p>
        </p:txBody>
      </p:sp>
      <p:sp>
        <p:nvSpPr>
          <p:cNvPr id="107" name="Google Shape;107;p16"/>
          <p:cNvSpPr txBox="1"/>
          <p:nvPr>
            <p:ph idx="1" type="body"/>
          </p:nvPr>
        </p:nvSpPr>
        <p:spPr>
          <a:xfrm>
            <a:off x="628650" y="1566680"/>
            <a:ext cx="38862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1A1A1A"/>
              </a:buClr>
              <a:buSzPct val="100000"/>
              <a:buChar char="•"/>
            </a:pPr>
            <a:r>
              <a:rPr lang="en-US" sz="2000">
                <a:solidFill>
                  <a:srgbClr val="1A1A1A"/>
                </a:solidFill>
                <a:latin typeface="Arial"/>
                <a:ea typeface="Arial"/>
                <a:cs typeface="Arial"/>
                <a:sym typeface="Arial"/>
              </a:rPr>
              <a:t>Demand</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law of demand</a:t>
            </a:r>
            <a:endParaRPr/>
          </a:p>
          <a:p>
            <a:pPr indent="-228600" lvl="0" marL="228600" rtl="0" algn="l">
              <a:lnSpc>
                <a:spcPct val="90000"/>
              </a:lnSpc>
              <a:spcBef>
                <a:spcPts val="1000"/>
              </a:spcBef>
              <a:spcAft>
                <a:spcPts val="0"/>
              </a:spcAft>
              <a:buClr>
                <a:srgbClr val="1A1A1A"/>
              </a:buClr>
              <a:buSzPct val="100000"/>
              <a:buChar char="•"/>
            </a:pPr>
            <a:r>
              <a:rPr i="1" lang="en-US" sz="2000">
                <a:solidFill>
                  <a:srgbClr val="1A1A1A"/>
                </a:solidFill>
                <a:latin typeface="Arial"/>
                <a:ea typeface="Arial"/>
                <a:cs typeface="Arial"/>
                <a:sym typeface="Arial"/>
              </a:rPr>
              <a:t>ceteris paribus</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demand curve</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market demand schedule</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Supply</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law of supply</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supply schedule</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equilibrium price</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non-price factors</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substitute goods</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complementary goods</a:t>
            </a:r>
            <a:endParaRPr sz="2000"/>
          </a:p>
        </p:txBody>
      </p:sp>
      <p:sp>
        <p:nvSpPr>
          <p:cNvPr id="108" name="Google Shape;108;p16"/>
          <p:cNvSpPr txBox="1"/>
          <p:nvPr>
            <p:ph idx="2" type="body"/>
          </p:nvPr>
        </p:nvSpPr>
        <p:spPr>
          <a:xfrm>
            <a:off x="4629150" y="1566680"/>
            <a:ext cx="38862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1A1A1A"/>
              </a:buClr>
              <a:buSzPct val="100000"/>
              <a:buChar char="•"/>
            </a:pPr>
            <a:r>
              <a:rPr lang="en-US" sz="2000">
                <a:solidFill>
                  <a:srgbClr val="1A1A1A"/>
                </a:solidFill>
                <a:latin typeface="Arial"/>
                <a:ea typeface="Arial"/>
                <a:cs typeface="Arial"/>
                <a:sym typeface="Arial"/>
              </a:rPr>
              <a:t>perfect (or pure) competition</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dynamic pricing</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price elasticity of demand (PED)</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price inelastic</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price elastic</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sales revenue</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elastic coefficient</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unitary coefficient</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inelastic coefficient</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elasticity of supply</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price elasticity of supply (PES)</a:t>
            </a:r>
            <a:endParaRPr sz="2000"/>
          </a:p>
        </p:txBody>
      </p:sp>
      <p:pic>
        <p:nvPicPr>
          <p:cNvPr id="109" name="Google Shape;109;p16"/>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3"/>
          <p:cNvSpPr txBox="1"/>
          <p:nvPr>
            <p:ph idx="1" type="body"/>
          </p:nvPr>
        </p:nvSpPr>
        <p:spPr>
          <a:xfrm>
            <a:off x="523452" y="1576337"/>
            <a:ext cx="340927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1A1A"/>
              </a:buClr>
              <a:buSzPts val="2000"/>
              <a:buNone/>
            </a:pPr>
            <a:r>
              <a:rPr b="1" lang="en-US" sz="2000">
                <a:solidFill>
                  <a:srgbClr val="1A1A1A"/>
                </a:solidFill>
                <a:latin typeface="Arial"/>
                <a:ea typeface="Arial"/>
                <a:cs typeface="Arial"/>
                <a:sym typeface="Arial"/>
              </a:rPr>
              <a:t>A decrease in demand: </a:t>
            </a:r>
            <a:r>
              <a:rPr lang="en-US" sz="2000">
                <a:latin typeface="Arial"/>
                <a:ea typeface="Arial"/>
                <a:cs typeface="Arial"/>
                <a:sym typeface="Arial"/>
              </a:rPr>
              <a:t> </a:t>
            </a:r>
            <a:endParaRPr/>
          </a:p>
          <a:p>
            <a:pPr indent="0" lvl="0" marL="0" rtl="0" algn="l">
              <a:lnSpc>
                <a:spcPct val="90000"/>
              </a:lnSpc>
              <a:spcBef>
                <a:spcPts val="1000"/>
              </a:spcBef>
              <a:spcAft>
                <a:spcPts val="0"/>
              </a:spcAft>
              <a:buClr>
                <a:srgbClr val="1A1A1A"/>
              </a:buClr>
              <a:buSzPts val="2000"/>
              <a:buNone/>
            </a:pPr>
            <a:r>
              <a:rPr lang="en-US" sz="2000">
                <a:solidFill>
                  <a:srgbClr val="1A1A1A"/>
                </a:solidFill>
                <a:latin typeface="Arial"/>
                <a:ea typeface="Arial"/>
                <a:cs typeface="Arial"/>
                <a:sym typeface="Arial"/>
              </a:rPr>
              <a:t>D</a:t>
            </a:r>
            <a:r>
              <a:rPr lang="en-US" sz="1600">
                <a:solidFill>
                  <a:srgbClr val="1A1A1A"/>
                </a:solidFill>
                <a:latin typeface="Arial"/>
                <a:ea typeface="Arial"/>
                <a:cs typeface="Arial"/>
                <a:sym typeface="Arial"/>
              </a:rPr>
              <a:t>1</a:t>
            </a:r>
            <a:r>
              <a:rPr lang="en-US" sz="2000">
                <a:solidFill>
                  <a:srgbClr val="1A1A1A"/>
                </a:solidFill>
                <a:latin typeface="Arial"/>
                <a:ea typeface="Arial"/>
                <a:cs typeface="Arial"/>
                <a:sym typeface="Arial"/>
              </a:rPr>
              <a:t> and S show coffee at the old equilibrium price of $5 per kilogram. Q</a:t>
            </a:r>
            <a:r>
              <a:rPr lang="en-US" sz="1600">
                <a:solidFill>
                  <a:srgbClr val="1A1A1A"/>
                </a:solidFill>
                <a:latin typeface="Arial"/>
                <a:ea typeface="Arial"/>
                <a:cs typeface="Arial"/>
                <a:sym typeface="Arial"/>
              </a:rPr>
              <a:t>1</a:t>
            </a:r>
            <a:r>
              <a:rPr lang="en-US" sz="2000">
                <a:solidFill>
                  <a:srgbClr val="1A1A1A"/>
                </a:solidFill>
                <a:latin typeface="Arial"/>
                <a:ea typeface="Arial"/>
                <a:cs typeface="Arial"/>
                <a:sym typeface="Arial"/>
              </a:rPr>
              <a:t> indicates the quantities demanded and supplied at that price. The decrease in demand to D</a:t>
            </a:r>
            <a:r>
              <a:rPr lang="en-US" sz="1600">
                <a:solidFill>
                  <a:srgbClr val="1A1A1A"/>
                </a:solidFill>
                <a:latin typeface="Arial"/>
                <a:ea typeface="Arial"/>
                <a:cs typeface="Arial"/>
                <a:sym typeface="Arial"/>
              </a:rPr>
              <a:t>2</a:t>
            </a:r>
            <a:r>
              <a:rPr lang="en-US" sz="2000">
                <a:solidFill>
                  <a:srgbClr val="1A1A1A"/>
                </a:solidFill>
                <a:latin typeface="Arial"/>
                <a:ea typeface="Arial"/>
                <a:cs typeface="Arial"/>
                <a:sym typeface="Arial"/>
              </a:rPr>
              <a:t> causes excess in supply, or surplus (Q</a:t>
            </a:r>
            <a:r>
              <a:rPr lang="en-US" sz="1600">
                <a:solidFill>
                  <a:srgbClr val="1A1A1A"/>
                </a:solidFill>
                <a:latin typeface="Arial"/>
                <a:ea typeface="Arial"/>
                <a:cs typeface="Arial"/>
                <a:sym typeface="Arial"/>
              </a:rPr>
              <a:t>1</a:t>
            </a:r>
            <a:r>
              <a:rPr lang="en-US" sz="2000">
                <a:solidFill>
                  <a:srgbClr val="1A1A1A"/>
                </a:solidFill>
                <a:latin typeface="Arial"/>
                <a:ea typeface="Arial"/>
                <a:cs typeface="Arial"/>
                <a:sym typeface="Arial"/>
              </a:rPr>
              <a:t> – Q</a:t>
            </a:r>
            <a:r>
              <a:rPr lang="en-US" sz="1600">
                <a:solidFill>
                  <a:srgbClr val="1A1A1A"/>
                </a:solidFill>
                <a:latin typeface="Arial"/>
                <a:ea typeface="Arial"/>
                <a:cs typeface="Arial"/>
                <a:sym typeface="Arial"/>
              </a:rPr>
              <a:t>2</a:t>
            </a:r>
            <a:r>
              <a:rPr lang="en-US" sz="2000">
                <a:solidFill>
                  <a:srgbClr val="1A1A1A"/>
                </a:solidFill>
                <a:latin typeface="Arial"/>
                <a:ea typeface="Arial"/>
                <a:cs typeface="Arial"/>
                <a:sym typeface="Arial"/>
              </a:rPr>
              <a:t>), to occur. This excess in supply causes the price to fall to $4 at P</a:t>
            </a:r>
            <a:r>
              <a:rPr lang="en-US" sz="1600">
                <a:solidFill>
                  <a:srgbClr val="1A1A1A"/>
                </a:solidFill>
                <a:latin typeface="Arial"/>
                <a:ea typeface="Arial"/>
                <a:cs typeface="Arial"/>
                <a:sym typeface="Arial"/>
              </a:rPr>
              <a:t>2</a:t>
            </a:r>
            <a:r>
              <a:rPr lang="en-US" sz="2000">
                <a:solidFill>
                  <a:srgbClr val="1A1A1A"/>
                </a:solidFill>
                <a:latin typeface="Arial"/>
                <a:ea typeface="Arial"/>
                <a:cs typeface="Arial"/>
                <a:sym typeface="Arial"/>
              </a:rPr>
              <a:t>; the quantity demanded and supplied will be equal at Q</a:t>
            </a:r>
            <a:r>
              <a:rPr lang="en-US" sz="1600">
                <a:solidFill>
                  <a:srgbClr val="1A1A1A"/>
                </a:solidFill>
                <a:latin typeface="Arial"/>
                <a:ea typeface="Arial"/>
                <a:cs typeface="Arial"/>
                <a:sym typeface="Arial"/>
              </a:rPr>
              <a:t>3</a:t>
            </a:r>
            <a:r>
              <a:rPr lang="en-US" sz="2000">
                <a:solidFill>
                  <a:srgbClr val="1A1A1A"/>
                </a:solidFill>
                <a:latin typeface="Arial"/>
                <a:ea typeface="Arial"/>
                <a:cs typeface="Arial"/>
                <a:sym typeface="Arial"/>
              </a:rPr>
              <a:t>.</a:t>
            </a:r>
            <a:endParaRPr b="1" sz="2000">
              <a:solidFill>
                <a:srgbClr val="1A1A1A"/>
              </a:solidFill>
              <a:latin typeface="Arial"/>
              <a:ea typeface="Arial"/>
              <a:cs typeface="Arial"/>
              <a:sym typeface="Arial"/>
            </a:endParaRPr>
          </a:p>
        </p:txBody>
      </p:sp>
      <p:pic>
        <p:nvPicPr>
          <p:cNvPr id="299" name="Google Shape;299;p43"/>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300" name="Google Shape;300;p43"/>
          <p:cNvSpPr txBox="1"/>
          <p:nvPr/>
        </p:nvSpPr>
        <p:spPr>
          <a:xfrm>
            <a:off x="523452" y="395941"/>
            <a:ext cx="8313049"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The Coffee Market in North America</a:t>
            </a:r>
            <a:endParaRPr/>
          </a:p>
        </p:txBody>
      </p:sp>
      <p:pic>
        <p:nvPicPr>
          <p:cNvPr id="301" name="Google Shape;301;p43"/>
          <p:cNvPicPr preferRelativeResize="0"/>
          <p:nvPr/>
        </p:nvPicPr>
        <p:blipFill rotWithShape="1">
          <a:blip r:embed="rId4">
            <a:alphaModFix/>
          </a:blip>
          <a:srcRect b="0" l="0" r="0" t="0"/>
          <a:stretch/>
        </p:blipFill>
        <p:spPr>
          <a:xfrm>
            <a:off x="4298288" y="1467695"/>
            <a:ext cx="3984597" cy="435133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4"/>
          <p:cNvSpPr txBox="1"/>
          <p:nvPr>
            <p:ph idx="1" type="body"/>
          </p:nvPr>
        </p:nvSpPr>
        <p:spPr>
          <a:xfrm>
            <a:off x="523452" y="1576337"/>
            <a:ext cx="340927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1A1A"/>
              </a:buClr>
              <a:buSzPts val="2000"/>
              <a:buNone/>
            </a:pPr>
            <a:r>
              <a:rPr b="1" lang="en-US" sz="2000">
                <a:solidFill>
                  <a:srgbClr val="1A1A1A"/>
                </a:solidFill>
                <a:latin typeface="Arial"/>
                <a:ea typeface="Arial"/>
                <a:cs typeface="Arial"/>
                <a:sym typeface="Arial"/>
              </a:rPr>
              <a:t>An increase in supply: </a:t>
            </a:r>
            <a:r>
              <a:rPr lang="en-US" sz="2000">
                <a:latin typeface="Arial"/>
                <a:ea typeface="Arial"/>
                <a:cs typeface="Arial"/>
                <a:sym typeface="Arial"/>
              </a:rPr>
              <a:t> </a:t>
            </a:r>
            <a:endParaRPr/>
          </a:p>
          <a:p>
            <a:pPr indent="0" lvl="0" marL="0" rtl="0" algn="l">
              <a:lnSpc>
                <a:spcPct val="90000"/>
              </a:lnSpc>
              <a:spcBef>
                <a:spcPts val="1000"/>
              </a:spcBef>
              <a:spcAft>
                <a:spcPts val="0"/>
              </a:spcAft>
              <a:buClr>
                <a:srgbClr val="1A1A1A"/>
              </a:buClr>
              <a:buSzPts val="2000"/>
              <a:buNone/>
            </a:pPr>
            <a:r>
              <a:rPr lang="en-US" sz="2000">
                <a:solidFill>
                  <a:srgbClr val="1A1A1A"/>
                </a:solidFill>
                <a:latin typeface="Arial"/>
                <a:ea typeface="Arial"/>
                <a:cs typeface="Arial"/>
                <a:sym typeface="Arial"/>
              </a:rPr>
              <a:t>D and S</a:t>
            </a:r>
            <a:r>
              <a:rPr lang="en-US" sz="1600">
                <a:solidFill>
                  <a:srgbClr val="1A1A1A"/>
                </a:solidFill>
                <a:latin typeface="Arial"/>
                <a:ea typeface="Arial"/>
                <a:cs typeface="Arial"/>
                <a:sym typeface="Arial"/>
              </a:rPr>
              <a:t>1</a:t>
            </a:r>
            <a:r>
              <a:rPr lang="en-US" sz="2000">
                <a:solidFill>
                  <a:srgbClr val="1A1A1A"/>
                </a:solidFill>
                <a:latin typeface="Arial"/>
                <a:ea typeface="Arial"/>
                <a:cs typeface="Arial"/>
                <a:sym typeface="Arial"/>
              </a:rPr>
              <a:t> show coffee at the old equilibrium price of $5 per kilogram. Q</a:t>
            </a:r>
            <a:r>
              <a:rPr lang="en-US" sz="1600">
                <a:solidFill>
                  <a:srgbClr val="1A1A1A"/>
                </a:solidFill>
                <a:latin typeface="Arial"/>
                <a:ea typeface="Arial"/>
                <a:cs typeface="Arial"/>
                <a:sym typeface="Arial"/>
              </a:rPr>
              <a:t>1</a:t>
            </a:r>
            <a:r>
              <a:rPr lang="en-US" sz="2000">
                <a:solidFill>
                  <a:srgbClr val="1A1A1A"/>
                </a:solidFill>
                <a:latin typeface="Arial"/>
                <a:ea typeface="Arial"/>
                <a:cs typeface="Arial"/>
                <a:sym typeface="Arial"/>
              </a:rPr>
              <a:t> indicates the quantities demanded and supplied at that price. The increase in supply (S</a:t>
            </a:r>
            <a:r>
              <a:rPr lang="en-US" sz="1600">
                <a:solidFill>
                  <a:srgbClr val="1A1A1A"/>
                </a:solidFill>
                <a:latin typeface="Arial"/>
                <a:ea typeface="Arial"/>
                <a:cs typeface="Arial"/>
                <a:sym typeface="Arial"/>
              </a:rPr>
              <a:t>2</a:t>
            </a:r>
            <a:r>
              <a:rPr lang="en-US" sz="2000">
                <a:solidFill>
                  <a:srgbClr val="1A1A1A"/>
                </a:solidFill>
                <a:latin typeface="Arial"/>
                <a:ea typeface="Arial"/>
                <a:cs typeface="Arial"/>
                <a:sym typeface="Arial"/>
              </a:rPr>
              <a:t>) causes an excess supply, or surplus, (Q</a:t>
            </a:r>
            <a:r>
              <a:rPr lang="en-US" sz="1600">
                <a:solidFill>
                  <a:srgbClr val="1A1A1A"/>
                </a:solidFill>
                <a:latin typeface="Arial"/>
                <a:ea typeface="Arial"/>
                <a:cs typeface="Arial"/>
                <a:sym typeface="Arial"/>
              </a:rPr>
              <a:t>2</a:t>
            </a:r>
            <a:r>
              <a:rPr lang="en-US" sz="2000">
                <a:solidFill>
                  <a:srgbClr val="1A1A1A"/>
                </a:solidFill>
                <a:latin typeface="Arial"/>
                <a:ea typeface="Arial"/>
                <a:cs typeface="Arial"/>
                <a:sym typeface="Arial"/>
              </a:rPr>
              <a:t> – Q</a:t>
            </a:r>
            <a:r>
              <a:rPr lang="en-US" sz="1600">
                <a:solidFill>
                  <a:srgbClr val="1A1A1A"/>
                </a:solidFill>
                <a:latin typeface="Arial"/>
                <a:ea typeface="Arial"/>
                <a:cs typeface="Arial"/>
                <a:sym typeface="Arial"/>
              </a:rPr>
              <a:t>1</a:t>
            </a:r>
            <a:r>
              <a:rPr lang="en-US" sz="2000">
                <a:solidFill>
                  <a:srgbClr val="1A1A1A"/>
                </a:solidFill>
                <a:latin typeface="Arial"/>
                <a:ea typeface="Arial"/>
                <a:cs typeface="Arial"/>
                <a:sym typeface="Arial"/>
              </a:rPr>
              <a:t>) to occur. This will cause the price to fall to $4 at P</a:t>
            </a:r>
            <a:r>
              <a:rPr lang="en-US" sz="1600">
                <a:solidFill>
                  <a:srgbClr val="1A1A1A"/>
                </a:solidFill>
                <a:latin typeface="Arial"/>
                <a:ea typeface="Arial"/>
                <a:cs typeface="Arial"/>
                <a:sym typeface="Arial"/>
              </a:rPr>
              <a:t>2</a:t>
            </a:r>
            <a:r>
              <a:rPr lang="en-US" sz="2000">
                <a:solidFill>
                  <a:srgbClr val="1A1A1A"/>
                </a:solidFill>
                <a:latin typeface="Arial"/>
                <a:ea typeface="Arial"/>
                <a:cs typeface="Arial"/>
                <a:sym typeface="Arial"/>
              </a:rPr>
              <a:t> and the quantity demanded to rise to Q</a:t>
            </a:r>
            <a:r>
              <a:rPr lang="en-US" sz="1600">
                <a:solidFill>
                  <a:srgbClr val="1A1A1A"/>
                </a:solidFill>
                <a:latin typeface="Arial"/>
                <a:ea typeface="Arial"/>
                <a:cs typeface="Arial"/>
                <a:sym typeface="Arial"/>
              </a:rPr>
              <a:t>3</a:t>
            </a:r>
            <a:r>
              <a:rPr lang="en-US" sz="2000">
                <a:solidFill>
                  <a:srgbClr val="1A1A1A"/>
                </a:solidFill>
                <a:latin typeface="Arial"/>
                <a:ea typeface="Arial"/>
                <a:cs typeface="Arial"/>
                <a:sym typeface="Arial"/>
              </a:rPr>
              <a:t>. </a:t>
            </a:r>
            <a:endParaRPr b="1" sz="2000">
              <a:solidFill>
                <a:srgbClr val="1A1A1A"/>
              </a:solidFill>
              <a:latin typeface="Arial"/>
              <a:ea typeface="Arial"/>
              <a:cs typeface="Arial"/>
              <a:sym typeface="Arial"/>
            </a:endParaRPr>
          </a:p>
        </p:txBody>
      </p:sp>
      <p:pic>
        <p:nvPicPr>
          <p:cNvPr id="307" name="Google Shape;307;p44"/>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308" name="Google Shape;308;p44"/>
          <p:cNvSpPr txBox="1"/>
          <p:nvPr/>
        </p:nvSpPr>
        <p:spPr>
          <a:xfrm>
            <a:off x="523452" y="395941"/>
            <a:ext cx="8313049"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The Coffee Market in North America</a:t>
            </a:r>
            <a:endParaRPr/>
          </a:p>
        </p:txBody>
      </p:sp>
      <p:pic>
        <p:nvPicPr>
          <p:cNvPr id="309" name="Google Shape;309;p44"/>
          <p:cNvPicPr preferRelativeResize="0"/>
          <p:nvPr/>
        </p:nvPicPr>
        <p:blipFill rotWithShape="1">
          <a:blip r:embed="rId4">
            <a:alphaModFix/>
          </a:blip>
          <a:srcRect b="0" l="0" r="0" t="0"/>
          <a:stretch/>
        </p:blipFill>
        <p:spPr>
          <a:xfrm>
            <a:off x="4407158" y="1576337"/>
            <a:ext cx="3993933" cy="420617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5"/>
          <p:cNvSpPr txBox="1"/>
          <p:nvPr>
            <p:ph idx="1" type="body"/>
          </p:nvPr>
        </p:nvSpPr>
        <p:spPr>
          <a:xfrm>
            <a:off x="523452" y="1576337"/>
            <a:ext cx="340927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1A1A"/>
              </a:buClr>
              <a:buSzPts val="2000"/>
              <a:buNone/>
            </a:pPr>
            <a:r>
              <a:rPr b="1" lang="en-US" sz="2000">
                <a:solidFill>
                  <a:srgbClr val="1A1A1A"/>
                </a:solidFill>
                <a:latin typeface="Arial"/>
                <a:ea typeface="Arial"/>
                <a:cs typeface="Arial"/>
                <a:sym typeface="Arial"/>
              </a:rPr>
              <a:t>A decrease in supply: </a:t>
            </a:r>
            <a:r>
              <a:rPr lang="en-US" sz="2000">
                <a:latin typeface="Arial"/>
                <a:ea typeface="Arial"/>
                <a:cs typeface="Arial"/>
                <a:sym typeface="Arial"/>
              </a:rPr>
              <a:t> </a:t>
            </a:r>
            <a:endParaRPr/>
          </a:p>
          <a:p>
            <a:pPr indent="0" lvl="0" marL="0" rtl="0" algn="l">
              <a:lnSpc>
                <a:spcPct val="90000"/>
              </a:lnSpc>
              <a:spcBef>
                <a:spcPts val="1000"/>
              </a:spcBef>
              <a:spcAft>
                <a:spcPts val="0"/>
              </a:spcAft>
              <a:buClr>
                <a:srgbClr val="1A1A1A"/>
              </a:buClr>
              <a:buSzPts val="2000"/>
              <a:buNone/>
            </a:pPr>
            <a:r>
              <a:rPr lang="en-US" sz="2000">
                <a:solidFill>
                  <a:srgbClr val="1A1A1A"/>
                </a:solidFill>
                <a:latin typeface="Arial"/>
                <a:ea typeface="Arial"/>
                <a:cs typeface="Arial"/>
                <a:sym typeface="Arial"/>
              </a:rPr>
              <a:t>D and S</a:t>
            </a:r>
            <a:r>
              <a:rPr lang="en-US" sz="1600">
                <a:solidFill>
                  <a:srgbClr val="1A1A1A"/>
                </a:solidFill>
                <a:latin typeface="Arial"/>
                <a:ea typeface="Arial"/>
                <a:cs typeface="Arial"/>
                <a:sym typeface="Arial"/>
              </a:rPr>
              <a:t>1</a:t>
            </a:r>
            <a:r>
              <a:rPr lang="en-US" sz="2000">
                <a:solidFill>
                  <a:srgbClr val="1A1A1A"/>
                </a:solidFill>
                <a:latin typeface="Arial"/>
                <a:ea typeface="Arial"/>
                <a:cs typeface="Arial"/>
                <a:sym typeface="Arial"/>
              </a:rPr>
              <a:t> show coffee at the old equilibrium price of $5 per kilogram; Q</a:t>
            </a:r>
            <a:r>
              <a:rPr lang="en-US" sz="1600">
                <a:solidFill>
                  <a:srgbClr val="1A1A1A"/>
                </a:solidFill>
                <a:latin typeface="Arial"/>
                <a:ea typeface="Arial"/>
                <a:cs typeface="Arial"/>
                <a:sym typeface="Arial"/>
              </a:rPr>
              <a:t>1</a:t>
            </a:r>
            <a:r>
              <a:rPr lang="en-US" sz="2000">
                <a:solidFill>
                  <a:srgbClr val="1A1A1A"/>
                </a:solidFill>
                <a:latin typeface="Arial"/>
                <a:ea typeface="Arial"/>
                <a:cs typeface="Arial"/>
                <a:sym typeface="Arial"/>
              </a:rPr>
              <a:t> shows the quantities demanded and supplied at that price. This decrease in supply to S</a:t>
            </a:r>
            <a:r>
              <a:rPr lang="en-US" sz="1600">
                <a:solidFill>
                  <a:srgbClr val="1A1A1A"/>
                </a:solidFill>
                <a:latin typeface="Arial"/>
                <a:ea typeface="Arial"/>
                <a:cs typeface="Arial"/>
                <a:sym typeface="Arial"/>
              </a:rPr>
              <a:t>2</a:t>
            </a:r>
            <a:r>
              <a:rPr lang="en-US" sz="2000">
                <a:solidFill>
                  <a:srgbClr val="1A1A1A"/>
                </a:solidFill>
                <a:latin typeface="Arial"/>
                <a:ea typeface="Arial"/>
                <a:cs typeface="Arial"/>
                <a:sym typeface="Arial"/>
              </a:rPr>
              <a:t> causes an excess demand, or shortage (Q</a:t>
            </a:r>
            <a:r>
              <a:rPr lang="en-US" sz="1600">
                <a:solidFill>
                  <a:srgbClr val="1A1A1A"/>
                </a:solidFill>
                <a:latin typeface="Arial"/>
                <a:ea typeface="Arial"/>
                <a:cs typeface="Arial"/>
                <a:sym typeface="Arial"/>
              </a:rPr>
              <a:t>1</a:t>
            </a:r>
            <a:r>
              <a:rPr lang="en-US" sz="2000">
                <a:solidFill>
                  <a:srgbClr val="1A1A1A"/>
                </a:solidFill>
                <a:latin typeface="Arial"/>
                <a:ea typeface="Arial"/>
                <a:cs typeface="Arial"/>
                <a:sym typeface="Arial"/>
              </a:rPr>
              <a:t> – Q</a:t>
            </a:r>
            <a:r>
              <a:rPr lang="en-US" sz="1600">
                <a:solidFill>
                  <a:srgbClr val="1A1A1A"/>
                </a:solidFill>
                <a:latin typeface="Arial"/>
                <a:ea typeface="Arial"/>
                <a:cs typeface="Arial"/>
                <a:sym typeface="Arial"/>
              </a:rPr>
              <a:t>2</a:t>
            </a:r>
            <a:r>
              <a:rPr lang="en-US" sz="2000">
                <a:solidFill>
                  <a:srgbClr val="1A1A1A"/>
                </a:solidFill>
                <a:latin typeface="Arial"/>
                <a:ea typeface="Arial"/>
                <a:cs typeface="Arial"/>
                <a:sym typeface="Arial"/>
              </a:rPr>
              <a:t>), to occur. This will cause the price to rise to $6 at P</a:t>
            </a:r>
            <a:r>
              <a:rPr lang="en-US" sz="1600">
                <a:solidFill>
                  <a:srgbClr val="1A1A1A"/>
                </a:solidFill>
                <a:latin typeface="Arial"/>
                <a:ea typeface="Arial"/>
                <a:cs typeface="Arial"/>
                <a:sym typeface="Arial"/>
              </a:rPr>
              <a:t>2</a:t>
            </a:r>
            <a:r>
              <a:rPr lang="en-US" sz="2000">
                <a:solidFill>
                  <a:srgbClr val="1A1A1A"/>
                </a:solidFill>
                <a:latin typeface="Arial"/>
                <a:ea typeface="Arial"/>
                <a:cs typeface="Arial"/>
                <a:sym typeface="Arial"/>
              </a:rPr>
              <a:t>; the quantity demanded and supplied will be equal at Q</a:t>
            </a:r>
            <a:r>
              <a:rPr lang="en-US" sz="1600">
                <a:solidFill>
                  <a:srgbClr val="1A1A1A"/>
                </a:solidFill>
                <a:latin typeface="Arial"/>
                <a:ea typeface="Arial"/>
                <a:cs typeface="Arial"/>
                <a:sym typeface="Arial"/>
              </a:rPr>
              <a:t>3</a:t>
            </a:r>
            <a:r>
              <a:rPr lang="en-US" sz="2000">
                <a:solidFill>
                  <a:srgbClr val="1A1A1A"/>
                </a:solidFill>
                <a:latin typeface="Arial"/>
                <a:ea typeface="Arial"/>
                <a:cs typeface="Arial"/>
                <a:sym typeface="Arial"/>
              </a:rPr>
              <a:t>.</a:t>
            </a:r>
            <a:endParaRPr b="1" sz="2000">
              <a:solidFill>
                <a:srgbClr val="1A1A1A"/>
              </a:solidFill>
              <a:latin typeface="Arial"/>
              <a:ea typeface="Arial"/>
              <a:cs typeface="Arial"/>
              <a:sym typeface="Arial"/>
            </a:endParaRPr>
          </a:p>
        </p:txBody>
      </p:sp>
      <p:pic>
        <p:nvPicPr>
          <p:cNvPr id="315" name="Google Shape;315;p45"/>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316" name="Google Shape;316;p45"/>
          <p:cNvSpPr txBox="1"/>
          <p:nvPr/>
        </p:nvSpPr>
        <p:spPr>
          <a:xfrm>
            <a:off x="523452" y="395941"/>
            <a:ext cx="8313049"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The Coffee Market in North America</a:t>
            </a:r>
            <a:endParaRPr/>
          </a:p>
        </p:txBody>
      </p:sp>
      <p:pic>
        <p:nvPicPr>
          <p:cNvPr id="317" name="Google Shape;317;p45"/>
          <p:cNvPicPr preferRelativeResize="0"/>
          <p:nvPr/>
        </p:nvPicPr>
        <p:blipFill rotWithShape="1">
          <a:blip r:embed="rId4">
            <a:alphaModFix/>
          </a:blip>
          <a:srcRect b="0" l="0" r="0" t="0"/>
          <a:stretch/>
        </p:blipFill>
        <p:spPr>
          <a:xfrm>
            <a:off x="4442506" y="1576337"/>
            <a:ext cx="3884218" cy="42486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6"/>
          <p:cNvSpPr txBox="1"/>
          <p:nvPr>
            <p:ph idx="1" type="body"/>
          </p:nvPr>
        </p:nvSpPr>
        <p:spPr>
          <a:xfrm>
            <a:off x="628650" y="1453472"/>
            <a:ext cx="711542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b="1" lang="en-US" sz="2000" u="sng">
                <a:solidFill>
                  <a:srgbClr val="1A1A1A"/>
                </a:solidFill>
                <a:latin typeface="Arial"/>
                <a:ea typeface="Arial"/>
                <a:cs typeface="Arial"/>
                <a:sym typeface="Arial"/>
              </a:rPr>
              <a:t>Price Elasticity of Demand (PED):</a:t>
            </a:r>
            <a:r>
              <a:rPr lang="en-US" sz="2000">
                <a:solidFill>
                  <a:srgbClr val="1A1A1A"/>
                </a:solidFill>
                <a:latin typeface="Arial"/>
                <a:ea typeface="Arial"/>
                <a:cs typeface="Arial"/>
                <a:sym typeface="Arial"/>
              </a:rPr>
              <a:t> </a:t>
            </a:r>
            <a:r>
              <a:rPr lang="en-US" sz="2000">
                <a:latin typeface="Arial"/>
                <a:ea typeface="Arial"/>
                <a:cs typeface="Arial"/>
                <a:sym typeface="Arial"/>
              </a:rPr>
              <a:t>An expression of how much more or less consumers will buy of a product if its price changes. </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If the quantity bought of a good </a:t>
            </a:r>
            <a:r>
              <a:rPr i="1" lang="en-US" sz="2000">
                <a:solidFill>
                  <a:srgbClr val="1A1A1A"/>
                </a:solidFill>
                <a:latin typeface="Arial"/>
                <a:ea typeface="Arial"/>
                <a:cs typeface="Arial"/>
                <a:sym typeface="Arial"/>
              </a:rPr>
              <a:t>does not</a:t>
            </a:r>
            <a:r>
              <a:rPr lang="en-US" sz="2000">
                <a:solidFill>
                  <a:srgbClr val="1A1A1A"/>
                </a:solidFill>
                <a:latin typeface="Arial"/>
                <a:ea typeface="Arial"/>
                <a:cs typeface="Arial"/>
                <a:sym typeface="Arial"/>
              </a:rPr>
              <a:t> increase or decrease much when price changes, it is said to be </a:t>
            </a:r>
            <a:r>
              <a:rPr b="1" lang="en-US" sz="2000">
                <a:solidFill>
                  <a:srgbClr val="1A1A1A"/>
                </a:solidFill>
                <a:latin typeface="Arial"/>
                <a:ea typeface="Arial"/>
                <a:cs typeface="Arial"/>
                <a:sym typeface="Arial"/>
              </a:rPr>
              <a:t>price inelastic</a:t>
            </a:r>
            <a:r>
              <a:rPr lang="en-US" sz="2000">
                <a:solidFill>
                  <a:srgbClr val="1A1A1A"/>
                </a:solidFill>
                <a:latin typeface="Arial"/>
                <a:ea typeface="Arial"/>
                <a:cs typeface="Arial"/>
                <a:sym typeface="Arial"/>
              </a:rPr>
              <a:t>. That is, it is less responsive to price changes.</a:t>
            </a:r>
            <a:endParaRPr/>
          </a:p>
          <a:p>
            <a:pPr indent="-228600" lvl="1" marL="685800" rtl="0" algn="l">
              <a:lnSpc>
                <a:spcPct val="90000"/>
              </a:lnSpc>
              <a:spcBef>
                <a:spcPts val="500"/>
              </a:spcBef>
              <a:spcAft>
                <a:spcPts val="0"/>
              </a:spcAft>
              <a:buClr>
                <a:schemeClr val="dk1"/>
              </a:buClr>
              <a:buSzPts val="1600"/>
              <a:buChar char="•"/>
            </a:pPr>
            <a:r>
              <a:rPr b="1" lang="en-US" sz="1600" u="sng">
                <a:latin typeface="Arial"/>
                <a:ea typeface="Arial"/>
                <a:cs typeface="Arial"/>
                <a:sym typeface="Arial"/>
              </a:rPr>
              <a:t>Price inelastic:</a:t>
            </a:r>
            <a:r>
              <a:rPr lang="en-US" sz="1600">
                <a:latin typeface="Arial"/>
                <a:ea typeface="Arial"/>
                <a:cs typeface="Arial"/>
                <a:sym typeface="Arial"/>
              </a:rPr>
              <a:t> If the quantity of a good or service bought does not change much when price rises or falls, it is said to be price inelastic.</a:t>
            </a:r>
            <a:endParaRPr b="1" sz="1600" u="sng">
              <a:latin typeface="Arial"/>
              <a:ea typeface="Arial"/>
              <a:cs typeface="Arial"/>
              <a:sym typeface="Arial"/>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If the quantity bought of a good </a:t>
            </a:r>
            <a:r>
              <a:rPr i="1" lang="en-US" sz="2000">
                <a:solidFill>
                  <a:srgbClr val="1A1A1A"/>
                </a:solidFill>
                <a:latin typeface="Arial"/>
                <a:ea typeface="Arial"/>
                <a:cs typeface="Arial"/>
                <a:sym typeface="Arial"/>
              </a:rPr>
              <a:t>does</a:t>
            </a:r>
            <a:r>
              <a:rPr lang="en-US" sz="2000">
                <a:solidFill>
                  <a:srgbClr val="1A1A1A"/>
                </a:solidFill>
                <a:latin typeface="Arial"/>
                <a:ea typeface="Arial"/>
                <a:cs typeface="Arial"/>
                <a:sym typeface="Arial"/>
              </a:rPr>
              <a:t> increase or decrease when price changes, it is said to be </a:t>
            </a:r>
            <a:r>
              <a:rPr b="1" lang="en-US" sz="2000">
                <a:solidFill>
                  <a:srgbClr val="1A1A1A"/>
                </a:solidFill>
                <a:latin typeface="Arial"/>
                <a:ea typeface="Arial"/>
                <a:cs typeface="Arial"/>
                <a:sym typeface="Arial"/>
              </a:rPr>
              <a:t>price elastic</a:t>
            </a:r>
            <a:r>
              <a:rPr lang="en-US" sz="2000">
                <a:solidFill>
                  <a:srgbClr val="1A1A1A"/>
                </a:solidFill>
                <a:latin typeface="Arial"/>
                <a:ea typeface="Arial"/>
                <a:cs typeface="Arial"/>
                <a:sym typeface="Arial"/>
              </a:rPr>
              <a:t>. That is, it is more responsive to price changes.</a:t>
            </a:r>
            <a:r>
              <a:rPr lang="en-US" sz="2000">
                <a:latin typeface="Arial"/>
                <a:ea typeface="Arial"/>
                <a:cs typeface="Arial"/>
                <a:sym typeface="Arial"/>
              </a:rPr>
              <a:t>  </a:t>
            </a:r>
            <a:endParaRPr/>
          </a:p>
          <a:p>
            <a:pPr indent="-228600" lvl="1" marL="685800" rtl="0" algn="l">
              <a:lnSpc>
                <a:spcPct val="90000"/>
              </a:lnSpc>
              <a:spcBef>
                <a:spcPts val="500"/>
              </a:spcBef>
              <a:spcAft>
                <a:spcPts val="0"/>
              </a:spcAft>
              <a:buClr>
                <a:schemeClr val="dk1"/>
              </a:buClr>
              <a:buSzPts val="1600"/>
              <a:buChar char="•"/>
            </a:pPr>
            <a:r>
              <a:rPr b="1" lang="en-US" sz="1600" u="sng">
                <a:latin typeface="Arial"/>
                <a:ea typeface="Arial"/>
                <a:cs typeface="Arial"/>
                <a:sym typeface="Arial"/>
              </a:rPr>
              <a:t>Price elastic:</a:t>
            </a:r>
            <a:r>
              <a:rPr lang="en-US" sz="1600">
                <a:latin typeface="Arial"/>
                <a:ea typeface="Arial"/>
                <a:cs typeface="Arial"/>
                <a:sym typeface="Arial"/>
              </a:rPr>
              <a:t> </a:t>
            </a:r>
            <a:r>
              <a:rPr b="1" lang="en-US" sz="1600">
                <a:solidFill>
                  <a:srgbClr val="1A1A1A"/>
                </a:solidFill>
                <a:latin typeface="Arial"/>
                <a:ea typeface="Arial"/>
                <a:cs typeface="Arial"/>
                <a:sym typeface="Arial"/>
              </a:rPr>
              <a:t> </a:t>
            </a:r>
            <a:r>
              <a:rPr lang="en-US" sz="1600">
                <a:latin typeface="Arial"/>
                <a:ea typeface="Arial"/>
                <a:cs typeface="Arial"/>
                <a:sym typeface="Arial"/>
              </a:rPr>
              <a:t>If the quantity of a good or service bought changes a lot when price rises or falls, it is said to be price elastic. </a:t>
            </a:r>
            <a:endParaRPr b="1" sz="1600" u="sng">
              <a:latin typeface="Arial"/>
              <a:ea typeface="Arial"/>
              <a:cs typeface="Arial"/>
              <a:sym typeface="Arial"/>
            </a:endParaRPr>
          </a:p>
        </p:txBody>
      </p:sp>
      <p:pic>
        <p:nvPicPr>
          <p:cNvPr id="323" name="Google Shape;323;p46"/>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324" name="Google Shape;324;p46"/>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The Elasticity of Demand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47"/>
          <p:cNvPicPr preferRelativeResize="0"/>
          <p:nvPr>
            <p:ph idx="1" type="body"/>
          </p:nvPr>
        </p:nvPicPr>
        <p:blipFill rotWithShape="1">
          <a:blip r:embed="rId3">
            <a:alphaModFix/>
          </a:blip>
          <a:srcRect b="0" l="0" r="0" t="0"/>
          <a:stretch/>
        </p:blipFill>
        <p:spPr>
          <a:xfrm>
            <a:off x="4957564" y="3053557"/>
            <a:ext cx="2311400" cy="647700"/>
          </a:xfrm>
          <a:prstGeom prst="rect">
            <a:avLst/>
          </a:prstGeom>
          <a:noFill/>
          <a:ln>
            <a:noFill/>
          </a:ln>
        </p:spPr>
      </p:pic>
      <p:pic>
        <p:nvPicPr>
          <p:cNvPr id="330" name="Google Shape;330;p47"/>
          <p:cNvPicPr preferRelativeResize="0"/>
          <p:nvPr/>
        </p:nvPicPr>
        <p:blipFill rotWithShape="1">
          <a:blip r:embed="rId4">
            <a:alphaModFix amt="89000"/>
          </a:blip>
          <a:srcRect b="0" l="0" r="0" t="0"/>
          <a:stretch/>
        </p:blipFill>
        <p:spPr>
          <a:xfrm>
            <a:off x="0" y="6199558"/>
            <a:ext cx="9144000" cy="658442"/>
          </a:xfrm>
          <a:prstGeom prst="rect">
            <a:avLst/>
          </a:prstGeom>
          <a:noFill/>
          <a:ln>
            <a:noFill/>
          </a:ln>
        </p:spPr>
      </p:pic>
      <p:sp>
        <p:nvSpPr>
          <p:cNvPr id="331" name="Google Shape;331;p47"/>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Calculating the Price Elasticity of Demand</a:t>
            </a:r>
            <a:endParaRPr/>
          </a:p>
        </p:txBody>
      </p:sp>
      <p:pic>
        <p:nvPicPr>
          <p:cNvPr id="332" name="Google Shape;332;p47"/>
          <p:cNvPicPr preferRelativeResize="0"/>
          <p:nvPr/>
        </p:nvPicPr>
        <p:blipFill rotWithShape="1">
          <a:blip r:embed="rId5">
            <a:alphaModFix/>
          </a:blip>
          <a:srcRect b="0" l="0" r="0" t="0"/>
          <a:stretch/>
        </p:blipFill>
        <p:spPr>
          <a:xfrm>
            <a:off x="1366325" y="3053557"/>
            <a:ext cx="2311400" cy="685800"/>
          </a:xfrm>
          <a:prstGeom prst="rect">
            <a:avLst/>
          </a:prstGeom>
          <a:noFill/>
          <a:ln>
            <a:noFill/>
          </a:ln>
        </p:spPr>
      </p:pic>
      <p:pic>
        <p:nvPicPr>
          <p:cNvPr id="333" name="Google Shape;333;p47"/>
          <p:cNvPicPr preferRelativeResize="0"/>
          <p:nvPr/>
        </p:nvPicPr>
        <p:blipFill rotWithShape="1">
          <a:blip r:embed="rId6">
            <a:alphaModFix/>
          </a:blip>
          <a:srcRect b="0" l="0" r="0" t="0"/>
          <a:stretch/>
        </p:blipFill>
        <p:spPr>
          <a:xfrm>
            <a:off x="2250981" y="1991123"/>
            <a:ext cx="4279900" cy="723900"/>
          </a:xfrm>
          <a:prstGeom prst="rect">
            <a:avLst/>
          </a:prstGeom>
          <a:noFill/>
          <a:ln>
            <a:noFill/>
          </a:ln>
        </p:spPr>
      </p:pic>
      <p:sp>
        <p:nvSpPr>
          <p:cNvPr id="334" name="Google Shape;334;p47"/>
          <p:cNvSpPr txBox="1"/>
          <p:nvPr/>
        </p:nvSpPr>
        <p:spPr>
          <a:xfrm>
            <a:off x="860079" y="4194546"/>
            <a:ext cx="7423841"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A1A1A"/>
              </a:buClr>
              <a:buSzPts val="1800"/>
              <a:buFont typeface="Arial"/>
              <a:buChar char="•"/>
            </a:pPr>
            <a:r>
              <a:rPr lang="en-US" sz="1800">
                <a:solidFill>
                  <a:srgbClr val="1A1A1A"/>
                </a:solidFill>
                <a:latin typeface="Arial"/>
                <a:ea typeface="Arial"/>
                <a:cs typeface="Arial"/>
                <a:sym typeface="Arial"/>
              </a:rPr>
              <a:t>By convention, we use the absolute value of the PED coefficient, so the minus sign is dropped.</a:t>
            </a:r>
            <a:endParaRPr/>
          </a:p>
          <a:p>
            <a:pPr indent="-285750" lvl="0" marL="285750" marR="0" rtl="0" algn="l">
              <a:spcBef>
                <a:spcPts val="0"/>
              </a:spcBef>
              <a:spcAft>
                <a:spcPts val="0"/>
              </a:spcAft>
              <a:buClr>
                <a:srgbClr val="1A1A1A"/>
              </a:buClr>
              <a:buSzPts val="1800"/>
              <a:buFont typeface="Arial"/>
              <a:buChar char="•"/>
            </a:pPr>
            <a:r>
              <a:rPr lang="en-US" sz="1800">
                <a:solidFill>
                  <a:srgbClr val="1A1A1A"/>
                </a:solidFill>
                <a:latin typeface="Arial"/>
                <a:ea typeface="Arial"/>
                <a:cs typeface="Arial"/>
                <a:sym typeface="Arial"/>
              </a:rPr>
              <a:t>If the PED coefficient is greater than 1.0, then the product is classified as </a:t>
            </a:r>
            <a:r>
              <a:rPr i="1" lang="en-US" sz="1800">
                <a:solidFill>
                  <a:srgbClr val="1A1A1A"/>
                </a:solidFill>
                <a:latin typeface="Arial"/>
                <a:ea typeface="Arial"/>
                <a:cs typeface="Arial"/>
                <a:sym typeface="Arial"/>
              </a:rPr>
              <a:t>price elastic</a:t>
            </a:r>
            <a:r>
              <a:rPr lang="en-US" sz="1800">
                <a:solidFill>
                  <a:srgbClr val="1A1A1A"/>
                </a:solidFill>
                <a:latin typeface="Arial"/>
                <a:ea typeface="Arial"/>
                <a:cs typeface="Arial"/>
                <a:sym typeface="Arial"/>
              </a:rPr>
              <a:t>.</a:t>
            </a:r>
            <a:endParaRPr/>
          </a:p>
          <a:p>
            <a:pPr indent="-285750" lvl="0" marL="285750" marR="0" rtl="0" algn="l">
              <a:spcBef>
                <a:spcPts val="0"/>
              </a:spcBef>
              <a:spcAft>
                <a:spcPts val="0"/>
              </a:spcAft>
              <a:buClr>
                <a:srgbClr val="1A1A1A"/>
              </a:buClr>
              <a:buSzPts val="1800"/>
              <a:buFont typeface="Arial"/>
              <a:buChar char="•"/>
            </a:pPr>
            <a:r>
              <a:rPr lang="en-US" sz="1800">
                <a:solidFill>
                  <a:srgbClr val="1A1A1A"/>
                </a:solidFill>
                <a:latin typeface="Arial"/>
                <a:ea typeface="Arial"/>
                <a:cs typeface="Arial"/>
                <a:sym typeface="Arial"/>
              </a:rPr>
              <a:t>If the PED coefficient is less than 1.0, then the product is classified as </a:t>
            </a:r>
            <a:r>
              <a:rPr i="1" lang="en-US" sz="1800">
                <a:solidFill>
                  <a:srgbClr val="1A1A1A"/>
                </a:solidFill>
                <a:latin typeface="Arial"/>
                <a:ea typeface="Arial"/>
                <a:cs typeface="Arial"/>
                <a:sym typeface="Arial"/>
              </a:rPr>
              <a:t>price inelastic</a:t>
            </a:r>
            <a:r>
              <a:rPr lang="en-US" sz="1800">
                <a:solidFill>
                  <a:srgbClr val="1A1A1A"/>
                </a:solidFill>
                <a:latin typeface="Arial"/>
                <a:ea typeface="Arial"/>
                <a:cs typeface="Arial"/>
                <a:sym typeface="Arial"/>
              </a:rPr>
              <a:t>.</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8"/>
          <p:cNvSpPr txBox="1"/>
          <p:nvPr>
            <p:ph idx="1" type="body"/>
          </p:nvPr>
        </p:nvSpPr>
        <p:spPr>
          <a:xfrm>
            <a:off x="628650" y="1998733"/>
            <a:ext cx="7115428" cy="445167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lang="en-US" sz="2000">
                <a:solidFill>
                  <a:srgbClr val="1A1A1A"/>
                </a:solidFill>
                <a:latin typeface="Arial"/>
                <a:ea typeface="Arial"/>
                <a:cs typeface="Arial"/>
                <a:sym typeface="Arial"/>
              </a:rPr>
              <a:t>If demand is elastic, sales revenue will rise as price falls, and fall as price rises.</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If demand is inelastic, sales revenue will fall as price falls, and rise as price rises.</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If demand is unitary, sales revenue will be unaffected by price increases or decreases.</a:t>
            </a:r>
            <a:r>
              <a:rPr lang="en-US" sz="2000">
                <a:latin typeface="Arial"/>
                <a:ea typeface="Arial"/>
                <a:cs typeface="Arial"/>
                <a:sym typeface="Arial"/>
              </a:rPr>
              <a:t>  </a:t>
            </a:r>
            <a:endParaRPr/>
          </a:p>
        </p:txBody>
      </p:sp>
      <p:pic>
        <p:nvPicPr>
          <p:cNvPr id="340" name="Google Shape;340;p48"/>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341" name="Google Shape;341;p48"/>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The Total Revenue Approach to Elasticity of Demand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49"/>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347" name="Google Shape;347;p49"/>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The Total Revenue Approach to Elasticity of Demand</a:t>
            </a:r>
            <a:endParaRPr/>
          </a:p>
        </p:txBody>
      </p:sp>
      <p:pic>
        <p:nvPicPr>
          <p:cNvPr id="348" name="Google Shape;348;p49"/>
          <p:cNvPicPr preferRelativeResize="0"/>
          <p:nvPr/>
        </p:nvPicPr>
        <p:blipFill rotWithShape="1">
          <a:blip r:embed="rId4">
            <a:alphaModFix/>
          </a:blip>
          <a:srcRect b="0" l="0" r="0" t="0"/>
          <a:stretch/>
        </p:blipFill>
        <p:spPr>
          <a:xfrm>
            <a:off x="1204110" y="2060632"/>
            <a:ext cx="6726725" cy="331087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0"/>
          <p:cNvSpPr txBox="1"/>
          <p:nvPr>
            <p:ph idx="1" type="body"/>
          </p:nvPr>
        </p:nvSpPr>
        <p:spPr>
          <a:xfrm>
            <a:off x="628650" y="1747880"/>
            <a:ext cx="7115428" cy="445167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lang="en-US" sz="2000">
                <a:solidFill>
                  <a:srgbClr val="1A1A1A"/>
                </a:solidFill>
                <a:latin typeface="Arial"/>
                <a:ea typeface="Arial"/>
                <a:cs typeface="Arial"/>
                <a:sym typeface="Arial"/>
              </a:rPr>
              <a:t>Availability of Substitutes: Goods that have substitutes tend to be more elastic than goods that do not.</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Nature of the Product: Goods that are necessities tend to be more inelastic than goods that are considered luxuries.</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Fraction of Income Spent on the Product: Goods that are expensive and, therefore, take up a large part of the household budget, will be elastic.</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Amount of Time Available: Over time, some goods may become more elastic because consumers eventually find substitutes for them. In the short run, however, demand for these same goods can be quite inelastic because consumers may not know what substitutes are available immediately after the price rises.</a:t>
            </a:r>
            <a:r>
              <a:rPr lang="en-US" sz="2000">
                <a:latin typeface="Arial"/>
                <a:ea typeface="Arial"/>
                <a:cs typeface="Arial"/>
                <a:sym typeface="Arial"/>
              </a:rPr>
              <a:t>  </a:t>
            </a:r>
            <a:endParaRPr/>
          </a:p>
        </p:txBody>
      </p:sp>
      <p:pic>
        <p:nvPicPr>
          <p:cNvPr id="354" name="Google Shape;354;p50"/>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355" name="Google Shape;355;p50"/>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Factors Affecting the Elasticity of Demand</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1"/>
          <p:cNvSpPr txBox="1"/>
          <p:nvPr>
            <p:ph idx="1" type="body"/>
          </p:nvPr>
        </p:nvSpPr>
        <p:spPr>
          <a:xfrm>
            <a:off x="628650" y="1453472"/>
            <a:ext cx="711542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b="1" lang="en-US" sz="2000" u="sng">
                <a:solidFill>
                  <a:srgbClr val="1A1A1A"/>
                </a:solidFill>
                <a:latin typeface="Arial"/>
                <a:ea typeface="Arial"/>
                <a:cs typeface="Arial"/>
                <a:sym typeface="Arial"/>
              </a:rPr>
              <a:t>Price Elasticity of Supply (PES):</a:t>
            </a:r>
            <a:r>
              <a:rPr lang="en-US" sz="2000">
                <a:solidFill>
                  <a:srgbClr val="1A1A1A"/>
                </a:solidFill>
                <a:latin typeface="Arial"/>
                <a:ea typeface="Arial"/>
                <a:cs typeface="Arial"/>
                <a:sym typeface="Arial"/>
              </a:rPr>
              <a:t> </a:t>
            </a:r>
            <a:r>
              <a:rPr lang="en-US" sz="2000">
                <a:solidFill>
                  <a:srgbClr val="FFFFFF"/>
                </a:solidFill>
                <a:latin typeface="Arial"/>
                <a:ea typeface="Arial"/>
                <a:cs typeface="Arial"/>
                <a:sym typeface="Arial"/>
              </a:rPr>
              <a:t> </a:t>
            </a:r>
            <a:r>
              <a:rPr lang="en-US" sz="2000">
                <a:latin typeface="Arial"/>
                <a:ea typeface="Arial"/>
                <a:cs typeface="Arial"/>
                <a:sym typeface="Arial"/>
              </a:rPr>
              <a:t>An expression of how responsive the quantity supplied by a seller is to a rise or fall in the price of a product. </a:t>
            </a:r>
            <a:endParaRPr/>
          </a:p>
        </p:txBody>
      </p:sp>
      <p:pic>
        <p:nvPicPr>
          <p:cNvPr id="361" name="Google Shape;361;p51"/>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362" name="Google Shape;362;p51"/>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The Elasticity of Supply</a:t>
            </a:r>
            <a:endParaRPr/>
          </a:p>
        </p:txBody>
      </p:sp>
      <p:pic>
        <p:nvPicPr>
          <p:cNvPr id="363" name="Google Shape;363;p51"/>
          <p:cNvPicPr preferRelativeResize="0"/>
          <p:nvPr/>
        </p:nvPicPr>
        <p:blipFill rotWithShape="1">
          <a:blip r:embed="rId4">
            <a:alphaModFix/>
          </a:blip>
          <a:srcRect b="0" l="0" r="0" t="0"/>
          <a:stretch/>
        </p:blipFill>
        <p:spPr>
          <a:xfrm>
            <a:off x="5115130" y="3481573"/>
            <a:ext cx="2451100" cy="774700"/>
          </a:xfrm>
          <a:prstGeom prst="rect">
            <a:avLst/>
          </a:prstGeom>
          <a:noFill/>
          <a:ln>
            <a:noFill/>
          </a:ln>
        </p:spPr>
      </p:pic>
      <p:pic>
        <p:nvPicPr>
          <p:cNvPr id="364" name="Google Shape;364;p51"/>
          <p:cNvPicPr preferRelativeResize="0"/>
          <p:nvPr/>
        </p:nvPicPr>
        <p:blipFill rotWithShape="1">
          <a:blip r:embed="rId5">
            <a:alphaModFix/>
          </a:blip>
          <a:srcRect b="0" l="0" r="0" t="0"/>
          <a:stretch/>
        </p:blipFill>
        <p:spPr>
          <a:xfrm>
            <a:off x="1069315" y="3481573"/>
            <a:ext cx="2641600" cy="838200"/>
          </a:xfrm>
          <a:prstGeom prst="rect">
            <a:avLst/>
          </a:prstGeom>
          <a:noFill/>
          <a:ln>
            <a:noFill/>
          </a:ln>
        </p:spPr>
      </p:pic>
      <p:pic>
        <p:nvPicPr>
          <p:cNvPr id="365" name="Google Shape;365;p51"/>
          <p:cNvPicPr preferRelativeResize="0"/>
          <p:nvPr/>
        </p:nvPicPr>
        <p:blipFill rotWithShape="1">
          <a:blip r:embed="rId6">
            <a:alphaModFix/>
          </a:blip>
          <a:srcRect b="0" l="0" r="0" t="0"/>
          <a:stretch/>
        </p:blipFill>
        <p:spPr>
          <a:xfrm>
            <a:off x="2390115" y="2554473"/>
            <a:ext cx="4152900" cy="927100"/>
          </a:xfrm>
          <a:prstGeom prst="rect">
            <a:avLst/>
          </a:prstGeom>
          <a:noFill/>
          <a:ln>
            <a:noFill/>
          </a:ln>
        </p:spPr>
      </p:pic>
      <p:sp>
        <p:nvSpPr>
          <p:cNvPr id="366" name="Google Shape;366;p51"/>
          <p:cNvSpPr txBox="1"/>
          <p:nvPr/>
        </p:nvSpPr>
        <p:spPr>
          <a:xfrm>
            <a:off x="832918" y="4615517"/>
            <a:ext cx="7478163"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A1A1A"/>
              </a:buClr>
              <a:buSzPts val="1800"/>
              <a:buFont typeface="Arial"/>
              <a:buChar char="•"/>
            </a:pPr>
            <a:r>
              <a:rPr lang="en-US" sz="1800">
                <a:solidFill>
                  <a:srgbClr val="1A1A1A"/>
                </a:solidFill>
                <a:latin typeface="Arial"/>
                <a:ea typeface="Arial"/>
                <a:cs typeface="Arial"/>
                <a:sym typeface="Arial"/>
              </a:rPr>
              <a:t>PES will result in positive coefficients whether the price for a product rises or falls. By convention, the positive sign is dropped.</a:t>
            </a:r>
            <a:endParaRPr/>
          </a:p>
          <a:p>
            <a:pPr indent="-285750" lvl="0" marL="285750" marR="0" rtl="0" algn="l">
              <a:spcBef>
                <a:spcPts val="0"/>
              </a:spcBef>
              <a:spcAft>
                <a:spcPts val="0"/>
              </a:spcAft>
              <a:buClr>
                <a:srgbClr val="1A1A1A"/>
              </a:buClr>
              <a:buSzPts val="1800"/>
              <a:buFont typeface="Arial"/>
              <a:buChar char="•"/>
            </a:pPr>
            <a:r>
              <a:rPr lang="en-US" sz="1800">
                <a:solidFill>
                  <a:srgbClr val="1A1A1A"/>
                </a:solidFill>
                <a:latin typeface="Arial"/>
                <a:ea typeface="Arial"/>
                <a:cs typeface="Arial"/>
                <a:sym typeface="Arial"/>
              </a:rPr>
              <a:t>If the PES coefficient is greater than 1.0, then the product is </a:t>
            </a:r>
            <a:r>
              <a:rPr i="1" lang="en-US" sz="1800">
                <a:solidFill>
                  <a:srgbClr val="1A1A1A"/>
                </a:solidFill>
                <a:latin typeface="Arial"/>
                <a:ea typeface="Arial"/>
                <a:cs typeface="Arial"/>
                <a:sym typeface="Arial"/>
              </a:rPr>
              <a:t>supply elastic</a:t>
            </a:r>
            <a:r>
              <a:rPr lang="en-US" sz="1800">
                <a:solidFill>
                  <a:srgbClr val="1A1A1A"/>
                </a:solidFill>
                <a:latin typeface="Arial"/>
                <a:ea typeface="Arial"/>
                <a:cs typeface="Arial"/>
                <a:sym typeface="Arial"/>
              </a:rPr>
              <a:t>.</a:t>
            </a:r>
            <a:endParaRPr/>
          </a:p>
          <a:p>
            <a:pPr indent="-285750" lvl="0" marL="285750" marR="0" rtl="0" algn="l">
              <a:spcBef>
                <a:spcPts val="0"/>
              </a:spcBef>
              <a:spcAft>
                <a:spcPts val="0"/>
              </a:spcAft>
              <a:buClr>
                <a:srgbClr val="1A1A1A"/>
              </a:buClr>
              <a:buSzPts val="1800"/>
              <a:buFont typeface="Arial"/>
              <a:buChar char="•"/>
            </a:pPr>
            <a:r>
              <a:rPr lang="en-US" sz="1800">
                <a:solidFill>
                  <a:srgbClr val="1A1A1A"/>
                </a:solidFill>
                <a:latin typeface="Arial"/>
                <a:ea typeface="Arial"/>
                <a:cs typeface="Arial"/>
                <a:sym typeface="Arial"/>
              </a:rPr>
              <a:t>If the PES coefficient is less than 1.0, then the product is </a:t>
            </a:r>
            <a:r>
              <a:rPr i="1" lang="en-US" sz="1800">
                <a:solidFill>
                  <a:srgbClr val="1A1A1A"/>
                </a:solidFill>
                <a:latin typeface="Arial"/>
                <a:ea typeface="Arial"/>
                <a:cs typeface="Arial"/>
                <a:sym typeface="Arial"/>
              </a:rPr>
              <a:t>supply inelastic</a:t>
            </a:r>
            <a:r>
              <a:rPr lang="en-US" sz="1800">
                <a:solidFill>
                  <a:srgbClr val="1A1A1A"/>
                </a:solidFill>
                <a:latin typeface="Arial"/>
                <a:ea typeface="Arial"/>
                <a:cs typeface="Arial"/>
                <a:sym typeface="Arial"/>
              </a:rPr>
              <a:t>.</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2"/>
          <p:cNvSpPr txBox="1"/>
          <p:nvPr>
            <p:ph idx="1" type="body"/>
          </p:nvPr>
        </p:nvSpPr>
        <p:spPr>
          <a:xfrm>
            <a:off x="628650" y="1747880"/>
            <a:ext cx="7115428" cy="445167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lang="en-US" sz="2000">
                <a:solidFill>
                  <a:srgbClr val="1A1A1A"/>
                </a:solidFill>
                <a:latin typeface="Arial"/>
                <a:ea typeface="Arial"/>
                <a:cs typeface="Arial"/>
                <a:sym typeface="Arial"/>
              </a:rPr>
              <a:t>Time: The longer the time period a seller has to increase production, the more elastic the supply will be.</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Ease of Storage: When the price of a product drops, sellers have two options. They can either sell the product at the new low price, or they can put some of their inventory into storage and sell it after the price rises again. The steel industry enjoys high supply elasticity because it is easy to store steel and, therefore, ride out price changes.</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Cost Factors: Supply is more elastic in industries that have lower input expenses. Car manufacturers may be able to increase production in the short term by requiring workers to put in more overtime. A permanent increase in production, however, may entail building new factories, which is a far more costly move on the part of the manufacturer.</a:t>
            </a:r>
            <a:endParaRPr/>
          </a:p>
          <a:p>
            <a:pPr indent="-101600" lvl="0" marL="22860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p:txBody>
      </p:sp>
      <p:pic>
        <p:nvPicPr>
          <p:cNvPr id="372" name="Google Shape;372;p52"/>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373" name="Google Shape;373;p52"/>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lang="en-US" sz="4400">
                <a:solidFill>
                  <a:srgbClr val="BB3D94"/>
                </a:solidFill>
                <a:latin typeface="Calibri"/>
                <a:ea typeface="Calibri"/>
                <a:cs typeface="Calibri"/>
                <a:sym typeface="Calibri"/>
              </a:rPr>
              <a:t>Factors Affecting the Elasticity of Supply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idx="1" type="body"/>
          </p:nvPr>
        </p:nvSpPr>
        <p:spPr>
          <a:xfrm>
            <a:off x="628650" y="1460442"/>
            <a:ext cx="7843711"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1A1A1A"/>
              </a:buClr>
              <a:buSzPct val="100000"/>
              <a:buChar char="•"/>
            </a:pPr>
            <a:r>
              <a:rPr b="1" i="1" lang="en-US" sz="2000">
                <a:solidFill>
                  <a:srgbClr val="1A1A1A"/>
                </a:solidFill>
                <a:latin typeface="Arial"/>
                <a:ea typeface="Arial"/>
                <a:cs typeface="Arial"/>
                <a:sym typeface="Arial"/>
              </a:rPr>
              <a:t>Demand: </a:t>
            </a:r>
            <a:r>
              <a:rPr lang="en-US" sz="2000">
                <a:solidFill>
                  <a:srgbClr val="1A1A1A"/>
                </a:solidFill>
                <a:latin typeface="Arial"/>
                <a:ea typeface="Arial"/>
                <a:cs typeface="Arial"/>
                <a:sym typeface="Arial"/>
              </a:rPr>
              <a:t>The quantity of a good or service that buyers will purchase at various prices during a given period of time.</a:t>
            </a:r>
            <a:endParaRPr b="1" i="1" sz="2000">
              <a:solidFill>
                <a:srgbClr val="1A1A1A"/>
              </a:solidFill>
              <a:latin typeface="Arial"/>
              <a:ea typeface="Arial"/>
              <a:cs typeface="Arial"/>
              <a:sym typeface="Arial"/>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Demand exists only for those goods and services that you both want and can afford to buy. If you have both the desire and the financial resources, then it is likely you will make the purchase.</a:t>
            </a:r>
            <a:endParaRPr/>
          </a:p>
          <a:p>
            <a:pPr indent="-228600" lvl="0" marL="228600" rtl="0" algn="l">
              <a:lnSpc>
                <a:spcPct val="90000"/>
              </a:lnSpc>
              <a:spcBef>
                <a:spcPts val="1000"/>
              </a:spcBef>
              <a:spcAft>
                <a:spcPts val="0"/>
              </a:spcAft>
              <a:buClr>
                <a:srgbClr val="1A1A1A"/>
              </a:buClr>
              <a:buSzPct val="100000"/>
              <a:buChar char="•"/>
            </a:pPr>
            <a:r>
              <a:rPr lang="en-US" sz="2000">
                <a:solidFill>
                  <a:srgbClr val="1A1A1A"/>
                </a:solidFill>
                <a:latin typeface="Arial"/>
                <a:ea typeface="Arial"/>
                <a:cs typeface="Arial"/>
                <a:sym typeface="Arial"/>
              </a:rPr>
              <a:t>The quantity of a product that a consumer will purchase depends on its price. Generally speaking, the higher the price of a product, the less it will be purchased; the lower the price of a product, the more it will be purchased.</a:t>
            </a:r>
            <a:endParaRPr/>
          </a:p>
          <a:p>
            <a:pPr indent="-228600" lvl="0" marL="228600" rtl="0" algn="l">
              <a:lnSpc>
                <a:spcPct val="90000"/>
              </a:lnSpc>
              <a:spcBef>
                <a:spcPts val="1000"/>
              </a:spcBef>
              <a:spcAft>
                <a:spcPts val="0"/>
              </a:spcAft>
              <a:buClr>
                <a:srgbClr val="1A1A1A"/>
              </a:buClr>
              <a:buSzPct val="100000"/>
              <a:buChar char="•"/>
            </a:pPr>
            <a:r>
              <a:rPr b="1" lang="en-US" sz="2000" u="sng">
                <a:solidFill>
                  <a:srgbClr val="1A1A1A"/>
                </a:solidFill>
                <a:latin typeface="Arial"/>
                <a:ea typeface="Arial"/>
                <a:cs typeface="Arial"/>
                <a:sym typeface="Arial"/>
              </a:rPr>
              <a:t>Law of Demand:</a:t>
            </a:r>
            <a:r>
              <a:rPr lang="en-US" sz="2000" u="sng">
                <a:solidFill>
                  <a:srgbClr val="1A1A1A"/>
                </a:solidFill>
                <a:latin typeface="Arial"/>
                <a:ea typeface="Arial"/>
                <a:cs typeface="Arial"/>
                <a:sym typeface="Arial"/>
              </a:rPr>
              <a:t> </a:t>
            </a:r>
            <a:r>
              <a:rPr lang="en-US" sz="2000">
                <a:solidFill>
                  <a:srgbClr val="1A1A1A"/>
                </a:solidFill>
                <a:latin typeface="Arial"/>
                <a:ea typeface="Arial"/>
                <a:cs typeface="Arial"/>
                <a:sym typeface="Arial"/>
              </a:rPr>
              <a:t>The quantity demanded of a good or service varies inversely with price, as long as other things do not change.</a:t>
            </a:r>
            <a:endParaRPr/>
          </a:p>
          <a:p>
            <a:pPr indent="-228600" lvl="0" marL="228600" rtl="0" algn="l">
              <a:lnSpc>
                <a:spcPct val="90000"/>
              </a:lnSpc>
              <a:spcBef>
                <a:spcPts val="1000"/>
              </a:spcBef>
              <a:spcAft>
                <a:spcPts val="0"/>
              </a:spcAft>
              <a:buClr>
                <a:srgbClr val="1A1A1A"/>
              </a:buClr>
              <a:buSzPct val="100000"/>
              <a:buChar char="•"/>
            </a:pPr>
            <a:r>
              <a:rPr b="1" i="1" lang="en-US" sz="2000">
                <a:solidFill>
                  <a:srgbClr val="1A1A1A"/>
                </a:solidFill>
                <a:latin typeface="Arial"/>
                <a:ea typeface="Arial"/>
                <a:cs typeface="Arial"/>
                <a:sym typeface="Arial"/>
              </a:rPr>
              <a:t>Ceteris Paribus</a:t>
            </a:r>
            <a:r>
              <a:rPr lang="en-US" sz="2000">
                <a:solidFill>
                  <a:srgbClr val="1A1A1A"/>
                </a:solidFill>
                <a:latin typeface="Arial"/>
                <a:ea typeface="Arial"/>
                <a:cs typeface="Arial"/>
                <a:sym typeface="Arial"/>
              </a:rPr>
              <a:t>: </a:t>
            </a:r>
            <a:r>
              <a:rPr lang="en-US" sz="2000">
                <a:solidFill>
                  <a:srgbClr val="FFFFFF"/>
                </a:solidFill>
                <a:latin typeface="Arial"/>
                <a:ea typeface="Arial"/>
                <a:cs typeface="Arial"/>
                <a:sym typeface="Arial"/>
              </a:rPr>
              <a:t> </a:t>
            </a:r>
            <a:r>
              <a:rPr lang="en-US" sz="2000">
                <a:latin typeface="Arial"/>
                <a:ea typeface="Arial"/>
                <a:cs typeface="Arial"/>
                <a:sym typeface="Arial"/>
              </a:rPr>
              <a:t>Latin for “other things being equal” or “as long as other things do not change”; an assumption made when economists want to understand the cause-and-effect relationship between any two factors and want other factors affecting that relationship to be held constant. </a:t>
            </a:r>
            <a:endParaRPr sz="2000"/>
          </a:p>
        </p:txBody>
      </p:sp>
      <p:pic>
        <p:nvPicPr>
          <p:cNvPr id="115" name="Google Shape;115;p17"/>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116" name="Google Shape;116;p17"/>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i="0" lang="en-US" sz="4400" u="none" cap="none" strike="noStrike">
                <a:solidFill>
                  <a:srgbClr val="BB3D94"/>
                </a:solidFill>
                <a:latin typeface="Calibri"/>
                <a:ea typeface="Calibri"/>
                <a:cs typeface="Calibri"/>
                <a:sym typeface="Calibri"/>
              </a:rPr>
              <a:t>Demand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idx="1" type="body"/>
          </p:nvPr>
        </p:nvSpPr>
        <p:spPr>
          <a:xfrm>
            <a:off x="628650" y="1460442"/>
            <a:ext cx="7843711"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lang="en-US" sz="2000">
                <a:solidFill>
                  <a:srgbClr val="1A1A1A"/>
                </a:solidFill>
                <a:latin typeface="Arial"/>
                <a:ea typeface="Arial"/>
                <a:cs typeface="Arial"/>
                <a:sym typeface="Arial"/>
              </a:rPr>
              <a:t>One method of portraying the relationship between the price and the quantity demanded of a particular product. It is usually presented as a table showing the quantities demanded at specific prices.</a:t>
            </a:r>
            <a:endParaRPr/>
          </a:p>
        </p:txBody>
      </p:sp>
      <p:pic>
        <p:nvPicPr>
          <p:cNvPr id="122" name="Google Shape;122;p18"/>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123" name="Google Shape;123;p18"/>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i="0" lang="en-US" sz="4400" u="none" cap="none" strike="noStrike">
                <a:solidFill>
                  <a:srgbClr val="BB3D94"/>
                </a:solidFill>
                <a:latin typeface="Calibri"/>
                <a:ea typeface="Calibri"/>
                <a:cs typeface="Calibri"/>
                <a:sym typeface="Calibri"/>
              </a:rPr>
              <a:t>Demand Schedule</a:t>
            </a:r>
            <a:endParaRPr/>
          </a:p>
        </p:txBody>
      </p:sp>
      <p:pic>
        <p:nvPicPr>
          <p:cNvPr id="124" name="Google Shape;124;p18"/>
          <p:cNvPicPr preferRelativeResize="0"/>
          <p:nvPr/>
        </p:nvPicPr>
        <p:blipFill rotWithShape="1">
          <a:blip r:embed="rId4">
            <a:alphaModFix/>
          </a:blip>
          <a:srcRect b="0" l="0" r="0" t="0"/>
          <a:stretch/>
        </p:blipFill>
        <p:spPr>
          <a:xfrm>
            <a:off x="1801639" y="2563033"/>
            <a:ext cx="4961865" cy="30638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idx="1" type="body"/>
          </p:nvPr>
        </p:nvSpPr>
        <p:spPr>
          <a:xfrm>
            <a:off x="628651" y="1460442"/>
            <a:ext cx="3910982"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lang="en-US" sz="2000">
                <a:solidFill>
                  <a:srgbClr val="1A1A1A"/>
                </a:solidFill>
                <a:latin typeface="Arial"/>
                <a:ea typeface="Arial"/>
                <a:cs typeface="Arial"/>
                <a:sym typeface="Arial"/>
              </a:rPr>
              <a:t>As Figure 7.2 shows, on a graph, price is measured on the vertical axis (y-axis), while quantity demanded is measured on the horizontal axis (x-axis).</a:t>
            </a:r>
            <a:endParaRPr/>
          </a:p>
          <a:p>
            <a:pPr indent="-228600" lvl="0" marL="228600" rtl="0" algn="l">
              <a:lnSpc>
                <a:spcPct val="90000"/>
              </a:lnSpc>
              <a:spcBef>
                <a:spcPts val="1000"/>
              </a:spcBef>
              <a:spcAft>
                <a:spcPts val="0"/>
              </a:spcAft>
              <a:buClr>
                <a:srgbClr val="1A1A1A"/>
              </a:buClr>
              <a:buSzPts val="2000"/>
              <a:buChar char="•"/>
            </a:pPr>
            <a:r>
              <a:rPr b="1" lang="en-US" sz="2000" u="sng">
                <a:solidFill>
                  <a:srgbClr val="1A1A1A"/>
                </a:solidFill>
                <a:latin typeface="Arial"/>
                <a:ea typeface="Arial"/>
                <a:cs typeface="Arial"/>
                <a:sym typeface="Arial"/>
              </a:rPr>
              <a:t>Demand Curve:</a:t>
            </a:r>
            <a:r>
              <a:rPr lang="en-US" sz="2000">
                <a:solidFill>
                  <a:srgbClr val="1A1A1A"/>
                </a:solidFill>
                <a:latin typeface="Arial"/>
                <a:ea typeface="Arial"/>
                <a:cs typeface="Arial"/>
                <a:sym typeface="Arial"/>
              </a:rPr>
              <a:t> A straight line or curve on a graph illustrating the demand schedule for a product.</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This inverse relationship between price and quantity demanded holds for the majority of goods we buy.</a:t>
            </a:r>
            <a:endParaRPr b="1" sz="2000" u="sng">
              <a:solidFill>
                <a:srgbClr val="1A1A1A"/>
              </a:solidFill>
              <a:latin typeface="Arial"/>
              <a:ea typeface="Arial"/>
              <a:cs typeface="Arial"/>
              <a:sym typeface="Arial"/>
            </a:endParaRPr>
          </a:p>
        </p:txBody>
      </p:sp>
      <p:pic>
        <p:nvPicPr>
          <p:cNvPr id="130" name="Google Shape;130;p19"/>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131" name="Google Shape;131;p19"/>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i="0" lang="en-US" sz="4400" u="none" cap="none" strike="noStrike">
                <a:solidFill>
                  <a:srgbClr val="BB3D94"/>
                </a:solidFill>
                <a:latin typeface="Calibri"/>
                <a:ea typeface="Calibri"/>
                <a:cs typeface="Calibri"/>
                <a:sym typeface="Calibri"/>
              </a:rPr>
              <a:t>Demand Schedule</a:t>
            </a:r>
            <a:endParaRPr/>
          </a:p>
        </p:txBody>
      </p:sp>
      <p:pic>
        <p:nvPicPr>
          <p:cNvPr id="132" name="Google Shape;132;p19"/>
          <p:cNvPicPr preferRelativeResize="0"/>
          <p:nvPr/>
        </p:nvPicPr>
        <p:blipFill rotWithShape="1">
          <a:blip r:embed="rId4">
            <a:alphaModFix/>
          </a:blip>
          <a:srcRect b="0" l="0" r="0" t="0"/>
          <a:stretch/>
        </p:blipFill>
        <p:spPr>
          <a:xfrm>
            <a:off x="4716855" y="1511236"/>
            <a:ext cx="4028792" cy="4249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idx="1" type="body"/>
          </p:nvPr>
        </p:nvSpPr>
        <p:spPr>
          <a:xfrm>
            <a:off x="628650" y="1623405"/>
            <a:ext cx="739272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b="1" lang="en-US" sz="2000" u="sng">
                <a:solidFill>
                  <a:srgbClr val="1A1A1A"/>
                </a:solidFill>
                <a:latin typeface="Arial"/>
                <a:ea typeface="Arial"/>
                <a:cs typeface="Arial"/>
                <a:sym typeface="Arial"/>
              </a:rPr>
              <a:t>Market Demand Schedule:</a:t>
            </a:r>
            <a:r>
              <a:rPr lang="en-US" sz="2000">
                <a:solidFill>
                  <a:srgbClr val="1A1A1A"/>
                </a:solidFill>
                <a:latin typeface="Arial"/>
                <a:ea typeface="Arial"/>
                <a:cs typeface="Arial"/>
                <a:sym typeface="Arial"/>
              </a:rPr>
              <a:t> The sum total of all the consumer demand for a product.</a:t>
            </a:r>
            <a:endParaRPr/>
          </a:p>
        </p:txBody>
      </p:sp>
      <p:pic>
        <p:nvPicPr>
          <p:cNvPr id="138" name="Google Shape;138;p20"/>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139" name="Google Shape;139;p20"/>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i="0" lang="en-US" sz="4400" u="none" cap="none" strike="noStrike">
                <a:solidFill>
                  <a:srgbClr val="BB3D94"/>
                </a:solidFill>
                <a:latin typeface="Calibri"/>
                <a:ea typeface="Calibri"/>
                <a:cs typeface="Calibri"/>
                <a:sym typeface="Calibri"/>
              </a:rPr>
              <a:t>Market Demand</a:t>
            </a:r>
            <a:endParaRPr/>
          </a:p>
        </p:txBody>
      </p:sp>
      <p:pic>
        <p:nvPicPr>
          <p:cNvPr id="140" name="Google Shape;140;p20"/>
          <p:cNvPicPr preferRelativeResize="0"/>
          <p:nvPr/>
        </p:nvPicPr>
        <p:blipFill rotWithShape="1">
          <a:blip r:embed="rId4">
            <a:alphaModFix/>
          </a:blip>
          <a:srcRect b="0" l="0" r="0" t="0"/>
          <a:stretch/>
        </p:blipFill>
        <p:spPr>
          <a:xfrm>
            <a:off x="846499" y="2706653"/>
            <a:ext cx="7451002" cy="26661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idx="1" type="body"/>
          </p:nvPr>
        </p:nvSpPr>
        <p:spPr>
          <a:xfrm>
            <a:off x="628651" y="1623405"/>
            <a:ext cx="3401184"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lang="en-US" sz="2000">
                <a:solidFill>
                  <a:srgbClr val="1A1A1A"/>
                </a:solidFill>
                <a:latin typeface="Arial"/>
                <a:ea typeface="Arial"/>
                <a:cs typeface="Arial"/>
                <a:sym typeface="Arial"/>
              </a:rPr>
              <a:t>The term </a:t>
            </a:r>
            <a:r>
              <a:rPr i="1" lang="en-US" sz="2000">
                <a:solidFill>
                  <a:srgbClr val="1A1A1A"/>
                </a:solidFill>
                <a:latin typeface="Arial"/>
                <a:ea typeface="Arial"/>
                <a:cs typeface="Arial"/>
                <a:sym typeface="Arial"/>
              </a:rPr>
              <a:t>demand</a:t>
            </a:r>
            <a:r>
              <a:rPr lang="en-US" sz="2000">
                <a:solidFill>
                  <a:srgbClr val="1A1A1A"/>
                </a:solidFill>
                <a:latin typeface="Arial"/>
                <a:ea typeface="Arial"/>
                <a:cs typeface="Arial"/>
                <a:sym typeface="Arial"/>
              </a:rPr>
              <a:t> refers to the entire series of price–quantity relationships, as shown in our demand schedule for T-shirts in Figure 7.1.</a:t>
            </a:r>
            <a:endParaRPr/>
          </a:p>
          <a:p>
            <a:pPr indent="-228600" lvl="0" marL="228600" rtl="0" algn="l">
              <a:lnSpc>
                <a:spcPct val="90000"/>
              </a:lnSpc>
              <a:spcBef>
                <a:spcPts val="1000"/>
              </a:spcBef>
              <a:spcAft>
                <a:spcPts val="0"/>
              </a:spcAft>
              <a:buClr>
                <a:srgbClr val="1A1A1A"/>
              </a:buClr>
              <a:buSzPts val="2000"/>
              <a:buChar char="•"/>
            </a:pPr>
            <a:r>
              <a:rPr i="1" lang="en-US" sz="2000">
                <a:solidFill>
                  <a:srgbClr val="1A1A1A"/>
                </a:solidFill>
                <a:latin typeface="Arial"/>
                <a:ea typeface="Arial"/>
                <a:cs typeface="Arial"/>
                <a:sym typeface="Arial"/>
              </a:rPr>
              <a:t>Quantity demanded</a:t>
            </a:r>
            <a:r>
              <a:rPr lang="en-US" sz="2000">
                <a:solidFill>
                  <a:srgbClr val="1A1A1A"/>
                </a:solidFill>
                <a:latin typeface="Arial"/>
                <a:ea typeface="Arial"/>
                <a:cs typeface="Arial"/>
                <a:sym typeface="Arial"/>
              </a:rPr>
              <a:t> refers to the amount of a product that people are willing to buy at a specific price.</a:t>
            </a:r>
            <a:endParaRPr/>
          </a:p>
          <a:p>
            <a:pPr indent="-101600" lvl="0" marL="228600" rtl="0" algn="l">
              <a:lnSpc>
                <a:spcPct val="90000"/>
              </a:lnSpc>
              <a:spcBef>
                <a:spcPts val="1000"/>
              </a:spcBef>
              <a:spcAft>
                <a:spcPts val="0"/>
              </a:spcAft>
              <a:buClr>
                <a:schemeClr val="dk1"/>
              </a:buClr>
              <a:buSzPts val="2000"/>
              <a:buNone/>
            </a:pPr>
            <a:r>
              <a:t/>
            </a:r>
            <a:endParaRPr sz="2000">
              <a:solidFill>
                <a:srgbClr val="1A1A1A"/>
              </a:solidFill>
              <a:latin typeface="Arial"/>
              <a:ea typeface="Arial"/>
              <a:cs typeface="Arial"/>
              <a:sym typeface="Arial"/>
            </a:endParaRPr>
          </a:p>
        </p:txBody>
      </p:sp>
      <p:pic>
        <p:nvPicPr>
          <p:cNvPr id="146" name="Google Shape;146;p21"/>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147" name="Google Shape;147;p21"/>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i="0" lang="en-US" sz="4400" u="none" cap="none" strike="noStrike">
                <a:solidFill>
                  <a:srgbClr val="BB3D94"/>
                </a:solidFill>
                <a:latin typeface="Calibri"/>
                <a:ea typeface="Calibri"/>
                <a:cs typeface="Calibri"/>
                <a:sym typeface="Calibri"/>
              </a:rPr>
              <a:t>Market Demand</a:t>
            </a:r>
            <a:endParaRPr/>
          </a:p>
        </p:txBody>
      </p:sp>
      <p:pic>
        <p:nvPicPr>
          <p:cNvPr id="148" name="Google Shape;148;p21"/>
          <p:cNvPicPr preferRelativeResize="0"/>
          <p:nvPr/>
        </p:nvPicPr>
        <p:blipFill rotWithShape="1">
          <a:blip r:embed="rId4">
            <a:alphaModFix/>
          </a:blip>
          <a:srcRect b="0" l="0" r="0" t="0"/>
          <a:stretch/>
        </p:blipFill>
        <p:spPr>
          <a:xfrm>
            <a:off x="4427145" y="1550977"/>
            <a:ext cx="4351338" cy="43513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idx="1" type="body"/>
          </p:nvPr>
        </p:nvSpPr>
        <p:spPr>
          <a:xfrm>
            <a:off x="628650" y="1460442"/>
            <a:ext cx="7843711"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A1A1A"/>
              </a:buClr>
              <a:buSzPts val="2000"/>
              <a:buChar char="•"/>
            </a:pPr>
            <a:r>
              <a:rPr b="1" i="1" lang="en-US" sz="2000">
                <a:solidFill>
                  <a:srgbClr val="1A1A1A"/>
                </a:solidFill>
                <a:latin typeface="Arial"/>
                <a:ea typeface="Arial"/>
                <a:cs typeface="Arial"/>
                <a:sym typeface="Arial"/>
              </a:rPr>
              <a:t>Supply: </a:t>
            </a:r>
            <a:r>
              <a:rPr lang="en-US" sz="2000">
                <a:solidFill>
                  <a:srgbClr val="1A1A1A"/>
                </a:solidFill>
                <a:latin typeface="Arial"/>
                <a:ea typeface="Arial"/>
                <a:cs typeface="Arial"/>
                <a:sym typeface="Arial"/>
              </a:rPr>
              <a:t>the quantities that sellers will offer for sale at various prices during a given period of time.</a:t>
            </a:r>
            <a:endParaRPr b="1" i="1" sz="2000">
              <a:solidFill>
                <a:srgbClr val="1A1A1A"/>
              </a:solidFill>
              <a:latin typeface="Arial"/>
              <a:ea typeface="Arial"/>
              <a:cs typeface="Arial"/>
              <a:sym typeface="Arial"/>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Like consumers, sellers react to price changes but in the opposite way; that is, as the price for a product rises, sellers want to supply more, while consumers, as we learned, want to purchase less.</a:t>
            </a:r>
            <a:endParaRPr/>
          </a:p>
          <a:p>
            <a:pPr indent="-228600" lvl="0" marL="228600" rtl="0" algn="l">
              <a:lnSpc>
                <a:spcPct val="90000"/>
              </a:lnSpc>
              <a:spcBef>
                <a:spcPts val="1000"/>
              </a:spcBef>
              <a:spcAft>
                <a:spcPts val="0"/>
              </a:spcAft>
              <a:buClr>
                <a:srgbClr val="1A1A1A"/>
              </a:buClr>
              <a:buSzPts val="2000"/>
              <a:buChar char="•"/>
            </a:pPr>
            <a:r>
              <a:rPr lang="en-US" sz="2000">
                <a:solidFill>
                  <a:srgbClr val="1A1A1A"/>
                </a:solidFill>
                <a:latin typeface="Arial"/>
                <a:ea typeface="Arial"/>
                <a:cs typeface="Arial"/>
                <a:sym typeface="Arial"/>
              </a:rPr>
              <a:t>Sellers are in business to make a profit. If their costs of doing business remain unchanged, their profits will increase as the price of their product rises. Consequently, they want to supply more of their product at higher prices because they can make more money this way.</a:t>
            </a:r>
            <a:endParaRPr/>
          </a:p>
          <a:p>
            <a:pPr indent="-228600" lvl="0" marL="228600" rtl="0" algn="l">
              <a:lnSpc>
                <a:spcPct val="90000"/>
              </a:lnSpc>
              <a:spcBef>
                <a:spcPts val="1000"/>
              </a:spcBef>
              <a:spcAft>
                <a:spcPts val="0"/>
              </a:spcAft>
              <a:buClr>
                <a:srgbClr val="1A1A1A"/>
              </a:buClr>
              <a:buSzPts val="2000"/>
              <a:buChar char="•"/>
            </a:pPr>
            <a:r>
              <a:rPr b="1" lang="en-US" sz="2000" u="sng">
                <a:solidFill>
                  <a:srgbClr val="1A1A1A"/>
                </a:solidFill>
                <a:latin typeface="Arial"/>
                <a:ea typeface="Arial"/>
                <a:cs typeface="Arial"/>
                <a:sym typeface="Arial"/>
              </a:rPr>
              <a:t>Law of Supply:</a:t>
            </a:r>
            <a:r>
              <a:rPr lang="en-US" sz="2000" u="sng">
                <a:solidFill>
                  <a:srgbClr val="1A1A1A"/>
                </a:solidFill>
                <a:latin typeface="Arial"/>
                <a:ea typeface="Arial"/>
                <a:cs typeface="Arial"/>
                <a:sym typeface="Arial"/>
              </a:rPr>
              <a:t> </a:t>
            </a:r>
            <a:r>
              <a:rPr lang="en-US" sz="2000">
                <a:solidFill>
                  <a:srgbClr val="1A1A1A"/>
                </a:solidFill>
                <a:latin typeface="Arial"/>
                <a:ea typeface="Arial"/>
                <a:cs typeface="Arial"/>
                <a:sym typeface="Arial"/>
              </a:rPr>
              <a:t>The quantity supplied of a good or service will increase if the price increases, and it will fall if the price falls, as long as other things do not change.</a:t>
            </a:r>
            <a:endParaRPr/>
          </a:p>
        </p:txBody>
      </p:sp>
      <p:pic>
        <p:nvPicPr>
          <p:cNvPr id="154" name="Google Shape;154;p22"/>
          <p:cNvPicPr preferRelativeResize="0"/>
          <p:nvPr/>
        </p:nvPicPr>
        <p:blipFill rotWithShape="1">
          <a:blip r:embed="rId3">
            <a:alphaModFix amt="89000"/>
          </a:blip>
          <a:srcRect b="0" l="0" r="0" t="0"/>
          <a:stretch/>
        </p:blipFill>
        <p:spPr>
          <a:xfrm>
            <a:off x="0" y="6199558"/>
            <a:ext cx="9144000" cy="658442"/>
          </a:xfrm>
          <a:prstGeom prst="rect">
            <a:avLst/>
          </a:prstGeom>
          <a:noFill/>
          <a:ln>
            <a:noFill/>
          </a:ln>
        </p:spPr>
      </p:pic>
      <p:sp>
        <p:nvSpPr>
          <p:cNvPr id="155" name="Google Shape;155;p22"/>
          <p:cNvSpPr txBox="1"/>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BB3D94"/>
              </a:buClr>
              <a:buSzPts val="4400"/>
              <a:buFont typeface="Calibri"/>
              <a:buNone/>
            </a:pPr>
            <a:r>
              <a:rPr b="1" i="0" lang="en-US" sz="4400" u="none" cap="none" strike="noStrike">
                <a:solidFill>
                  <a:srgbClr val="BB3D94"/>
                </a:solidFill>
                <a:latin typeface="Calibri"/>
                <a:ea typeface="Calibri"/>
                <a:cs typeface="Calibri"/>
                <a:sym typeface="Calibri"/>
              </a:rPr>
              <a:t>Supply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