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3"/>
  </p:notesMasterIdLst>
  <p:handoutMasterIdLst>
    <p:handoutMasterId r:id="rId24"/>
  </p:handoutMasterIdLst>
  <p:sldIdLst>
    <p:sldId id="256" r:id="rId2"/>
    <p:sldId id="257" r:id="rId3"/>
    <p:sldId id="267" r:id="rId4"/>
    <p:sldId id="367" r:id="rId5"/>
    <p:sldId id="259" r:id="rId6"/>
    <p:sldId id="368" r:id="rId7"/>
    <p:sldId id="369" r:id="rId8"/>
    <p:sldId id="335" r:id="rId9"/>
    <p:sldId id="370" r:id="rId10"/>
    <p:sldId id="371" r:id="rId11"/>
    <p:sldId id="372" r:id="rId12"/>
    <p:sldId id="373" r:id="rId13"/>
    <p:sldId id="374" r:id="rId14"/>
    <p:sldId id="352" r:id="rId15"/>
    <p:sldId id="375" r:id="rId16"/>
    <p:sldId id="376" r:id="rId17"/>
    <p:sldId id="377" r:id="rId18"/>
    <p:sldId id="378" r:id="rId19"/>
    <p:sldId id="379" r:id="rId20"/>
    <p:sldId id="381" r:id="rId21"/>
    <p:sldId id="38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8D928FA7-66FE-D942-9500-F6FE5398880F}">
          <p14:sldIdLst>
            <p14:sldId id="256"/>
            <p14:sldId id="257"/>
            <p14:sldId id="267"/>
            <p14:sldId id="367"/>
            <p14:sldId id="259"/>
            <p14:sldId id="368"/>
            <p14:sldId id="369"/>
            <p14:sldId id="335"/>
            <p14:sldId id="370"/>
            <p14:sldId id="371"/>
            <p14:sldId id="372"/>
            <p14:sldId id="373"/>
            <p14:sldId id="374"/>
            <p14:sldId id="352"/>
            <p14:sldId id="375"/>
            <p14:sldId id="376"/>
            <p14:sldId id="377"/>
            <p14:sldId id="378"/>
            <p14:sldId id="379"/>
            <p14:sldId id="381"/>
            <p14:sldId id="38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3D94"/>
    <a:srgbClr val="C6AB2B"/>
    <a:srgbClr val="FCB9A7"/>
    <a:srgbClr val="E4847A"/>
    <a:srgbClr val="DE473D"/>
    <a:srgbClr val="E49C81"/>
    <a:srgbClr val="E4947C"/>
    <a:srgbClr val="DE8A71"/>
    <a:srgbClr val="EB7059"/>
    <a:srgbClr val="DE6B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7"/>
    <p:restoredTop sz="94587"/>
  </p:normalViewPr>
  <p:slideViewPr>
    <p:cSldViewPr snapToGrid="0" snapToObjects="1">
      <p:cViewPr>
        <p:scale>
          <a:sx n="89" d="100"/>
          <a:sy n="89" d="100"/>
        </p:scale>
        <p:origin x="894"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2A4E5A-CD5A-ED4E-BE82-927F9B5323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C950557-6C8A-5B45-A351-FCC6232B795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AAB3A6-8004-6A4F-A9AA-4D403F7C2FC3}" type="datetimeFigureOut">
              <a:rPr lang="en-US" smtClean="0"/>
              <a:t>3/27/2024</a:t>
            </a:fld>
            <a:endParaRPr lang="en-US"/>
          </a:p>
        </p:txBody>
      </p:sp>
      <p:sp>
        <p:nvSpPr>
          <p:cNvPr id="4" name="Footer Placeholder 3">
            <a:extLst>
              <a:ext uri="{FF2B5EF4-FFF2-40B4-BE49-F238E27FC236}">
                <a16:creationId xmlns:a16="http://schemas.microsoft.com/office/drawing/2014/main" id="{8C946EFB-6E4B-084A-ABA8-448A730BE7D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1E19172-AF48-1E43-BB12-53F1994902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8A3644-51FA-CF45-A766-2A2C52DC5079}" type="slidenum">
              <a:rPr lang="en-US" smtClean="0"/>
              <a:t>‹#›</a:t>
            </a:fld>
            <a:endParaRPr lang="en-US"/>
          </a:p>
        </p:txBody>
      </p:sp>
    </p:spTree>
    <p:extLst>
      <p:ext uri="{BB962C8B-B14F-4D97-AF65-F5344CB8AC3E}">
        <p14:creationId xmlns:p14="http://schemas.microsoft.com/office/powerpoint/2010/main" val="21525724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97480-41B7-F24E-85BA-BC59A5595F3E}" type="datetimeFigureOut">
              <a:rPr lang="en-US" smtClean="0"/>
              <a:t>3/27/2024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AE036-41AA-5744-99E4-904444450AAD}" type="slidenum">
              <a:rPr lang="en-US" smtClean="0"/>
              <a:t>‹#›</a:t>
            </a:fld>
            <a:endParaRPr lang="en-US"/>
          </a:p>
        </p:txBody>
      </p:sp>
    </p:spTree>
    <p:extLst>
      <p:ext uri="{BB962C8B-B14F-4D97-AF65-F5344CB8AC3E}">
        <p14:creationId xmlns:p14="http://schemas.microsoft.com/office/powerpoint/2010/main" val="166981780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19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6134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5990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26260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3A5F-7EB6-9B4D-AA06-87C14EC882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6863AF-3BF6-A549-9383-CD342BCC136C}"/>
              </a:ext>
            </a:extLst>
          </p:cNvPr>
          <p:cNvSpPr>
            <a:spLocks noGrp="1"/>
          </p:cNvSpPr>
          <p:nvPr>
            <p:ph type="dt" sz="half" idx="10"/>
          </p:nvPr>
        </p:nvSpPr>
        <p:spPr/>
        <p:txBody>
          <a:bodyPr/>
          <a:lstStyle/>
          <a:p>
            <a:fld id="{A53D33CB-E9F7-CD40-96E4-A50D188BA4F6}" type="datetimeFigureOut">
              <a:rPr lang="en-US" smtClean="0"/>
              <a:t>3/27/2024</a:t>
            </a:fld>
            <a:endParaRPr lang="en-US"/>
          </a:p>
        </p:txBody>
      </p:sp>
      <p:sp>
        <p:nvSpPr>
          <p:cNvPr id="4" name="Footer Placeholder 3">
            <a:extLst>
              <a:ext uri="{FF2B5EF4-FFF2-40B4-BE49-F238E27FC236}">
                <a16:creationId xmlns:a16="http://schemas.microsoft.com/office/drawing/2014/main" id="{073C3E19-0274-334C-A696-3981A8B72F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BFA744-0932-034B-AC3E-140FCD4C19D7}"/>
              </a:ext>
            </a:extLst>
          </p:cNvPr>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6632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401520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3D33CB-E9F7-CD40-96E4-A50D188BA4F6}" type="datetimeFigureOut">
              <a:rPr lang="en-US" smtClean="0"/>
              <a:t>3/27/2024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3121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3D33CB-E9F7-CD40-96E4-A50D188BA4F6}" type="datetimeFigureOut">
              <a:rPr lang="en-US" smtClean="0"/>
              <a:t>3/27/2024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2007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3D33CB-E9F7-CD40-96E4-A50D188BA4F6}" type="datetimeFigureOut">
              <a:rPr lang="en-US" smtClean="0"/>
              <a:t>3/27/2024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01637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3D33CB-E9F7-CD40-96E4-A50D188BA4F6}" type="datetimeFigureOut">
              <a:rPr lang="en-US" smtClean="0"/>
              <a:t>3/27/2024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33468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D33CB-E9F7-CD40-96E4-A50D188BA4F6}" type="datetimeFigureOut">
              <a:rPr lang="en-US" smtClean="0"/>
              <a:t>3/27/2024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538840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3/27/2024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9609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3/27/2024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42693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D33CB-E9F7-CD40-96E4-A50D188BA4F6}" type="datetimeFigureOut">
              <a:rPr lang="en-US" smtClean="0"/>
              <a:t>3/27/2024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E3F87-1626-8A47-8DE3-7AF2C0382D64}" type="slidenum">
              <a:rPr lang="en-US" smtClean="0"/>
              <a:t>‹#›</a:t>
            </a:fld>
            <a:endParaRPr lang="en-US"/>
          </a:p>
        </p:txBody>
      </p:sp>
    </p:spTree>
    <p:extLst>
      <p:ext uri="{BB962C8B-B14F-4D97-AF65-F5344CB8AC3E}">
        <p14:creationId xmlns:p14="http://schemas.microsoft.com/office/powerpoint/2010/main" val="397559027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investopedia.com/terms/e/equity.asp"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301E680-D0D3-5F4C-AC2F-C82879E7C3C7}"/>
              </a:ext>
            </a:extLst>
          </p:cNvPr>
          <p:cNvPicPr>
            <a:picLocks noChangeAspect="1"/>
          </p:cNvPicPr>
          <p:nvPr/>
        </p:nvPicPr>
        <p:blipFill>
          <a:blip r:embed="rId3"/>
          <a:stretch>
            <a:fillRect/>
          </a:stretch>
        </p:blipFill>
        <p:spPr>
          <a:xfrm>
            <a:off x="-3411416" y="-562708"/>
            <a:ext cx="15390056" cy="7695028"/>
          </a:xfrm>
          <a:prstGeom prst="rect">
            <a:avLst/>
          </a:prstGeom>
        </p:spPr>
      </p:pic>
      <p:sp>
        <p:nvSpPr>
          <p:cNvPr id="4" name="Title 3">
            <a:extLst>
              <a:ext uri="{FF2B5EF4-FFF2-40B4-BE49-F238E27FC236}">
                <a16:creationId xmlns:a16="http://schemas.microsoft.com/office/drawing/2014/main" id="{F72FB8BE-F291-F940-BF6C-A3B38EC94FBF}"/>
              </a:ext>
            </a:extLst>
          </p:cNvPr>
          <p:cNvSpPr>
            <a:spLocks noGrp="1"/>
          </p:cNvSpPr>
          <p:nvPr>
            <p:ph type="title"/>
          </p:nvPr>
        </p:nvSpPr>
        <p:spPr>
          <a:xfrm>
            <a:off x="983128" y="1652071"/>
            <a:ext cx="7886700" cy="1325563"/>
          </a:xfrm>
        </p:spPr>
        <p:txBody>
          <a:bodyPr>
            <a:normAutofit fontScale="90000"/>
          </a:bodyPr>
          <a:lstStyle/>
          <a:p>
            <a:r>
              <a:rPr lang="en-US" sz="6700" b="1" dirty="0">
                <a:solidFill>
                  <a:srgbClr val="BB3D94"/>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11</a:t>
            </a:r>
            <a:br>
              <a:rPr lang="en-US" dirty="0"/>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Business</a:t>
            </a:r>
            <a:b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Organization and</a:t>
            </a:r>
            <a:b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Finance</a:t>
            </a:r>
          </a:p>
        </p:txBody>
      </p:sp>
    </p:spTree>
    <p:extLst>
      <p:ext uri="{BB962C8B-B14F-4D97-AF65-F5344CB8AC3E}">
        <p14:creationId xmlns:p14="http://schemas.microsoft.com/office/powerpoint/2010/main" val="333523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lnSpcReduction="10000"/>
          </a:bodyPr>
          <a:lstStyle/>
          <a:p>
            <a:pPr marL="0" indent="0">
              <a:buNone/>
            </a:pPr>
            <a:r>
              <a:rPr lang="en-US" sz="2000" b="1" u="sng" dirty="0">
                <a:latin typeface="Charlie-Regular" panose="02060504000000020004" pitchFamily="18" charset="77"/>
              </a:rPr>
              <a:t>The Corporation</a:t>
            </a:r>
            <a:r>
              <a:rPr lang="en-US" sz="2000" dirty="0">
                <a:latin typeface="Charlie-Regular" panose="02060504000000020004" pitchFamily="18" charset="77"/>
              </a:rPr>
              <a:t> </a:t>
            </a:r>
            <a:r>
              <a:rPr lang="en-US" sz="2000" dirty="0">
                <a:solidFill>
                  <a:srgbClr val="1A1A1A"/>
                </a:solidFill>
                <a:latin typeface="Charlie-Regular" panose="02060504000000020004"/>
              </a:rPr>
              <a:t>is a business firm recognized legally as a separate entity in its own right. Corporations can be either public or private.</a:t>
            </a:r>
          </a:p>
          <a:p>
            <a:pPr lvl="1"/>
            <a:r>
              <a:rPr lang="en-US" sz="1600" b="1" dirty="0">
                <a:latin typeface="FedraSansPro-Bold"/>
              </a:rPr>
              <a:t>Public Corporation: </a:t>
            </a:r>
            <a:r>
              <a:rPr lang="en-US" sz="1600" dirty="0">
                <a:latin typeface="Charlie-Regular" panose="02060504000000020004"/>
              </a:rPr>
              <a:t> A firm or company that freely trades its ownership shares in a stock market, subject to government supervision.</a:t>
            </a:r>
          </a:p>
          <a:p>
            <a:pPr lvl="1"/>
            <a:r>
              <a:rPr lang="en-US" sz="1600" b="1" dirty="0">
                <a:latin typeface="Charlie-Regular" panose="02060504000000020004"/>
              </a:rPr>
              <a:t>Private Corporation:</a:t>
            </a:r>
            <a:r>
              <a:rPr lang="en-US" sz="1600" dirty="0">
                <a:latin typeface="Charlie-Regular" panose="02060504000000020004"/>
              </a:rPr>
              <a:t> A company that privately controls all sales of its ownership shares, instead of publicly trading in a stock market. </a:t>
            </a:r>
            <a:r>
              <a:rPr lang="en-US" sz="1600" b="1" dirty="0">
                <a:latin typeface="Charlie-Semibold"/>
              </a:rPr>
              <a:t> </a:t>
            </a:r>
            <a:r>
              <a:rPr lang="en-US" sz="1200" dirty="0">
                <a:latin typeface="Charlie-Regular" panose="02060504000000020004"/>
              </a:rPr>
              <a:t> </a:t>
            </a:r>
            <a:endParaRPr lang="en-US" sz="1200" dirty="0">
              <a:latin typeface="Charlie-Regular" panose="02060504000000020004" pitchFamily="18" charset="77"/>
            </a:endParaRPr>
          </a:p>
          <a:p>
            <a:r>
              <a:rPr lang="en-US" sz="2000" b="1" dirty="0">
                <a:latin typeface="Charlie-Regular" panose="02060504000000020004" pitchFamily="18" charset="77"/>
              </a:rPr>
              <a:t>Advantages</a:t>
            </a:r>
            <a:r>
              <a:rPr lang="en-US" sz="2000" dirty="0">
                <a:latin typeface="Charlie-Regular" panose="02060504000000020004" pitchFamily="18" charset="77"/>
              </a:rPr>
              <a:t>: </a:t>
            </a:r>
            <a:r>
              <a:rPr lang="en-US" sz="2000" dirty="0">
                <a:solidFill>
                  <a:srgbClr val="1A1A1A"/>
                </a:solidFill>
                <a:latin typeface="Charlie-Regular" panose="02060504000000020004"/>
              </a:rPr>
              <a:t>A corporation can sue and be sued, enter into contracts, own property, and incur debts and other obligations in the same way as any adult person. Any obligations incurred are generally the legal responsibility of the corporation, but not of the individual owners. Corporate shareholders have the advantage of </a:t>
            </a:r>
            <a:r>
              <a:rPr lang="en-US" sz="2000" i="1" dirty="0">
                <a:solidFill>
                  <a:srgbClr val="1A1A1A"/>
                </a:solidFill>
                <a:latin typeface="Charlie-RegularItalic"/>
              </a:rPr>
              <a:t>limited personal liability</a:t>
            </a:r>
            <a:r>
              <a:rPr lang="en-US" sz="2000" dirty="0">
                <a:solidFill>
                  <a:srgbClr val="1A1A1A"/>
                </a:solidFill>
                <a:latin typeface="Charlie-Regular" panose="02060504000000020004"/>
              </a:rPr>
              <a:t>.</a:t>
            </a:r>
          </a:p>
          <a:p>
            <a:r>
              <a:rPr lang="en-US" sz="2000" b="1" dirty="0">
                <a:latin typeface="Charlie-Regular" panose="02060504000000020004" pitchFamily="18" charset="77"/>
              </a:rPr>
              <a:t>Disadvantages</a:t>
            </a:r>
            <a:r>
              <a:rPr lang="en-US" sz="2000" dirty="0">
                <a:latin typeface="Charlie-Regular" panose="02060504000000020004" pitchFamily="18" charset="77"/>
              </a:rPr>
              <a:t>: </a:t>
            </a:r>
            <a:r>
              <a:rPr lang="en-US" sz="2000" dirty="0">
                <a:solidFill>
                  <a:srgbClr val="1A1A1A"/>
                </a:solidFill>
                <a:latin typeface="Charlie-Regular" panose="02060504000000020004"/>
              </a:rPr>
              <a:t>The legal and government fees for establishing a corporation are significantly higher than those for sole proprietorships and partnerships. Corporations are more closely regulated by the government. </a:t>
            </a:r>
            <a:endParaRPr lang="en-US" sz="1600" b="1"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6072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fontScale="92500" lnSpcReduction="20000"/>
          </a:bodyPr>
          <a:lstStyle/>
          <a:p>
            <a:pPr marL="0" indent="0">
              <a:buNone/>
            </a:pPr>
            <a:r>
              <a:rPr lang="en-US" sz="2000" b="1" u="sng" dirty="0">
                <a:latin typeface="Charlie-Regular" panose="02060504000000020004" pitchFamily="18" charset="77"/>
              </a:rPr>
              <a:t>The Co-Operative</a:t>
            </a:r>
            <a:r>
              <a:rPr lang="en-US" sz="2000" dirty="0">
                <a:latin typeface="Charlie-Regular" panose="02060504000000020004" pitchFamily="18" charset="77"/>
              </a:rPr>
              <a:t> </a:t>
            </a:r>
            <a:r>
              <a:rPr lang="en-US" sz="2000" dirty="0">
                <a:solidFill>
                  <a:srgbClr val="1A1A1A"/>
                </a:solidFill>
                <a:latin typeface="Charlie-Regular" panose="02060504000000020004"/>
              </a:rPr>
              <a:t>is a business owned equally by its various members. Members of a particular co-operative must have a common relationship, goal, or economic purpose. In any co-operative enterprise, for the purposes of collective decision making, each member (regardless of the amount invested) is entitled to a single vote, and a majority vote is required to carry any decision.</a:t>
            </a:r>
          </a:p>
          <a:p>
            <a:r>
              <a:rPr lang="en-US" sz="2000" b="1" dirty="0">
                <a:latin typeface="Charlie-Regular" panose="02060504000000020004" pitchFamily="18" charset="77"/>
              </a:rPr>
              <a:t>Advantages</a:t>
            </a:r>
            <a:r>
              <a:rPr lang="en-US" sz="2000" dirty="0">
                <a:latin typeface="Charlie-Regular" panose="02060504000000020004" pitchFamily="18" charset="77"/>
              </a:rPr>
              <a:t>: </a:t>
            </a:r>
            <a:r>
              <a:rPr lang="en-US" sz="2000" dirty="0">
                <a:solidFill>
                  <a:srgbClr val="1A1A1A"/>
                </a:solidFill>
                <a:latin typeface="Charlie-Regular" panose="02060504000000020004"/>
              </a:rPr>
              <a:t>The one-vote-per-member rule allows each member an equal say in all management decisions. As well, co-operatives are not adversely affected by the death, insolvency, or incapacity of individual members. In addition, members can enjoy limited personal liability for the debts incurred by the co-op.</a:t>
            </a:r>
          </a:p>
          <a:p>
            <a:r>
              <a:rPr lang="en-US" sz="2000" b="1" dirty="0">
                <a:latin typeface="Charlie-Regular" panose="02060504000000020004" pitchFamily="18" charset="77"/>
              </a:rPr>
              <a:t>Disadvantages</a:t>
            </a:r>
            <a:r>
              <a:rPr lang="en-US" sz="2000" dirty="0">
                <a:latin typeface="Charlie-Regular" panose="02060504000000020004" pitchFamily="18" charset="77"/>
              </a:rPr>
              <a:t>: </a:t>
            </a:r>
            <a:r>
              <a:rPr lang="en-US" sz="2000" dirty="0">
                <a:solidFill>
                  <a:srgbClr val="1A1A1A"/>
                </a:solidFill>
                <a:latin typeface="Charlie-Regular" panose="02060504000000020004"/>
              </a:rPr>
              <a:t>The decision-making process can be problematic when many equal members have radically different ideas; The voluntary and therefore unpaid nature of the officers’ positions may discourage some capable people from offering their management expertise to the group; Since co-operatives are able to raise investment funds only from existing members, they have a limited ability to raise capital when needed; Co-ops are restricted to conducting business with existing members.</a:t>
            </a:r>
            <a:endParaRPr lang="en-US" sz="1600" b="1"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2999043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lnSpcReduction="10000"/>
          </a:bodyPr>
          <a:lstStyle/>
          <a:p>
            <a:pPr marL="0" indent="0">
              <a:buNone/>
            </a:pPr>
            <a:r>
              <a:rPr lang="en-US" sz="2000" b="1" u="sng" dirty="0">
                <a:latin typeface="Charlie-Regular" panose="02060504000000020004" pitchFamily="18" charset="77"/>
              </a:rPr>
              <a:t>The Government Enterprise</a:t>
            </a:r>
            <a:r>
              <a:rPr lang="en-US" sz="2000" dirty="0">
                <a:latin typeface="Charlie-Regular" panose="02060504000000020004" pitchFamily="18" charset="77"/>
              </a:rPr>
              <a:t> </a:t>
            </a:r>
            <a:r>
              <a:rPr lang="en-US" sz="2000" dirty="0">
                <a:latin typeface="Charlie-Regular" panose="02060504000000020004"/>
              </a:rPr>
              <a:t>A business that provides services owned by the federal, provincial, or municipal government. Governments g</a:t>
            </a:r>
            <a:r>
              <a:rPr lang="en-US" sz="2000" dirty="0">
                <a:solidFill>
                  <a:srgbClr val="1A1A1A"/>
                </a:solidFill>
                <a:latin typeface="Charlie-Regular" panose="02060504000000020004"/>
              </a:rPr>
              <a:t>enerally provide services that the private sector won’t offer because the profits generated are low relative to the amount of capital invested.</a:t>
            </a:r>
          </a:p>
          <a:p>
            <a:r>
              <a:rPr lang="en-US" sz="2000" dirty="0">
                <a:solidFill>
                  <a:srgbClr val="1A1A1A"/>
                </a:solidFill>
                <a:latin typeface="Charlie-Regular" panose="02060504000000020004"/>
              </a:rPr>
              <a:t>In recent years, the federal government and some provinces have made a concerted effort to </a:t>
            </a:r>
            <a:r>
              <a:rPr lang="en-US" sz="2000" b="1" dirty="0">
                <a:solidFill>
                  <a:srgbClr val="1A1A1A"/>
                </a:solidFill>
                <a:latin typeface="Charlie-Semibold"/>
              </a:rPr>
              <a:t>privatize</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all or part of some government enterprises.</a:t>
            </a:r>
          </a:p>
          <a:p>
            <a:pPr lvl="1"/>
            <a:r>
              <a:rPr lang="en-US" sz="1600" b="1" dirty="0">
                <a:latin typeface="Charlie-Semibold"/>
              </a:rPr>
              <a:t>P</a:t>
            </a:r>
            <a:r>
              <a:rPr lang="en-US" sz="1600" b="1" dirty="0">
                <a:latin typeface="FedraSansPro-Bold"/>
              </a:rPr>
              <a:t>rivatize: </a:t>
            </a:r>
            <a:r>
              <a:rPr lang="en-US" sz="1600" dirty="0">
                <a:latin typeface="Charlie-Regular" panose="02060504000000020004"/>
              </a:rPr>
              <a:t> To turn over ownership and operation of a government enterprise to the private sector.</a:t>
            </a:r>
          </a:p>
          <a:p>
            <a:r>
              <a:rPr lang="en-US" sz="2000" dirty="0">
                <a:solidFill>
                  <a:srgbClr val="1A1A1A"/>
                </a:solidFill>
                <a:latin typeface="Charlie-Regular" panose="02060504000000020004"/>
              </a:rPr>
              <a:t>Most businesses owned by the federal government are operated as </a:t>
            </a:r>
            <a:r>
              <a:rPr lang="en-US" sz="2000" b="1" dirty="0">
                <a:solidFill>
                  <a:srgbClr val="1A1A1A"/>
                </a:solidFill>
                <a:latin typeface="Charlie-Semibold"/>
              </a:rPr>
              <a:t>Crown corporations</a:t>
            </a:r>
            <a:r>
              <a:rPr lang="en-US" sz="2000" dirty="0">
                <a:solidFill>
                  <a:srgbClr val="1A1A1A"/>
                </a:solidFill>
                <a:latin typeface="Charlie-Regular" panose="02060504000000020004"/>
              </a:rPr>
              <a:t>, which, like all other corporations, have the status of distinct legal persons. The federal government, rather than private individuals, holds all or most of the ownership shares of these corporations.</a:t>
            </a:r>
          </a:p>
          <a:p>
            <a:pPr lvl="1"/>
            <a:r>
              <a:rPr lang="en-US" sz="1600" b="1" dirty="0">
                <a:latin typeface="FedraSansPro-Bold"/>
              </a:rPr>
              <a:t>Crown corporations: </a:t>
            </a:r>
            <a:r>
              <a:rPr lang="en-US" sz="1600" dirty="0">
                <a:latin typeface="Charlie-Regular" panose="02060504000000020004"/>
              </a:rPr>
              <a:t> A business owned by the federal government.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2676311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pPr marL="0" indent="0">
              <a:buNone/>
            </a:pPr>
            <a:r>
              <a:rPr lang="en-US" sz="2000" b="1" u="sng" dirty="0">
                <a:latin typeface="Charlie-Regular" panose="02060504000000020004" pitchFamily="18" charset="77"/>
              </a:rPr>
              <a:t>Non-Profit and Charitable Organizations</a:t>
            </a:r>
            <a:r>
              <a:rPr lang="en-US" sz="2000" dirty="0">
                <a:latin typeface="Charlie-Regular" panose="02060504000000020004" pitchFamily="18" charset="77"/>
              </a:rPr>
              <a:t> </a:t>
            </a:r>
            <a:r>
              <a:rPr lang="en-US" sz="2000" dirty="0">
                <a:solidFill>
                  <a:srgbClr val="FFFFFF"/>
                </a:solidFill>
                <a:latin typeface="Charlie-Regular" panose="02060504000000020004"/>
              </a:rPr>
              <a:t> </a:t>
            </a:r>
            <a:r>
              <a:rPr lang="en-US" sz="2000" dirty="0">
                <a:latin typeface="Charlie-Regular" panose="02060504000000020004"/>
              </a:rPr>
              <a:t>A government-registered form of business created not for profit but to provide a service or to organize and perform works of charity. </a:t>
            </a:r>
          </a:p>
          <a:p>
            <a:r>
              <a:rPr lang="en-US" sz="2000" dirty="0">
                <a:solidFill>
                  <a:srgbClr val="1A1A1A"/>
                </a:solidFill>
                <a:latin typeface="Charlie-Regular" panose="02060504000000020004"/>
              </a:rPr>
              <a:t>These private institutions are not permitted to generate profits; in return, their activities are income-tax exempt.</a:t>
            </a:r>
          </a:p>
          <a:p>
            <a:r>
              <a:rPr lang="en-US" sz="2000" dirty="0">
                <a:solidFill>
                  <a:srgbClr val="1A1A1A"/>
                </a:solidFill>
                <a:latin typeface="Charlie-Regular" panose="02060504000000020004"/>
              </a:rPr>
              <a:t>Examples of private non-profit charitable organizations include the Canadian Cancer Society, the Canadian National Institute for the Blind, and local food banks. District school boards are examples of public non-profit organizations</a:t>
            </a:r>
          </a:p>
          <a:p>
            <a:r>
              <a:rPr lang="en-US" sz="2000" dirty="0">
                <a:solidFill>
                  <a:srgbClr val="1A1A1A"/>
                </a:solidFill>
                <a:latin typeface="Charlie-Regular" panose="02060504000000020004"/>
              </a:rPr>
              <a:t>These enterprises are managed by a board of directors or elected trustees and operate through the work of both hired staff and volunteers.</a:t>
            </a:r>
            <a:r>
              <a:rPr lang="en-US" sz="1600" dirty="0">
                <a:latin typeface="Charlie-Regular" panose="02060504000000020004"/>
              </a:rPr>
              <a:t>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3886556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78071"/>
            <a:ext cx="7843711" cy="4563956"/>
          </a:xfrm>
        </p:spPr>
        <p:txBody>
          <a:bodyPr>
            <a:normAutofit lnSpcReduction="10000"/>
          </a:bodyPr>
          <a:lstStyle/>
          <a:p>
            <a:pPr marL="0" indent="0">
              <a:buNone/>
            </a:pPr>
            <a:r>
              <a:rPr lang="en-US" sz="2000" b="1" dirty="0">
                <a:solidFill>
                  <a:srgbClr val="1A1A1A"/>
                </a:solidFill>
                <a:latin typeface="Charlie-Regular"/>
              </a:rPr>
              <a:t>Small Businesses</a:t>
            </a:r>
            <a:endParaRPr lang="en-US" sz="2000" dirty="0">
              <a:solidFill>
                <a:srgbClr val="1A1A1A"/>
              </a:solidFill>
              <a:latin typeface="Charlie-Regular" panose="02060504000000020004" pitchFamily="18" charset="77"/>
            </a:endParaRPr>
          </a:p>
          <a:p>
            <a:r>
              <a:rPr lang="en-US" sz="2000" dirty="0">
                <a:solidFill>
                  <a:srgbClr val="1A1A1A"/>
                </a:solidFill>
                <a:latin typeface="Charlie-Regular" panose="02060504000000020004"/>
              </a:rPr>
              <a:t>Small businesses are generally limited in the size and scope of their operations. In addition, they face intense competition from numerous other small firms. This level of competition keeps small businesses operating efficiently.</a:t>
            </a:r>
          </a:p>
          <a:p>
            <a:r>
              <a:rPr lang="en-US" sz="2000" dirty="0">
                <a:solidFill>
                  <a:srgbClr val="1A1A1A"/>
                </a:solidFill>
                <a:latin typeface="Charlie-Regular" panose="02060504000000020004"/>
              </a:rPr>
              <a:t>Many small businesses maintain their competitive advantage by limiting their operations to one specialized field or process.</a:t>
            </a:r>
          </a:p>
          <a:p>
            <a:r>
              <a:rPr lang="en-US" sz="2000" dirty="0">
                <a:solidFill>
                  <a:srgbClr val="1A1A1A"/>
                </a:solidFill>
                <a:latin typeface="Charlie-Regular" panose="02060504000000020004"/>
              </a:rPr>
              <a:t>The most successful small businesses are usually those that best anticipate market conditions or that best respond to market changes.</a:t>
            </a:r>
          </a:p>
          <a:p>
            <a:pPr marL="0" indent="0">
              <a:buNone/>
            </a:pPr>
            <a:r>
              <a:rPr lang="en-US" sz="2000" b="1" dirty="0">
                <a:solidFill>
                  <a:srgbClr val="1A1A1A"/>
                </a:solidFill>
                <a:latin typeface="Charlie-Regular" panose="02060504000000020004"/>
              </a:rPr>
              <a:t>Big Businesses</a:t>
            </a:r>
          </a:p>
          <a:p>
            <a:r>
              <a:rPr lang="en-US" sz="2000" dirty="0">
                <a:solidFill>
                  <a:srgbClr val="1A1A1A"/>
                </a:solidFill>
                <a:latin typeface="Charlie-Regular" panose="02060504000000020004"/>
              </a:rPr>
              <a:t>Big businesses account for almost half of the private sector (non-government) jobs in Canada</a:t>
            </a:r>
          </a:p>
          <a:p>
            <a:r>
              <a:rPr lang="en-US" sz="2000" dirty="0">
                <a:solidFill>
                  <a:srgbClr val="1A1A1A"/>
                </a:solidFill>
                <a:latin typeface="Charlie-Regular" panose="02060504000000020004"/>
              </a:rPr>
              <a:t>Large-scale enterprises can assume greater risks and accumulate the investment capital required to initiate expensive and complex projects.</a:t>
            </a:r>
            <a:endParaRPr lang="en-US" sz="2000" b="1" dirty="0">
              <a:solidFill>
                <a:srgbClr val="1A1A1A"/>
              </a:solidFill>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Small and Big Businesses</a:t>
            </a:r>
          </a:p>
        </p:txBody>
      </p:sp>
    </p:spTree>
    <p:extLst>
      <p:ext uri="{BB962C8B-B14F-4D97-AF65-F5344CB8AC3E}">
        <p14:creationId xmlns:p14="http://schemas.microsoft.com/office/powerpoint/2010/main" val="3620821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Small and Big Businesses</a:t>
            </a:r>
          </a:p>
        </p:txBody>
      </p:sp>
      <p:pic>
        <p:nvPicPr>
          <p:cNvPr id="8" name="Picture 7">
            <a:extLst>
              <a:ext uri="{FF2B5EF4-FFF2-40B4-BE49-F238E27FC236}">
                <a16:creationId xmlns:a16="http://schemas.microsoft.com/office/drawing/2014/main" id="{5E450111-7C4A-3E42-9F18-54F092DADA69}"/>
              </a:ext>
            </a:extLst>
          </p:cNvPr>
          <p:cNvPicPr>
            <a:picLocks noChangeAspect="1"/>
          </p:cNvPicPr>
          <p:nvPr/>
        </p:nvPicPr>
        <p:blipFill>
          <a:blip r:embed="rId3"/>
          <a:stretch>
            <a:fillRect/>
          </a:stretch>
        </p:blipFill>
        <p:spPr>
          <a:xfrm>
            <a:off x="628649" y="1543090"/>
            <a:ext cx="6917209" cy="4386291"/>
          </a:xfrm>
          <a:prstGeom prst="rect">
            <a:avLst/>
          </a:prstGeom>
        </p:spPr>
      </p:pic>
    </p:spTree>
    <p:extLst>
      <p:ext uri="{BB962C8B-B14F-4D97-AF65-F5344CB8AC3E}">
        <p14:creationId xmlns:p14="http://schemas.microsoft.com/office/powerpoint/2010/main" val="3355764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0342"/>
            <a:ext cx="7843711" cy="4689216"/>
          </a:xfrm>
        </p:spPr>
        <p:txBody>
          <a:bodyPr>
            <a:normAutofit/>
          </a:bodyPr>
          <a:lstStyle/>
          <a:p>
            <a:pPr marL="0" indent="0">
              <a:buNone/>
            </a:pPr>
            <a:r>
              <a:rPr lang="en-US" sz="2200" b="1" dirty="0">
                <a:latin typeface="FedraSansPro-Bold"/>
              </a:rPr>
              <a:t>Multinational corporation (MNC) </a:t>
            </a:r>
            <a:r>
              <a:rPr lang="en-US" sz="2200" dirty="0">
                <a:latin typeface="Charlie-Regular" panose="02060504000000020004"/>
              </a:rPr>
              <a:t> A firm that operates in more than one country; a corporation with a global production and selling strategy, having headquarters in one country and branch plants in several other countries. </a:t>
            </a:r>
          </a:p>
          <a:p>
            <a:endParaRPr lang="en-US" sz="2200" dirty="0">
              <a:latin typeface="Charlie-Regular" panose="02060504000000020004"/>
            </a:endParaRPr>
          </a:p>
          <a:p>
            <a:pPr marL="0" indent="0">
              <a:buNone/>
            </a:pPr>
            <a:r>
              <a:rPr lang="en-US" sz="2200" dirty="0">
                <a:solidFill>
                  <a:srgbClr val="1A1A1A"/>
                </a:solidFill>
                <a:latin typeface="Charlie-Regular" panose="02060504000000020004"/>
              </a:rPr>
              <a:t>Numerous multinationals operate in the Canadian economy today. For example, the Canadian automobile industry includes large MNCs from the United States, Japan, South Korea, and Germany. Numerous American multinationals (such as Apple Corp. and General Motors Company) have chosen to operate subsidiaries in Canada because of Canada’s geographical proximity, political stability, abundance of natural resources, and well-developed markets.</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Multinational Corporations</a:t>
            </a:r>
          </a:p>
        </p:txBody>
      </p:sp>
    </p:spTree>
    <p:extLst>
      <p:ext uri="{BB962C8B-B14F-4D97-AF65-F5344CB8AC3E}">
        <p14:creationId xmlns:p14="http://schemas.microsoft.com/office/powerpoint/2010/main" val="558912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0342"/>
            <a:ext cx="7843711" cy="4689216"/>
          </a:xfrm>
        </p:spPr>
        <p:txBody>
          <a:bodyPr>
            <a:normAutofit/>
          </a:bodyPr>
          <a:lstStyle/>
          <a:p>
            <a:r>
              <a:rPr lang="en-US" sz="2000" dirty="0">
                <a:solidFill>
                  <a:srgbClr val="1A1A1A"/>
                </a:solidFill>
                <a:latin typeface="Charlie-Regular" panose="02060504000000020004"/>
              </a:rPr>
              <a:t>Corporations can obtain the funds needed to finance expansion by borrowing from banks and by reinvesting profits in their growing businesses. In addition, because of their legal status, corporations can also raise investment capital by selling bonds and additional ownership shares.</a:t>
            </a:r>
            <a:r>
              <a:rPr lang="en-US" sz="2000" dirty="0">
                <a:latin typeface="Charlie-Regular" panose="02060504000000020004"/>
              </a:rPr>
              <a:t> </a:t>
            </a:r>
          </a:p>
          <a:p>
            <a:r>
              <a:rPr lang="en-US" sz="2000" dirty="0">
                <a:solidFill>
                  <a:srgbClr val="1A1A1A"/>
                </a:solidFill>
                <a:latin typeface="Charlie-Regular" panose="02060504000000020004"/>
              </a:rPr>
              <a:t>Corporate </a:t>
            </a:r>
            <a:r>
              <a:rPr lang="en-US" sz="2000" b="1" dirty="0">
                <a:solidFill>
                  <a:srgbClr val="1A1A1A"/>
                </a:solidFill>
                <a:latin typeface="Charlie-Semibold"/>
              </a:rPr>
              <a:t>bonds </a:t>
            </a:r>
            <a:r>
              <a:rPr lang="en-US" sz="2000" dirty="0">
                <a:solidFill>
                  <a:srgbClr val="1A1A1A"/>
                </a:solidFill>
                <a:latin typeface="Charlie-Regular" panose="02060504000000020004"/>
              </a:rPr>
              <a:t>are issued by corporations to raise money to run or expand their operations.</a:t>
            </a:r>
          </a:p>
          <a:p>
            <a:pPr lvl="1"/>
            <a:r>
              <a:rPr lang="en-US" sz="1600" b="1" dirty="0">
                <a:latin typeface="Charlie-Semibold"/>
              </a:rPr>
              <a:t>B</a:t>
            </a:r>
            <a:r>
              <a:rPr lang="en-US" sz="1600" b="1" dirty="0">
                <a:latin typeface="FedraSansPro-Bold"/>
              </a:rPr>
              <a:t>ond: </a:t>
            </a:r>
            <a:r>
              <a:rPr lang="en-US" sz="1600" dirty="0">
                <a:latin typeface="Charlie-Regular" panose="02060504000000020004"/>
              </a:rPr>
              <a:t> A financial asset that represents a debt owed by a corporation to the holder, on which interest is paid by the corporation to the holder. </a:t>
            </a:r>
          </a:p>
          <a:p>
            <a:r>
              <a:rPr lang="en-US" sz="2000" dirty="0">
                <a:solidFill>
                  <a:srgbClr val="1A1A1A"/>
                </a:solidFill>
                <a:latin typeface="Charlie-Regular" panose="02060504000000020004"/>
              </a:rPr>
              <a:t>Corporations can also raise money by issuing and selling additional ownership shares. These shares (common or preferred) represent additional part ownership of a corporation’s capital. </a:t>
            </a:r>
            <a:endParaRPr lang="en-US" sz="1600" dirty="0">
              <a:latin typeface="Charlie-Regular" panose="02060504000000020004"/>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Financing Corporate Expansion</a:t>
            </a:r>
          </a:p>
        </p:txBody>
      </p:sp>
    </p:spTree>
    <p:extLst>
      <p:ext uri="{BB962C8B-B14F-4D97-AF65-F5344CB8AC3E}">
        <p14:creationId xmlns:p14="http://schemas.microsoft.com/office/powerpoint/2010/main" val="3700897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0342"/>
            <a:ext cx="7843711" cy="4689216"/>
          </a:xfrm>
        </p:spPr>
        <p:txBody>
          <a:bodyPr>
            <a:normAutofit/>
          </a:bodyPr>
          <a:lstStyle/>
          <a:p>
            <a:r>
              <a:rPr lang="en-US" sz="2000" dirty="0">
                <a:solidFill>
                  <a:srgbClr val="1A1A1A"/>
                </a:solidFill>
                <a:latin typeface="Charlie-Regular" panose="02060504000000020004"/>
              </a:rPr>
              <a:t>Shares in a publicly traded company can be conveniently bought and sold in the </a:t>
            </a:r>
            <a:r>
              <a:rPr lang="en-US" sz="2000" b="1" dirty="0">
                <a:solidFill>
                  <a:srgbClr val="1A1A1A"/>
                </a:solidFill>
                <a:latin typeface="Charlie-Semibold"/>
              </a:rPr>
              <a:t>stock market </a:t>
            </a:r>
            <a:r>
              <a:rPr lang="en-US" sz="2000" dirty="0">
                <a:solidFill>
                  <a:srgbClr val="1A1A1A"/>
                </a:solidFill>
                <a:latin typeface="Charlie-Regular" panose="02060504000000020004"/>
              </a:rPr>
              <a:t>in which that particular company is listed.</a:t>
            </a:r>
          </a:p>
          <a:p>
            <a:pPr lvl="1"/>
            <a:r>
              <a:rPr lang="en-US" sz="1600" b="1" dirty="0">
                <a:latin typeface="FedraSansPro-Bold"/>
              </a:rPr>
              <a:t>Stock Market: </a:t>
            </a:r>
            <a:r>
              <a:rPr lang="en-US" sz="1600" dirty="0">
                <a:latin typeface="Charlie-Regular" panose="02060504000000020004"/>
              </a:rPr>
              <a:t> Either a physical place or an electronic network through which shares can be bought or sold</a:t>
            </a:r>
          </a:p>
          <a:p>
            <a:pPr lvl="1"/>
            <a:r>
              <a:rPr lang="en-US" sz="1600" b="1" dirty="0">
                <a:latin typeface="FedraSansPro-Bold"/>
              </a:rPr>
              <a:t>Stock Exchange </a:t>
            </a:r>
            <a:r>
              <a:rPr lang="en-US" sz="1600" dirty="0">
                <a:latin typeface="Charlie-Regular" panose="02060504000000020004"/>
              </a:rPr>
              <a:t> The actual building in which shares are traded. </a:t>
            </a:r>
          </a:p>
          <a:p>
            <a:r>
              <a:rPr lang="en-US" sz="2000" dirty="0">
                <a:solidFill>
                  <a:srgbClr val="1A1A1A"/>
                </a:solidFill>
                <a:latin typeface="Charlie-Regular" panose="02060504000000020004"/>
              </a:rPr>
              <a:t>The </a:t>
            </a:r>
            <a:r>
              <a:rPr lang="en-US" sz="2000" b="1" dirty="0">
                <a:solidFill>
                  <a:srgbClr val="1A1A1A"/>
                </a:solidFill>
                <a:latin typeface="Charlie-Semibold"/>
              </a:rPr>
              <a:t>National Association of Securities Dealers Automated Quotation System</a:t>
            </a:r>
            <a:r>
              <a:rPr lang="en-US" sz="2000" dirty="0">
                <a:solidFill>
                  <a:srgbClr val="1A1A1A"/>
                </a:solidFill>
                <a:latin typeface="Charlie-Regular" panose="02060504000000020004"/>
              </a:rPr>
              <a:t> </a:t>
            </a:r>
            <a:r>
              <a:rPr lang="en-US" sz="2000" b="1" dirty="0">
                <a:solidFill>
                  <a:srgbClr val="1A1A1A"/>
                </a:solidFill>
                <a:latin typeface="Charlie-Semibold"/>
              </a:rPr>
              <a:t>(Nasdaq)</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has grown to become one of the largest stock markets in the world.</a:t>
            </a:r>
          </a:p>
          <a:p>
            <a:pPr lvl="1"/>
            <a:r>
              <a:rPr lang="en-US" sz="1600" b="1" dirty="0">
                <a:latin typeface="FedraSansPro-Bold"/>
              </a:rPr>
              <a:t>Nasdaq </a:t>
            </a:r>
            <a:r>
              <a:rPr lang="en-US" sz="1600" dirty="0">
                <a:latin typeface="Charlie-Regular" panose="02060504000000020004"/>
              </a:rPr>
              <a:t> Commonly used acronym for the National Association of Securities Dealers Automated Quotation, one of the largest stock markets in the world. It is an electronic network that functions as a stock market for over 4,100 companies, including many technology companies.</a:t>
            </a:r>
          </a:p>
          <a:p>
            <a:pPr lvl="1"/>
            <a:r>
              <a:rPr lang="en-US" sz="1600" b="1" dirty="0">
                <a:latin typeface="FedraSansPro-Bold"/>
              </a:rPr>
              <a:t>Nasdaq Composite Index: </a:t>
            </a:r>
            <a:r>
              <a:rPr lang="en-US" sz="1600" dirty="0">
                <a:latin typeface="Charlie-Regular" panose="02060504000000020004"/>
              </a:rPr>
              <a:t> The indicator used by Nasdaq to monitor and summarize its daily trading activities and to report general or overall changes in the market value of the many stocks listed on this exchange.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Securities Markets and Trading</a:t>
            </a:r>
          </a:p>
        </p:txBody>
      </p:sp>
    </p:spTree>
    <p:extLst>
      <p:ext uri="{BB962C8B-B14F-4D97-AF65-F5344CB8AC3E}">
        <p14:creationId xmlns:p14="http://schemas.microsoft.com/office/powerpoint/2010/main" val="3808304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0342"/>
            <a:ext cx="7843711" cy="4689216"/>
          </a:xfrm>
        </p:spPr>
        <p:txBody>
          <a:bodyPr>
            <a:normAutofit/>
          </a:bodyPr>
          <a:lstStyle/>
          <a:p>
            <a:r>
              <a:rPr lang="en-US" sz="2000" dirty="0">
                <a:solidFill>
                  <a:srgbClr val="1A1A1A"/>
                </a:solidFill>
                <a:latin typeface="Charlie-Regular" panose="02060504000000020004"/>
              </a:rPr>
              <a:t>A </a:t>
            </a:r>
            <a:r>
              <a:rPr lang="en-US" sz="2000" b="1" dirty="0">
                <a:solidFill>
                  <a:srgbClr val="1A1A1A"/>
                </a:solidFill>
                <a:latin typeface="Charlie-Semibold"/>
              </a:rPr>
              <a:t>stockbroker</a:t>
            </a:r>
            <a:r>
              <a:rPr lang="en-US" sz="2000" dirty="0">
                <a:solidFill>
                  <a:srgbClr val="FFFFFF"/>
                </a:solidFill>
                <a:latin typeface="Charlie-Regular" panose="02060504000000020004"/>
              </a:rPr>
              <a:t> </a:t>
            </a:r>
            <a:r>
              <a:rPr lang="en-US" sz="2000" dirty="0">
                <a:solidFill>
                  <a:srgbClr val="1A1A1A"/>
                </a:solidFill>
                <a:latin typeface="Charlie-Regular" panose="02060504000000020004"/>
              </a:rPr>
              <a:t>acts as your agent for all transactions. Trading is done directly by computer through a series of networks linking member brokerage firms to TSX computers. Member brokers of the TSX must pay an annual fee for their trading privileges, which buys them a seat at the exchange.</a:t>
            </a:r>
          </a:p>
          <a:p>
            <a:pPr lvl="1"/>
            <a:r>
              <a:rPr lang="en-US" sz="1600" b="1" dirty="0">
                <a:latin typeface="Charlie-Semibold"/>
              </a:rPr>
              <a:t> </a:t>
            </a:r>
            <a:r>
              <a:rPr lang="en-US" sz="1600" b="1" dirty="0">
                <a:latin typeface="FedraSansPro-Bold"/>
              </a:rPr>
              <a:t>Stockbroker: </a:t>
            </a:r>
            <a:r>
              <a:rPr lang="en-US" sz="1600" dirty="0">
                <a:latin typeface="Charlie-Regular" panose="02060504000000020004"/>
              </a:rPr>
              <a:t> An agent who buys and sells shares on the stock market for individuals and companies.</a:t>
            </a:r>
          </a:p>
          <a:p>
            <a:r>
              <a:rPr lang="en-US" sz="2000" b="1" dirty="0">
                <a:solidFill>
                  <a:srgbClr val="1A1A1A"/>
                </a:solidFill>
                <a:latin typeface="Charlie-Semibold"/>
              </a:rPr>
              <a:t>Mutual funds </a:t>
            </a:r>
            <a:r>
              <a:rPr lang="en-US" sz="2000" dirty="0">
                <a:solidFill>
                  <a:srgbClr val="1A1A1A"/>
                </a:solidFill>
                <a:latin typeface="Charlie-Regular" panose="02060504000000020004"/>
              </a:rPr>
              <a:t>were developed for people who prefer a more passive investment. They want to own stocks, but prefer not to be bothered with the details of buying and selling. For a fee, expert fund managers lump together the investment dollars of many clients, amass a diversified portfolio of investments, and then manage the fund on behalf of their clients.</a:t>
            </a:r>
          </a:p>
          <a:p>
            <a:pPr lvl="1"/>
            <a:r>
              <a:rPr lang="en-US" sz="1600" b="1" dirty="0">
                <a:latin typeface="FedraSansPro-Bold"/>
              </a:rPr>
              <a:t>Mutual Fund:</a:t>
            </a:r>
            <a:r>
              <a:rPr lang="en-US" sz="1600" dirty="0">
                <a:latin typeface="Charlie-Regular" panose="02060504000000020004"/>
              </a:rPr>
              <a:t> A fund comprising the investments of many clients; it is invested in the shares of other companies and managed by professional managers.</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Securities Markets and Trading</a:t>
            </a:r>
          </a:p>
        </p:txBody>
      </p:sp>
    </p:spTree>
    <p:extLst>
      <p:ext uri="{BB962C8B-B14F-4D97-AF65-F5344CB8AC3E}">
        <p14:creationId xmlns:p14="http://schemas.microsoft.com/office/powerpoint/2010/main" val="76677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p:txBody>
          <a:bodyPr>
            <a:normAutofit/>
          </a:bodyPr>
          <a:lstStyle/>
          <a:p>
            <a:r>
              <a:rPr lang="en-US" b="1" dirty="0">
                <a:solidFill>
                  <a:srgbClr val="BB3D94"/>
                </a:solidFill>
              </a:rPr>
              <a:t>Learning Goals</a:t>
            </a:r>
            <a:br>
              <a:rPr lang="en-US" dirty="0">
                <a:solidFill>
                  <a:srgbClr val="C6AB2B"/>
                </a:solidFill>
              </a:rPr>
            </a:br>
            <a:endParaRPr lang="en-US" sz="2400" dirty="0">
              <a:solidFill>
                <a:srgbClr val="C6AB2B"/>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64368"/>
            <a:ext cx="7886700" cy="4351338"/>
          </a:xfrm>
        </p:spPr>
        <p:txBody>
          <a:bodyPr>
            <a:normAutofit/>
          </a:bodyPr>
          <a:lstStyle/>
          <a:p>
            <a:pPr marL="0" indent="0">
              <a:buNone/>
            </a:pPr>
            <a:r>
              <a:rPr lang="en-US" sz="2000" dirty="0"/>
              <a:t>Once you have completed this chapter, you should be able to:</a:t>
            </a:r>
          </a:p>
          <a:p>
            <a:r>
              <a:rPr lang="en-US" sz="2000" dirty="0">
                <a:solidFill>
                  <a:srgbClr val="1A1A1A"/>
                </a:solidFill>
                <a:latin typeface="Charlie-Regular" panose="02060504000000020004"/>
              </a:rPr>
              <a:t>Describe the four types of industrial activity</a:t>
            </a:r>
          </a:p>
          <a:p>
            <a:r>
              <a:rPr lang="en-US" sz="2000" dirty="0">
                <a:solidFill>
                  <a:srgbClr val="1A1A1A"/>
                </a:solidFill>
                <a:latin typeface="Charlie-Regular" panose="02060504000000020004"/>
              </a:rPr>
              <a:t>Describe the evolution of Canadian industry and the increasing concentration of corporate power in Canada</a:t>
            </a:r>
          </a:p>
          <a:p>
            <a:r>
              <a:rPr lang="en-US" sz="2000" dirty="0">
                <a:solidFill>
                  <a:srgbClr val="1A1A1A"/>
                </a:solidFill>
                <a:latin typeface="Charlie-Regular" panose="02060504000000020004"/>
              </a:rPr>
              <a:t>Identify patterns in data to explain economic relationships</a:t>
            </a:r>
          </a:p>
          <a:p>
            <a:r>
              <a:rPr lang="en-US" sz="2000" dirty="0">
                <a:solidFill>
                  <a:srgbClr val="1A1A1A"/>
                </a:solidFill>
                <a:latin typeface="Charlie-Regular" panose="02060504000000020004"/>
              </a:rPr>
              <a:t>Compare the different forms of business organization and finance (private and public) in Canada</a:t>
            </a:r>
          </a:p>
          <a:p>
            <a:r>
              <a:rPr lang="en-US" sz="2000" dirty="0">
                <a:solidFill>
                  <a:srgbClr val="1A1A1A"/>
                </a:solidFill>
                <a:latin typeface="Charlie-Regular" panose="02060504000000020004"/>
              </a:rPr>
              <a:t>Explain the function of securities and commodities markets</a:t>
            </a:r>
          </a:p>
          <a:p>
            <a:r>
              <a:rPr lang="en-US" sz="2000" dirty="0">
                <a:solidFill>
                  <a:srgbClr val="1A1A1A"/>
                </a:solidFill>
                <a:latin typeface="Charlie-Regular" panose="02060504000000020004"/>
              </a:rPr>
              <a:t>Conduct research to locate information from a variety of reliable sources to assess supply management strategies in Canadian agriculture and communicate recommendations clearly, effectively, and accurately</a:t>
            </a:r>
            <a:endParaRPr lang="en-US" sz="2000" dirty="0"/>
          </a:p>
        </p:txBody>
      </p:sp>
      <p:pic>
        <p:nvPicPr>
          <p:cNvPr id="4" name="Picture 3">
            <a:extLst>
              <a:ext uri="{FF2B5EF4-FFF2-40B4-BE49-F238E27FC236}">
                <a16:creationId xmlns:a16="http://schemas.microsoft.com/office/drawing/2014/main" id="{465C3210-5ECA-B444-A811-5A7D3D515F38}"/>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093568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39942"/>
            <a:ext cx="7843711" cy="4689216"/>
          </a:xfrm>
        </p:spPr>
        <p:txBody>
          <a:bodyPr>
            <a:normAutofit/>
          </a:bodyPr>
          <a:lstStyle/>
          <a:p>
            <a:r>
              <a:rPr lang="en-US" sz="2000" dirty="0">
                <a:solidFill>
                  <a:srgbClr val="1A1A1A"/>
                </a:solidFill>
                <a:latin typeface="Charlie-Regular" panose="02060504000000020004"/>
              </a:rPr>
              <a:t>The </a:t>
            </a:r>
            <a:r>
              <a:rPr lang="en-US" sz="2000" b="1" dirty="0">
                <a:solidFill>
                  <a:srgbClr val="1A1A1A"/>
                </a:solidFill>
                <a:latin typeface="Charlie-Semibold"/>
              </a:rPr>
              <a:t>Dow Jones Industrial Average </a:t>
            </a:r>
            <a:r>
              <a:rPr lang="en-US" sz="2000" dirty="0">
                <a:solidFill>
                  <a:srgbClr val="1A1A1A"/>
                </a:solidFill>
                <a:latin typeface="Charlie-Regular" panose="02060504000000020004"/>
              </a:rPr>
              <a:t>(often called “the Dow”) is the most widely quoted indicator of general stock market trends in the United States.</a:t>
            </a:r>
          </a:p>
          <a:p>
            <a:pPr lvl="1"/>
            <a:r>
              <a:rPr lang="en-US" sz="1600" b="1" dirty="0">
                <a:latin typeface="FedraSansPro-Bold"/>
              </a:rPr>
              <a:t>Dow Jones Industrial Average: </a:t>
            </a:r>
            <a:r>
              <a:rPr lang="en-US" sz="1600" dirty="0">
                <a:latin typeface="Charlie-Regular" panose="02060504000000020004"/>
              </a:rPr>
              <a:t> The most widely known indicator of stock market activity based upon the daily closing prices of 30 blue-chip US corporations.</a:t>
            </a:r>
          </a:p>
          <a:p>
            <a:r>
              <a:rPr lang="en-US" sz="2000" dirty="0">
                <a:solidFill>
                  <a:srgbClr val="1A1A1A"/>
                </a:solidFill>
                <a:latin typeface="Charlie-Regular" panose="02060504000000020004"/>
              </a:rPr>
              <a:t>Canada’s leading stock market indicator is the </a:t>
            </a:r>
            <a:r>
              <a:rPr lang="en-US" sz="2000" b="1" dirty="0">
                <a:solidFill>
                  <a:srgbClr val="1A1A1A"/>
                </a:solidFill>
                <a:latin typeface="Charlie-Semibold"/>
              </a:rPr>
              <a:t>S&amp;P/TSX Composite Index</a:t>
            </a:r>
            <a:r>
              <a:rPr lang="en-US" sz="2000" dirty="0">
                <a:solidFill>
                  <a:srgbClr val="1A1A1A"/>
                </a:solidFill>
                <a:latin typeface="Charlie-Regular" panose="02060504000000020004"/>
              </a:rPr>
              <a:t>. This indicator is based on approximately 250 key stocks representing the Canadian economy.</a:t>
            </a:r>
          </a:p>
          <a:p>
            <a:pPr lvl="1"/>
            <a:r>
              <a:rPr lang="en-US" sz="1600" b="1" dirty="0">
                <a:latin typeface="FedraSansPro-Bold"/>
              </a:rPr>
              <a:t>S&amp;P/TSX Composite Index:</a:t>
            </a:r>
            <a:r>
              <a:rPr lang="en-US" sz="1600" dirty="0">
                <a:latin typeface="Charlie-Regular" panose="02060504000000020004"/>
              </a:rPr>
              <a:t> The indicator of stock market activity used in Canada. </a:t>
            </a:r>
          </a:p>
          <a:p>
            <a:r>
              <a:rPr lang="en-US" sz="2000" b="1" dirty="0">
                <a:latin typeface="FedraSansPro-Bold"/>
              </a:rPr>
              <a:t>Bear Market:</a:t>
            </a:r>
            <a:r>
              <a:rPr lang="en-US" sz="2000" dirty="0">
                <a:latin typeface="Charlie-Regular" panose="02060504000000020004"/>
              </a:rPr>
              <a:t> A stock market under the influence of traders expecting prices to fall, an expectation that is usually self-fulfilling.</a:t>
            </a:r>
          </a:p>
          <a:p>
            <a:r>
              <a:rPr lang="en-US" sz="2000" b="1" dirty="0">
                <a:latin typeface="FedraSansPro-Bold"/>
              </a:rPr>
              <a:t>Bull Market:</a:t>
            </a:r>
            <a:r>
              <a:rPr lang="en-US" sz="2000" dirty="0">
                <a:latin typeface="Charlie-Regular" panose="02060504000000020004"/>
              </a:rPr>
              <a:t> A market influenced by investors expecting prices to rise, an expectation that is usually self-fulfilling.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189118"/>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Understanding Stock Market Indicators</a:t>
            </a:r>
          </a:p>
        </p:txBody>
      </p:sp>
    </p:spTree>
    <p:extLst>
      <p:ext uri="{BB962C8B-B14F-4D97-AF65-F5344CB8AC3E}">
        <p14:creationId xmlns:p14="http://schemas.microsoft.com/office/powerpoint/2010/main" val="2285815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822326-C5C1-DE2E-3D0F-576F08C20239}"/>
              </a:ext>
            </a:extLst>
          </p:cNvPr>
          <p:cNvSpPr txBox="1"/>
          <p:nvPr/>
        </p:nvSpPr>
        <p:spPr>
          <a:xfrm>
            <a:off x="482600" y="1305342"/>
            <a:ext cx="6375400" cy="3693319"/>
          </a:xfrm>
          <a:prstGeom prst="rect">
            <a:avLst/>
          </a:prstGeom>
          <a:noFill/>
        </p:spPr>
        <p:txBody>
          <a:bodyPr wrap="square">
            <a:spAutoFit/>
          </a:bodyPr>
          <a:lstStyle/>
          <a:p>
            <a:pPr algn="l"/>
            <a:r>
              <a:rPr lang="en-CA" b="1" i="0" u="sng" dirty="0">
                <a:solidFill>
                  <a:srgbClr val="333333"/>
                </a:solidFill>
                <a:effectLst/>
                <a:latin typeface="Roboto" panose="02000000000000000000" pitchFamily="2" charset="0"/>
              </a:rPr>
              <a:t>Supply and Demand for Securities</a:t>
            </a:r>
          </a:p>
          <a:p>
            <a:pPr algn="l"/>
            <a:endParaRPr lang="en-CA" b="1" i="0" u="sng" dirty="0">
              <a:solidFill>
                <a:srgbClr val="333333"/>
              </a:solidFill>
              <a:effectLst/>
              <a:latin typeface="Roboto" panose="02000000000000000000" pitchFamily="2" charset="0"/>
            </a:endParaRPr>
          </a:p>
          <a:p>
            <a:pPr algn="l"/>
            <a:r>
              <a:rPr lang="en-CA" b="0" i="0" dirty="0">
                <a:solidFill>
                  <a:schemeClr val="tx1">
                    <a:lumMod val="95000"/>
                    <a:lumOff val="5000"/>
                  </a:schemeClr>
                </a:solidFill>
                <a:effectLst/>
                <a:latin typeface="Open Sans" panose="020B0606030504020204" pitchFamily="34" charset="0"/>
              </a:rPr>
              <a:t>In a </a:t>
            </a:r>
            <a:r>
              <a:rPr lang="en-CA" b="1" i="0" dirty="0">
                <a:solidFill>
                  <a:schemeClr val="tx1">
                    <a:lumMod val="95000"/>
                    <a:lumOff val="5000"/>
                  </a:schemeClr>
                </a:solidFill>
                <a:effectLst/>
                <a:latin typeface="Open Sans" panose="020B0606030504020204" pitchFamily="34" charset="0"/>
              </a:rPr>
              <a:t>bull market</a:t>
            </a:r>
            <a:r>
              <a:rPr lang="en-CA" b="0" i="0" dirty="0">
                <a:solidFill>
                  <a:schemeClr val="tx1">
                    <a:lumMod val="95000"/>
                    <a:lumOff val="5000"/>
                  </a:schemeClr>
                </a:solidFill>
                <a:effectLst/>
                <a:latin typeface="Open Sans" panose="020B0606030504020204" pitchFamily="34" charset="0"/>
              </a:rPr>
              <a:t>, there is strong demand and weak supply for securities. In other words, many investors wish to buy securities but few are willing to sell them. As a result, share prices will rise as investors compete to obtain available </a:t>
            </a:r>
            <a:r>
              <a:rPr lang="en-CA" b="0" i="0" u="none" strike="noStrike" dirty="0">
                <a:solidFill>
                  <a:schemeClr val="tx1">
                    <a:lumMod val="95000"/>
                    <a:lumOff val="5000"/>
                  </a:schemeClr>
                </a:solidFill>
                <a:effectLst/>
                <a:latin typeface="Open Sans" panose="020B0606030504020204" pitchFamily="34" charset="0"/>
                <a:hlinkClick r:id="rId2">
                  <a:extLst>
                    <a:ext uri="{A12FA001-AC4F-418D-AE19-62706E023703}">
                      <ahyp:hlinkClr xmlns:ahyp="http://schemas.microsoft.com/office/drawing/2018/hyperlinkcolor" val="tx"/>
                    </a:ext>
                  </a:extLst>
                </a:hlinkClick>
              </a:rPr>
              <a:t>equity</a:t>
            </a:r>
            <a:r>
              <a:rPr lang="en-CA" b="0" i="0" dirty="0">
                <a:solidFill>
                  <a:schemeClr val="tx1">
                    <a:lumMod val="95000"/>
                    <a:lumOff val="5000"/>
                  </a:schemeClr>
                </a:solidFill>
                <a:effectLst/>
                <a:latin typeface="Open Sans" panose="020B0606030504020204" pitchFamily="34" charset="0"/>
              </a:rPr>
              <a:t>.</a:t>
            </a:r>
          </a:p>
          <a:p>
            <a:pPr algn="l"/>
            <a:endParaRPr lang="en-CA" b="0" i="0" dirty="0">
              <a:solidFill>
                <a:schemeClr val="tx1">
                  <a:lumMod val="95000"/>
                  <a:lumOff val="5000"/>
                </a:schemeClr>
              </a:solidFill>
              <a:effectLst/>
              <a:latin typeface="Open Sans" panose="020B0606030504020204" pitchFamily="34" charset="0"/>
            </a:endParaRPr>
          </a:p>
          <a:p>
            <a:pPr algn="l"/>
            <a:r>
              <a:rPr lang="en-CA" b="0" i="0" dirty="0">
                <a:solidFill>
                  <a:schemeClr val="tx1">
                    <a:lumMod val="95000"/>
                    <a:lumOff val="5000"/>
                  </a:schemeClr>
                </a:solidFill>
                <a:effectLst/>
                <a:latin typeface="Open Sans" panose="020B0606030504020204" pitchFamily="34" charset="0"/>
              </a:rPr>
              <a:t>In a </a:t>
            </a:r>
            <a:r>
              <a:rPr lang="en-CA" b="1" i="0" dirty="0">
                <a:solidFill>
                  <a:schemeClr val="tx1">
                    <a:lumMod val="95000"/>
                    <a:lumOff val="5000"/>
                  </a:schemeClr>
                </a:solidFill>
                <a:effectLst/>
                <a:latin typeface="Open Sans" panose="020B0606030504020204" pitchFamily="34" charset="0"/>
              </a:rPr>
              <a:t>bear market</a:t>
            </a:r>
            <a:r>
              <a:rPr lang="en-CA" b="0" i="0" dirty="0">
                <a:solidFill>
                  <a:schemeClr val="tx1">
                    <a:lumMod val="95000"/>
                    <a:lumOff val="5000"/>
                  </a:schemeClr>
                </a:solidFill>
                <a:effectLst/>
                <a:latin typeface="Open Sans" panose="020B0606030504020204" pitchFamily="34" charset="0"/>
              </a:rPr>
              <a:t>, the opposite is true: more people are looking to sell than buy. The demand is significantly lower than supply and, as a result, share prices drop</a:t>
            </a:r>
            <a:r>
              <a:rPr lang="en-CA" b="0" i="0" dirty="0">
                <a:solidFill>
                  <a:srgbClr val="999999"/>
                </a:solidFill>
                <a:effectLst/>
                <a:latin typeface="Open Sans" panose="020B0606030504020204" pitchFamily="34" charset="0"/>
              </a:rPr>
              <a:t>.</a:t>
            </a:r>
          </a:p>
          <a:p>
            <a:br>
              <a:rPr lang="en-CA" dirty="0"/>
            </a:br>
            <a:endParaRPr lang="en-US" dirty="0"/>
          </a:p>
        </p:txBody>
      </p:sp>
    </p:spTree>
    <p:extLst>
      <p:ext uri="{BB962C8B-B14F-4D97-AF65-F5344CB8AC3E}">
        <p14:creationId xmlns:p14="http://schemas.microsoft.com/office/powerpoint/2010/main" val="194690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CF03-4AF2-2044-8C79-18B6E819C173}"/>
              </a:ext>
            </a:extLst>
          </p:cNvPr>
          <p:cNvSpPr>
            <a:spLocks noGrp="1"/>
          </p:cNvSpPr>
          <p:nvPr>
            <p:ph type="title"/>
          </p:nvPr>
        </p:nvSpPr>
        <p:spPr/>
        <p:txBody>
          <a:bodyPr/>
          <a:lstStyle/>
          <a:p>
            <a:r>
              <a:rPr lang="en-US" b="1" dirty="0">
                <a:solidFill>
                  <a:srgbClr val="BB3D94"/>
                </a:solidFill>
              </a:rPr>
              <a:t>Key Terms</a:t>
            </a:r>
          </a:p>
        </p:txBody>
      </p:sp>
      <p:sp>
        <p:nvSpPr>
          <p:cNvPr id="3" name="Content Placeholder 2">
            <a:extLst>
              <a:ext uri="{FF2B5EF4-FFF2-40B4-BE49-F238E27FC236}">
                <a16:creationId xmlns:a16="http://schemas.microsoft.com/office/drawing/2014/main" id="{AF8F50F1-FC4F-BE47-9EAF-C65736BA1548}"/>
              </a:ext>
            </a:extLst>
          </p:cNvPr>
          <p:cNvSpPr>
            <a:spLocks noGrp="1"/>
          </p:cNvSpPr>
          <p:nvPr>
            <p:ph sz="half" idx="1"/>
          </p:nvPr>
        </p:nvSpPr>
        <p:spPr>
          <a:xfrm>
            <a:off x="428234" y="1393984"/>
            <a:ext cx="3079054" cy="4070032"/>
          </a:xfrm>
        </p:spPr>
        <p:txBody>
          <a:bodyPr>
            <a:noAutofit/>
          </a:bodyPr>
          <a:lstStyle/>
          <a:p>
            <a:r>
              <a:rPr lang="en-US" sz="1400" dirty="0">
                <a:solidFill>
                  <a:srgbClr val="1A1A1A"/>
                </a:solidFill>
                <a:latin typeface="Charlie-Regular" panose="02060504000000020004"/>
              </a:rPr>
              <a:t>primary, secondary, tertiary, and quaternary industrial activity</a:t>
            </a:r>
          </a:p>
          <a:p>
            <a:r>
              <a:rPr lang="en-US" sz="1400" dirty="0">
                <a:solidFill>
                  <a:srgbClr val="1A1A1A"/>
                </a:solidFill>
                <a:latin typeface="Charlie-Regular" panose="02060504000000020004"/>
              </a:rPr>
              <a:t>high-tech industries</a:t>
            </a:r>
          </a:p>
          <a:p>
            <a:r>
              <a:rPr lang="en-US" sz="1400" dirty="0">
                <a:solidFill>
                  <a:srgbClr val="1A1A1A"/>
                </a:solidFill>
                <a:latin typeface="Charlie-Regular" panose="02060504000000020004"/>
              </a:rPr>
              <a:t>Staple</a:t>
            </a:r>
          </a:p>
          <a:p>
            <a:r>
              <a:rPr lang="en-US" sz="1400" dirty="0">
                <a:solidFill>
                  <a:srgbClr val="1A1A1A"/>
                </a:solidFill>
                <a:latin typeface="Charlie-Regular" panose="02060504000000020004"/>
              </a:rPr>
              <a:t>Firm</a:t>
            </a:r>
          </a:p>
          <a:p>
            <a:r>
              <a:rPr lang="en-US" sz="1400" dirty="0">
                <a:solidFill>
                  <a:srgbClr val="1A1A1A"/>
                </a:solidFill>
                <a:latin typeface="Charlie-Regular" panose="02060504000000020004"/>
              </a:rPr>
              <a:t>sole proprietorship</a:t>
            </a:r>
          </a:p>
          <a:p>
            <a:r>
              <a:rPr lang="en-US" sz="1400" dirty="0">
                <a:solidFill>
                  <a:srgbClr val="1A1A1A"/>
                </a:solidFill>
                <a:latin typeface="Charlie-Regular" panose="02060504000000020004"/>
              </a:rPr>
              <a:t>unlimited personal liability</a:t>
            </a:r>
          </a:p>
          <a:p>
            <a:r>
              <a:rPr lang="en-US" sz="1400" dirty="0">
                <a:solidFill>
                  <a:srgbClr val="1A1A1A"/>
                </a:solidFill>
                <a:latin typeface="Charlie-Regular" panose="02060504000000020004"/>
              </a:rPr>
              <a:t>progressive tax</a:t>
            </a:r>
          </a:p>
          <a:p>
            <a:r>
              <a:rPr lang="en-US" sz="1400" dirty="0">
                <a:solidFill>
                  <a:srgbClr val="1A1A1A"/>
                </a:solidFill>
                <a:latin typeface="Charlie-Regular" panose="02060504000000020004"/>
              </a:rPr>
              <a:t>Partnership</a:t>
            </a:r>
          </a:p>
          <a:p>
            <a:r>
              <a:rPr lang="en-US" sz="1400" dirty="0">
                <a:solidFill>
                  <a:srgbClr val="1A1A1A"/>
                </a:solidFill>
                <a:latin typeface="Charlie-Regular" panose="02060504000000020004"/>
              </a:rPr>
              <a:t>partnership agreement</a:t>
            </a:r>
          </a:p>
          <a:p>
            <a:r>
              <a:rPr lang="en-US" sz="1400" dirty="0">
                <a:solidFill>
                  <a:srgbClr val="1A1A1A"/>
                </a:solidFill>
                <a:latin typeface="Charlie-Regular" panose="02060504000000020004"/>
              </a:rPr>
              <a:t>corporation</a:t>
            </a:r>
          </a:p>
          <a:p>
            <a:r>
              <a:rPr lang="en-US" sz="1400" dirty="0">
                <a:solidFill>
                  <a:srgbClr val="1A1A1A"/>
                </a:solidFill>
                <a:latin typeface="Charlie-Regular" panose="02060504000000020004"/>
              </a:rPr>
              <a:t>private corporation</a:t>
            </a:r>
          </a:p>
          <a:p>
            <a:r>
              <a:rPr lang="en-US" sz="1400" dirty="0">
                <a:solidFill>
                  <a:srgbClr val="1A1A1A"/>
                </a:solidFill>
                <a:latin typeface="Charlie-Regular" panose="02060504000000020004"/>
              </a:rPr>
              <a:t>public corporation</a:t>
            </a:r>
          </a:p>
        </p:txBody>
      </p:sp>
      <p:sp>
        <p:nvSpPr>
          <p:cNvPr id="4" name="Content Placeholder 3">
            <a:extLst>
              <a:ext uri="{FF2B5EF4-FFF2-40B4-BE49-F238E27FC236}">
                <a16:creationId xmlns:a16="http://schemas.microsoft.com/office/drawing/2014/main" id="{B37EE9E1-A7FA-2F4F-8844-BC0BE1A3A315}"/>
              </a:ext>
            </a:extLst>
          </p:cNvPr>
          <p:cNvSpPr>
            <a:spLocks noGrp="1"/>
          </p:cNvSpPr>
          <p:nvPr>
            <p:ph sz="half" idx="2"/>
          </p:nvPr>
        </p:nvSpPr>
        <p:spPr>
          <a:xfrm>
            <a:off x="6385926" y="1580757"/>
            <a:ext cx="1853852" cy="4351338"/>
          </a:xfrm>
        </p:spPr>
        <p:txBody>
          <a:bodyPr>
            <a:noAutofit/>
          </a:bodyPr>
          <a:lstStyle/>
          <a:p>
            <a:pPr>
              <a:lnSpc>
                <a:spcPct val="100000"/>
              </a:lnSpc>
            </a:pPr>
            <a:r>
              <a:rPr lang="en-US" sz="1400" dirty="0">
                <a:solidFill>
                  <a:srgbClr val="1A1A1A"/>
                </a:solidFill>
                <a:latin typeface="Charlie-Regular" panose="02060504000000020004"/>
              </a:rPr>
              <a:t>Acquisition</a:t>
            </a:r>
          </a:p>
          <a:p>
            <a:pPr>
              <a:lnSpc>
                <a:spcPct val="100000"/>
              </a:lnSpc>
            </a:pPr>
            <a:r>
              <a:rPr lang="en-US" sz="1400" dirty="0">
                <a:solidFill>
                  <a:srgbClr val="1A1A1A"/>
                </a:solidFill>
                <a:latin typeface="Charlie-Regular" panose="02060504000000020004"/>
              </a:rPr>
              <a:t>horizontal integration</a:t>
            </a:r>
          </a:p>
          <a:p>
            <a:pPr>
              <a:lnSpc>
                <a:spcPct val="100000"/>
              </a:lnSpc>
            </a:pPr>
            <a:r>
              <a:rPr lang="en-US" sz="1400" dirty="0">
                <a:solidFill>
                  <a:srgbClr val="1A1A1A"/>
                </a:solidFill>
                <a:latin typeface="Charlie-Regular" panose="02060504000000020004"/>
              </a:rPr>
              <a:t>horizontal merger</a:t>
            </a:r>
          </a:p>
          <a:p>
            <a:pPr>
              <a:lnSpc>
                <a:spcPct val="100000"/>
              </a:lnSpc>
            </a:pPr>
            <a:r>
              <a:rPr lang="en-US" sz="1400" dirty="0">
                <a:solidFill>
                  <a:srgbClr val="1A1A1A"/>
                </a:solidFill>
                <a:latin typeface="Charlie-Regular" panose="02060504000000020004"/>
              </a:rPr>
              <a:t>vertical integration</a:t>
            </a:r>
          </a:p>
          <a:p>
            <a:pPr>
              <a:lnSpc>
                <a:spcPct val="100000"/>
              </a:lnSpc>
            </a:pPr>
            <a:r>
              <a:rPr lang="en-US" sz="1400" dirty="0">
                <a:solidFill>
                  <a:srgbClr val="1A1A1A"/>
                </a:solidFill>
                <a:latin typeface="Charlie-Regular" panose="02060504000000020004"/>
              </a:rPr>
              <a:t>holding company</a:t>
            </a:r>
          </a:p>
          <a:p>
            <a:pPr>
              <a:lnSpc>
                <a:spcPct val="100000"/>
              </a:lnSpc>
            </a:pPr>
            <a:r>
              <a:rPr lang="en-US" sz="1400" dirty="0">
                <a:solidFill>
                  <a:srgbClr val="1A1A1A"/>
                </a:solidFill>
                <a:latin typeface="Charlie-Regular" panose="02060504000000020004"/>
              </a:rPr>
              <a:t>Conglomerate</a:t>
            </a:r>
          </a:p>
          <a:p>
            <a:pPr>
              <a:lnSpc>
                <a:spcPct val="100000"/>
              </a:lnSpc>
            </a:pPr>
            <a:r>
              <a:rPr lang="en-US" sz="1400" dirty="0">
                <a:solidFill>
                  <a:srgbClr val="1A1A1A"/>
                </a:solidFill>
                <a:latin typeface="Charlie-Regular" panose="02060504000000020004"/>
              </a:rPr>
              <a:t>corporate alliance</a:t>
            </a:r>
          </a:p>
          <a:p>
            <a:pPr>
              <a:lnSpc>
                <a:spcPct val="100000"/>
              </a:lnSpc>
            </a:pPr>
            <a:r>
              <a:rPr lang="en-US" sz="1400" dirty="0">
                <a:solidFill>
                  <a:srgbClr val="1A1A1A"/>
                </a:solidFill>
                <a:latin typeface="Charlie-Regular" panose="02060504000000020004"/>
              </a:rPr>
              <a:t>Subsidiary</a:t>
            </a:r>
          </a:p>
          <a:p>
            <a:pPr>
              <a:lnSpc>
                <a:spcPct val="100000"/>
              </a:lnSpc>
            </a:pPr>
            <a:r>
              <a:rPr lang="en-US" sz="1400" dirty="0">
                <a:solidFill>
                  <a:srgbClr val="1A1A1A"/>
                </a:solidFill>
                <a:latin typeface="Charlie-Regular" panose="02060504000000020004"/>
              </a:rPr>
              <a:t>multinational corporation (MNC)</a:t>
            </a:r>
          </a:p>
          <a:p>
            <a:pPr>
              <a:lnSpc>
                <a:spcPct val="100000"/>
              </a:lnSpc>
            </a:pPr>
            <a:r>
              <a:rPr lang="en-US" sz="1400" dirty="0">
                <a:solidFill>
                  <a:srgbClr val="1A1A1A"/>
                </a:solidFill>
                <a:latin typeface="Charlie-Regular" panose="02060504000000020004"/>
              </a:rPr>
              <a:t>branch plant</a:t>
            </a:r>
          </a:p>
          <a:p>
            <a:pPr>
              <a:lnSpc>
                <a:spcPct val="100000"/>
              </a:lnSpc>
            </a:pPr>
            <a:r>
              <a:rPr lang="en-US" sz="1400" dirty="0">
                <a:solidFill>
                  <a:srgbClr val="1A1A1A"/>
                </a:solidFill>
                <a:latin typeface="Charlie-Regular" panose="02060504000000020004"/>
              </a:rPr>
              <a:t>Bond</a:t>
            </a:r>
          </a:p>
        </p:txBody>
      </p:sp>
      <p:pic>
        <p:nvPicPr>
          <p:cNvPr id="5" name="Picture 4">
            <a:extLst>
              <a:ext uri="{FF2B5EF4-FFF2-40B4-BE49-F238E27FC236}">
                <a16:creationId xmlns:a16="http://schemas.microsoft.com/office/drawing/2014/main" id="{159647D4-0618-0343-A95C-7E1011FB0592}"/>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7" name="TextBox 6">
            <a:extLst>
              <a:ext uri="{FF2B5EF4-FFF2-40B4-BE49-F238E27FC236}">
                <a16:creationId xmlns:a16="http://schemas.microsoft.com/office/drawing/2014/main" id="{78AAB465-21AE-B442-A3B0-B118D6A30276}"/>
              </a:ext>
            </a:extLst>
          </p:cNvPr>
          <p:cNvSpPr txBox="1"/>
          <p:nvPr/>
        </p:nvSpPr>
        <p:spPr>
          <a:xfrm>
            <a:off x="3507288" y="1298961"/>
            <a:ext cx="2219456" cy="426007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articles of incorporation</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Shares</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Shareholders</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Proxy</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Dividend</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co-operative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Patronage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government enterprise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Privatize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Crown corporation</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non-profit/charitable organization</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merger</a:t>
            </a:r>
            <a:endParaRPr lang="en-US" dirty="0"/>
          </a:p>
        </p:txBody>
      </p:sp>
    </p:spTree>
    <p:extLst>
      <p:ext uri="{BB962C8B-B14F-4D97-AF65-F5344CB8AC3E}">
        <p14:creationId xmlns:p14="http://schemas.microsoft.com/office/powerpoint/2010/main" val="414875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CF03-4AF2-2044-8C79-18B6E819C173}"/>
              </a:ext>
            </a:extLst>
          </p:cNvPr>
          <p:cNvSpPr>
            <a:spLocks noGrp="1"/>
          </p:cNvSpPr>
          <p:nvPr>
            <p:ph type="title"/>
          </p:nvPr>
        </p:nvSpPr>
        <p:spPr/>
        <p:txBody>
          <a:bodyPr/>
          <a:lstStyle/>
          <a:p>
            <a:r>
              <a:rPr lang="en-US" b="1" dirty="0">
                <a:solidFill>
                  <a:srgbClr val="BB3D94"/>
                </a:solidFill>
              </a:rPr>
              <a:t>Key Terms (continued)</a:t>
            </a:r>
          </a:p>
        </p:txBody>
      </p:sp>
      <p:sp>
        <p:nvSpPr>
          <p:cNvPr id="3" name="Content Placeholder 2">
            <a:extLst>
              <a:ext uri="{FF2B5EF4-FFF2-40B4-BE49-F238E27FC236}">
                <a16:creationId xmlns:a16="http://schemas.microsoft.com/office/drawing/2014/main" id="{AF8F50F1-FC4F-BE47-9EAF-C65736BA1548}"/>
              </a:ext>
            </a:extLst>
          </p:cNvPr>
          <p:cNvSpPr>
            <a:spLocks noGrp="1"/>
          </p:cNvSpPr>
          <p:nvPr>
            <p:ph sz="half" idx="1"/>
          </p:nvPr>
        </p:nvSpPr>
        <p:spPr>
          <a:xfrm>
            <a:off x="730634" y="1612398"/>
            <a:ext cx="3079054" cy="4070032"/>
          </a:xfrm>
        </p:spPr>
        <p:txBody>
          <a:bodyPr>
            <a:noAutofit/>
          </a:bodyPr>
          <a:lstStyle/>
          <a:p>
            <a:r>
              <a:rPr lang="en-US" sz="1400" dirty="0">
                <a:solidFill>
                  <a:srgbClr val="1A1A1A"/>
                </a:solidFill>
                <a:latin typeface="Charlie-Regular" panose="02060504000000020004"/>
              </a:rPr>
              <a:t>Principal</a:t>
            </a:r>
          </a:p>
          <a:p>
            <a:r>
              <a:rPr lang="en-US" sz="1400" dirty="0">
                <a:solidFill>
                  <a:srgbClr val="1A1A1A"/>
                </a:solidFill>
                <a:latin typeface="Charlie-Regular" panose="02060504000000020004"/>
              </a:rPr>
              <a:t>asset value</a:t>
            </a:r>
          </a:p>
          <a:p>
            <a:r>
              <a:rPr lang="en-US" sz="1400" dirty="0">
                <a:solidFill>
                  <a:srgbClr val="1A1A1A"/>
                </a:solidFill>
                <a:latin typeface="Charlie-Regular" panose="02060504000000020004"/>
              </a:rPr>
              <a:t>book value</a:t>
            </a:r>
          </a:p>
          <a:p>
            <a:r>
              <a:rPr lang="en-US" sz="1400" dirty="0">
                <a:solidFill>
                  <a:srgbClr val="1A1A1A"/>
                </a:solidFill>
                <a:latin typeface="Charlie-Regular" panose="02060504000000020004"/>
              </a:rPr>
              <a:t>market value</a:t>
            </a:r>
          </a:p>
          <a:p>
            <a:r>
              <a:rPr lang="en-US" sz="1400" dirty="0">
                <a:solidFill>
                  <a:srgbClr val="1A1A1A"/>
                </a:solidFill>
                <a:latin typeface="Charlie-Regular" panose="02060504000000020004"/>
              </a:rPr>
              <a:t>stock market</a:t>
            </a:r>
          </a:p>
          <a:p>
            <a:r>
              <a:rPr lang="en-US" sz="1400" dirty="0">
                <a:solidFill>
                  <a:srgbClr val="1A1A1A"/>
                </a:solidFill>
                <a:latin typeface="Charlie-Regular" panose="02060504000000020004"/>
              </a:rPr>
              <a:t>stock exchange</a:t>
            </a:r>
          </a:p>
          <a:p>
            <a:r>
              <a:rPr lang="en-US" sz="1400" dirty="0">
                <a:solidFill>
                  <a:srgbClr val="1A1A1A"/>
                </a:solidFill>
                <a:latin typeface="Charlie-Regular" panose="02060504000000020004"/>
              </a:rPr>
              <a:t>Nasdaq</a:t>
            </a:r>
          </a:p>
          <a:p>
            <a:r>
              <a:rPr lang="en-US" sz="1400" dirty="0">
                <a:solidFill>
                  <a:srgbClr val="1A1A1A"/>
                </a:solidFill>
                <a:latin typeface="Charlie-Regular" panose="02060504000000020004"/>
              </a:rPr>
              <a:t>Nasdaq Composite Index</a:t>
            </a:r>
          </a:p>
          <a:p>
            <a:r>
              <a:rPr lang="en-US" sz="1400" dirty="0">
                <a:solidFill>
                  <a:srgbClr val="1A1A1A"/>
                </a:solidFill>
                <a:latin typeface="Charlie-Regular" panose="02060504000000020004"/>
              </a:rPr>
              <a:t>Stockbroker</a:t>
            </a:r>
          </a:p>
          <a:p>
            <a:r>
              <a:rPr lang="en-US" sz="1400" dirty="0">
                <a:solidFill>
                  <a:srgbClr val="1A1A1A"/>
                </a:solidFill>
                <a:latin typeface="Charlie-Regular" panose="02060504000000020004"/>
              </a:rPr>
              <a:t>mutual fund</a:t>
            </a:r>
          </a:p>
        </p:txBody>
      </p:sp>
      <p:pic>
        <p:nvPicPr>
          <p:cNvPr id="5" name="Picture 4">
            <a:extLst>
              <a:ext uri="{FF2B5EF4-FFF2-40B4-BE49-F238E27FC236}">
                <a16:creationId xmlns:a16="http://schemas.microsoft.com/office/drawing/2014/main" id="{159647D4-0618-0343-A95C-7E1011FB0592}"/>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7" name="TextBox 6">
            <a:extLst>
              <a:ext uri="{FF2B5EF4-FFF2-40B4-BE49-F238E27FC236}">
                <a16:creationId xmlns:a16="http://schemas.microsoft.com/office/drawing/2014/main" id="{78AAB465-21AE-B442-A3B0-B118D6A30276}"/>
              </a:ext>
            </a:extLst>
          </p:cNvPr>
          <p:cNvSpPr txBox="1"/>
          <p:nvPr/>
        </p:nvSpPr>
        <p:spPr>
          <a:xfrm>
            <a:off x="3737688" y="1536999"/>
            <a:ext cx="2219456" cy="329058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Commodity</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spot market</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futures market</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Dow Jones Industrial Average</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blue-chip stock</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S&amp;P/TSX Composite Index</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bear market</a:t>
            </a:r>
          </a:p>
          <a:p>
            <a:pPr marL="285750" indent="-285750">
              <a:lnSpc>
                <a:spcPct val="150000"/>
              </a:lnSpc>
              <a:buFont typeface="Arial" panose="020B0604020202020204" pitchFamily="34" charset="0"/>
              <a:buChar char="•"/>
            </a:pPr>
            <a:r>
              <a:rPr lang="en-US" sz="1400" dirty="0">
                <a:solidFill>
                  <a:srgbClr val="1A1A1A"/>
                </a:solidFill>
                <a:latin typeface="Charlie-Regular" panose="02060504000000020004"/>
              </a:rPr>
              <a:t>bull market</a:t>
            </a:r>
            <a:endParaRPr lang="en-US" dirty="0"/>
          </a:p>
        </p:txBody>
      </p:sp>
    </p:spTree>
    <p:extLst>
      <p:ext uri="{BB962C8B-B14F-4D97-AF65-F5344CB8AC3E}">
        <p14:creationId xmlns:p14="http://schemas.microsoft.com/office/powerpoint/2010/main" val="4136922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pPr marL="0" indent="0">
              <a:buNone/>
            </a:pPr>
            <a:r>
              <a:rPr lang="en-US" sz="2000" b="1" dirty="0">
                <a:solidFill>
                  <a:srgbClr val="1A1A1A"/>
                </a:solidFill>
                <a:latin typeface="Charlie-Regular" panose="02060504000000020004" pitchFamily="18" charset="77"/>
              </a:rPr>
              <a:t>All human industrial activity can be classified into one of four types:</a:t>
            </a:r>
          </a:p>
          <a:p>
            <a:pPr marL="457200" indent="-457200">
              <a:buFont typeface="+mj-lt"/>
              <a:buAutoNum type="arabicPeriod"/>
            </a:pPr>
            <a:r>
              <a:rPr lang="en-US" sz="2000" b="1" dirty="0">
                <a:latin typeface="Charlie-Regular" panose="02060504000000020004"/>
              </a:rPr>
              <a:t>Primary Industrial Activity</a:t>
            </a:r>
            <a:r>
              <a:rPr lang="en-US" sz="2000" dirty="0">
                <a:latin typeface="Charlie-Regular" panose="02060504000000020004"/>
              </a:rPr>
              <a:t>. Primary industries are those enterprises concerned with the harvesting or extraction of natural resources.  </a:t>
            </a:r>
          </a:p>
          <a:p>
            <a:pPr marL="457200" indent="-457200">
              <a:buFont typeface="+mj-lt"/>
              <a:buAutoNum type="arabicPeriod"/>
            </a:pPr>
            <a:r>
              <a:rPr lang="en-US" sz="2000" b="1" dirty="0">
                <a:solidFill>
                  <a:srgbClr val="1A1A1A"/>
                </a:solidFill>
                <a:latin typeface="Charlie-Regular" panose="02060504000000020004"/>
              </a:rPr>
              <a:t>Secondary Industrial Activity</a:t>
            </a:r>
            <a:r>
              <a:rPr lang="en-US" sz="2000" dirty="0">
                <a:solidFill>
                  <a:srgbClr val="1A1A1A"/>
                </a:solidFill>
                <a:latin typeface="Charlie-Regular" panose="02060504000000020004"/>
              </a:rPr>
              <a:t>. </a:t>
            </a:r>
            <a:r>
              <a:rPr lang="en-US" sz="2000" dirty="0">
                <a:latin typeface="Charlie-Regular" panose="02060504000000020004"/>
              </a:rPr>
              <a:t>Secondary industries are concerned with the manufacturing of marketable products.</a:t>
            </a:r>
          </a:p>
          <a:p>
            <a:pPr marL="457200" indent="-457200">
              <a:buFont typeface="+mj-lt"/>
              <a:buAutoNum type="arabicPeriod"/>
            </a:pPr>
            <a:r>
              <a:rPr lang="en-US" sz="2000" b="1" dirty="0">
                <a:solidFill>
                  <a:srgbClr val="1A1A1A"/>
                </a:solidFill>
                <a:latin typeface="Charlie-Regular" panose="02060504000000020004"/>
              </a:rPr>
              <a:t>Tertiary Industrial Activity</a:t>
            </a:r>
            <a:r>
              <a:rPr lang="en-US" sz="2000" dirty="0">
                <a:solidFill>
                  <a:srgbClr val="1A1A1A"/>
                </a:solidFill>
                <a:latin typeface="Charlie-Regular" panose="02060504000000020004"/>
              </a:rPr>
              <a:t>. </a:t>
            </a:r>
            <a:r>
              <a:rPr lang="en-US" sz="2000" dirty="0">
                <a:latin typeface="Charlie-Regular" panose="02060504000000020004"/>
              </a:rPr>
              <a:t>Tertiary industries are concerned with providing a marketable service. </a:t>
            </a:r>
          </a:p>
          <a:p>
            <a:pPr marL="457200" indent="-457200">
              <a:buFont typeface="+mj-lt"/>
              <a:buAutoNum type="arabicPeriod"/>
            </a:pPr>
            <a:r>
              <a:rPr lang="en-US" sz="2000" b="1" dirty="0">
                <a:solidFill>
                  <a:srgbClr val="1A1A1A"/>
                </a:solidFill>
                <a:latin typeface="Charlie-Regular" panose="02060504000000020004"/>
              </a:rPr>
              <a:t>Quaternary Industrial Activity</a:t>
            </a:r>
            <a:r>
              <a:rPr lang="en-US" sz="2000" dirty="0">
                <a:solidFill>
                  <a:srgbClr val="1A1A1A"/>
                </a:solidFill>
                <a:latin typeface="Charlie-Regular" panose="02060504000000020004"/>
              </a:rPr>
              <a:t>. </a:t>
            </a:r>
            <a:r>
              <a:rPr lang="en-US" sz="2000" dirty="0">
                <a:latin typeface="Charlie-Regular" panose="02060504000000020004"/>
              </a:rPr>
              <a:t>Quaternary industries are concerned with providing extremely specialized and high-tech services.</a:t>
            </a:r>
            <a:r>
              <a:rPr lang="en-US" sz="2000" dirty="0">
                <a:solidFill>
                  <a:srgbClr val="1A1A1A"/>
                </a:solidFill>
                <a:latin typeface="Charlie-Regular" panose="02060504000000020004"/>
              </a:rPr>
              <a:t>  </a:t>
            </a:r>
            <a:endParaRPr lang="en-US" sz="2000" dirty="0">
              <a:solidFill>
                <a:srgbClr val="1A1A1A"/>
              </a:solidFill>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Types of Industrial Activity</a:t>
            </a:r>
          </a:p>
        </p:txBody>
      </p:sp>
    </p:spTree>
    <p:extLst>
      <p:ext uri="{BB962C8B-B14F-4D97-AF65-F5344CB8AC3E}">
        <p14:creationId xmlns:p14="http://schemas.microsoft.com/office/powerpoint/2010/main" val="498897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Types of Industrial Activity</a:t>
            </a:r>
          </a:p>
        </p:txBody>
      </p:sp>
      <p:pic>
        <p:nvPicPr>
          <p:cNvPr id="8" name="Picture 7">
            <a:extLst>
              <a:ext uri="{FF2B5EF4-FFF2-40B4-BE49-F238E27FC236}">
                <a16:creationId xmlns:a16="http://schemas.microsoft.com/office/drawing/2014/main" id="{16554AE0-DF9C-8549-8C78-E9B32CF86C15}"/>
              </a:ext>
            </a:extLst>
          </p:cNvPr>
          <p:cNvPicPr>
            <a:picLocks noChangeAspect="1"/>
          </p:cNvPicPr>
          <p:nvPr/>
        </p:nvPicPr>
        <p:blipFill>
          <a:blip r:embed="rId3"/>
          <a:stretch>
            <a:fillRect/>
          </a:stretch>
        </p:blipFill>
        <p:spPr>
          <a:xfrm>
            <a:off x="628650" y="1690689"/>
            <a:ext cx="7385990" cy="3548576"/>
          </a:xfrm>
          <a:prstGeom prst="rect">
            <a:avLst/>
          </a:prstGeom>
        </p:spPr>
      </p:pic>
    </p:spTree>
    <p:extLst>
      <p:ext uri="{BB962C8B-B14F-4D97-AF65-F5344CB8AC3E}">
        <p14:creationId xmlns:p14="http://schemas.microsoft.com/office/powerpoint/2010/main" val="1579331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fontScale="92500"/>
          </a:bodyPr>
          <a:lstStyle/>
          <a:p>
            <a:pPr marL="0" indent="0">
              <a:buNone/>
            </a:pPr>
            <a:r>
              <a:rPr lang="en-US" sz="2000" b="1" dirty="0">
                <a:solidFill>
                  <a:srgbClr val="1A1A1A"/>
                </a:solidFill>
                <a:latin typeface="Charlie-Regular" panose="02060504000000020004" pitchFamily="18" charset="77"/>
              </a:rPr>
              <a:t>Primary Industries</a:t>
            </a:r>
          </a:p>
          <a:p>
            <a:r>
              <a:rPr lang="en-US" sz="2000" dirty="0">
                <a:solidFill>
                  <a:srgbClr val="1A1A1A"/>
                </a:solidFill>
                <a:latin typeface="Charlie-Regular" panose="02060504000000020004" pitchFamily="18" charset="77"/>
              </a:rPr>
              <a:t>During the 16</a:t>
            </a:r>
            <a:r>
              <a:rPr lang="en-US" sz="2000" baseline="30000" dirty="0">
                <a:solidFill>
                  <a:srgbClr val="1A1A1A"/>
                </a:solidFill>
                <a:latin typeface="Charlie-Regular" panose="02060504000000020004" pitchFamily="18" charset="77"/>
              </a:rPr>
              <a:t>th</a:t>
            </a:r>
            <a:r>
              <a:rPr lang="en-US" sz="2000" dirty="0">
                <a:solidFill>
                  <a:srgbClr val="1A1A1A"/>
                </a:solidFill>
                <a:latin typeface="Charlie-Regular" panose="02060504000000020004" pitchFamily="18" charset="77"/>
              </a:rPr>
              <a:t>, 17</a:t>
            </a:r>
            <a:r>
              <a:rPr lang="en-US" sz="2000" baseline="30000" dirty="0">
                <a:solidFill>
                  <a:srgbClr val="1A1A1A"/>
                </a:solidFill>
                <a:latin typeface="Charlie-Regular" panose="02060504000000020004" pitchFamily="18" charset="77"/>
              </a:rPr>
              <a:t>th</a:t>
            </a:r>
            <a:r>
              <a:rPr lang="en-US" sz="2000" dirty="0">
                <a:solidFill>
                  <a:srgbClr val="1A1A1A"/>
                </a:solidFill>
                <a:latin typeface="Charlie-Regular" panose="02060504000000020004" pitchFamily="18" charset="77"/>
              </a:rPr>
              <a:t>, and 18</a:t>
            </a:r>
            <a:r>
              <a:rPr lang="en-US" sz="2000" baseline="30000" dirty="0">
                <a:solidFill>
                  <a:srgbClr val="1A1A1A"/>
                </a:solidFill>
                <a:latin typeface="Charlie-Regular" panose="02060504000000020004" pitchFamily="18" charset="77"/>
              </a:rPr>
              <a:t>th</a:t>
            </a:r>
            <a:r>
              <a:rPr lang="en-US" sz="2000" dirty="0">
                <a:solidFill>
                  <a:srgbClr val="1A1A1A"/>
                </a:solidFill>
                <a:latin typeface="Charlie-Regular" panose="02060504000000020004" pitchFamily="18" charset="77"/>
              </a:rPr>
              <a:t> centuries, fish, fur, and lumber were the export </a:t>
            </a:r>
            <a:r>
              <a:rPr lang="en-US" sz="2000" b="1" i="1" dirty="0">
                <a:solidFill>
                  <a:srgbClr val="1A1A1A"/>
                </a:solidFill>
                <a:latin typeface="Charlie-Regular" panose="02060504000000020004" pitchFamily="18" charset="77"/>
              </a:rPr>
              <a:t>staples</a:t>
            </a:r>
            <a:r>
              <a:rPr lang="en-US" sz="2000" dirty="0">
                <a:solidFill>
                  <a:srgbClr val="1A1A1A"/>
                </a:solidFill>
                <a:latin typeface="Charlie-Regular" panose="02060504000000020004" pitchFamily="18" charset="77"/>
              </a:rPr>
              <a:t> that gave the new economy the largest part of its income.</a:t>
            </a:r>
          </a:p>
          <a:p>
            <a:pPr lvl="1"/>
            <a:r>
              <a:rPr lang="en-US" sz="1600" b="1" dirty="0">
                <a:solidFill>
                  <a:srgbClr val="1A1A1A"/>
                </a:solidFill>
                <a:latin typeface="Charlie-Regular" panose="02060504000000020004" pitchFamily="18" charset="77"/>
              </a:rPr>
              <a:t>Staple</a:t>
            </a:r>
            <a:r>
              <a:rPr lang="en-US" sz="1600" dirty="0">
                <a:latin typeface="Charlie-Regular" panose="02060504000000020004" pitchFamily="18" charset="77"/>
              </a:rPr>
              <a:t>: </a:t>
            </a:r>
            <a:r>
              <a:rPr lang="en-US" sz="1600" dirty="0">
                <a:latin typeface="Charlie-Regular" panose="02060504000000020004"/>
              </a:rPr>
              <a:t> Products requiring little processing that become the main exports and economic building blocks for a national economy; from the sixteenth century to the nineteenth century, Canada’s main staples were fish, fur, and lumber. </a:t>
            </a:r>
          </a:p>
          <a:p>
            <a:pPr marL="0" indent="0">
              <a:buNone/>
            </a:pPr>
            <a:r>
              <a:rPr lang="en-US" sz="2000" b="1" dirty="0">
                <a:latin typeface="Charlie-Regular" panose="02060504000000020004"/>
              </a:rPr>
              <a:t>Secondary Industries &amp; Service Industries</a:t>
            </a:r>
          </a:p>
          <a:p>
            <a:r>
              <a:rPr lang="en-US" sz="2000" dirty="0">
                <a:latin typeface="Charlie-Regular" panose="02060504000000020004"/>
              </a:rPr>
              <a:t>Industrial Revolution that started in Britain around 1780 changed the way manufactured goods were produced. Development of steam-powered trains and ships shifted the focus towards manufacturing and distribution.</a:t>
            </a:r>
          </a:p>
          <a:p>
            <a:r>
              <a:rPr lang="en-US" sz="2000" dirty="0">
                <a:latin typeface="Charlie-Regular" panose="02060504000000020004"/>
              </a:rPr>
              <a:t>The resulting surplus in production caused a shift towards specialized services, such as transportation and warehousing, finance and insurance, retail and wholesale trade, health and education, entertainment, and personal grooming.</a:t>
            </a:r>
          </a:p>
          <a:p>
            <a:endParaRPr lang="en-US" sz="2000" b="1"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Historical Development of Canadian Industry</a:t>
            </a:r>
          </a:p>
        </p:txBody>
      </p:sp>
    </p:spTree>
    <p:extLst>
      <p:ext uri="{BB962C8B-B14F-4D97-AF65-F5344CB8AC3E}">
        <p14:creationId xmlns:p14="http://schemas.microsoft.com/office/powerpoint/2010/main" val="3665557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pPr marL="0" indent="0">
              <a:buNone/>
            </a:pPr>
            <a:r>
              <a:rPr lang="en-US" sz="2000" b="1" u="sng" dirty="0">
                <a:latin typeface="Charlie-Regular" panose="02060504000000020004" pitchFamily="18" charset="77"/>
              </a:rPr>
              <a:t>Sole Proprietorship</a:t>
            </a:r>
            <a:r>
              <a:rPr lang="en-US" sz="2000" dirty="0">
                <a:latin typeface="Charlie-Regular" panose="02060504000000020004" pitchFamily="18" charset="77"/>
              </a:rPr>
              <a:t> is a business owned and operated by a single person.</a:t>
            </a:r>
          </a:p>
          <a:p>
            <a:r>
              <a:rPr lang="en-US" sz="2000" b="1" dirty="0">
                <a:latin typeface="Charlie-Regular" panose="02060504000000020004" pitchFamily="18" charset="77"/>
              </a:rPr>
              <a:t>Advantages</a:t>
            </a:r>
            <a:r>
              <a:rPr lang="en-US" sz="2000" dirty="0">
                <a:latin typeface="Charlie-Regular" panose="02060504000000020004" pitchFamily="18" charset="77"/>
              </a:rPr>
              <a:t>: It is the most uncomplicated way to do business. Appeals to people who want create a small business to keep their financial affairs, business dealings, and production processes confidential.</a:t>
            </a:r>
          </a:p>
          <a:p>
            <a:r>
              <a:rPr lang="en-US" sz="2000" b="1" dirty="0">
                <a:latin typeface="Charlie-Regular" panose="02060504000000020004" pitchFamily="18" charset="77"/>
              </a:rPr>
              <a:t>Disadvantages</a:t>
            </a:r>
            <a:r>
              <a:rPr lang="en-US" sz="2000" dirty="0">
                <a:latin typeface="Charlie-Regular" panose="02060504000000020004" pitchFamily="18" charset="77"/>
              </a:rPr>
              <a:t>: </a:t>
            </a:r>
            <a:r>
              <a:rPr lang="en-US" sz="2000" i="1" dirty="0">
                <a:latin typeface="Charlie-Regular" panose="02060504000000020004" pitchFamily="18" charset="77"/>
              </a:rPr>
              <a:t>Unlimited personal liability</a:t>
            </a:r>
            <a:r>
              <a:rPr lang="en-US" sz="2000" dirty="0">
                <a:latin typeface="Charlie-Regular" panose="02060504000000020004" pitchFamily="18" charset="77"/>
              </a:rPr>
              <a:t>. Ownership is personal, and income tax is </a:t>
            </a:r>
            <a:r>
              <a:rPr lang="en-US" sz="2000" i="1" dirty="0">
                <a:latin typeface="Charlie-Regular" panose="02060504000000020004" pitchFamily="18" charset="77"/>
              </a:rPr>
              <a:t>progressive.</a:t>
            </a:r>
          </a:p>
          <a:p>
            <a:pPr lvl="1"/>
            <a:r>
              <a:rPr lang="en-US" sz="1600" b="1" dirty="0">
                <a:latin typeface="Charlie-Regular" panose="02060504000000020004" pitchFamily="18" charset="77"/>
              </a:rPr>
              <a:t>Unlimited personal liability</a:t>
            </a:r>
            <a:r>
              <a:rPr lang="en-US" sz="1600" dirty="0">
                <a:latin typeface="Charlie-Regular" panose="02060504000000020004" pitchFamily="18" charset="77"/>
              </a:rPr>
              <a:t>: </a:t>
            </a:r>
            <a:r>
              <a:rPr lang="en-US" sz="1600" dirty="0">
                <a:latin typeface="Charlie-Regular" panose="02060504000000020004"/>
              </a:rPr>
              <a:t>When the owner or owners of a business are personally responsible for all debts incurred by the business. </a:t>
            </a:r>
          </a:p>
          <a:p>
            <a:pPr lvl="1"/>
            <a:r>
              <a:rPr lang="en-US" sz="1600" b="1" dirty="0">
                <a:latin typeface="Charlie-Regular" panose="02060504000000020004"/>
              </a:rPr>
              <a:t>Progressive tax:</a:t>
            </a:r>
            <a:r>
              <a:rPr lang="en-US" sz="1600" dirty="0">
                <a:latin typeface="Charlie-Regular" panose="02060504000000020004"/>
              </a:rPr>
              <a:t> </a:t>
            </a:r>
            <a:r>
              <a:rPr lang="en-US" sz="1600" dirty="0">
                <a:solidFill>
                  <a:srgbClr val="FFFFFF"/>
                </a:solidFill>
                <a:latin typeface="Charlie-Regular" panose="02060504000000020004"/>
              </a:rPr>
              <a:t> </a:t>
            </a:r>
            <a:r>
              <a:rPr lang="en-US" sz="1600" dirty="0">
                <a:latin typeface="Charlie-Regular" panose="02060504000000020004"/>
              </a:rPr>
              <a:t>A tax (such as income tax) in which the tax rate increases as an individual’s income increases.</a:t>
            </a:r>
            <a:endParaRPr lang="en-US" sz="1600" b="1"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3905009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843711" cy="4351338"/>
          </a:xfrm>
        </p:spPr>
        <p:txBody>
          <a:bodyPr>
            <a:normAutofit/>
          </a:bodyPr>
          <a:lstStyle/>
          <a:p>
            <a:pPr marL="0" indent="0">
              <a:buNone/>
            </a:pPr>
            <a:r>
              <a:rPr lang="en-US" sz="2000" b="1" u="sng" dirty="0">
                <a:latin typeface="Charlie-Regular" panose="02060504000000020004" pitchFamily="18" charset="77"/>
              </a:rPr>
              <a:t>The Partnership</a:t>
            </a:r>
            <a:r>
              <a:rPr lang="en-US" sz="2000" dirty="0">
                <a:latin typeface="Charlie-Regular" panose="02060504000000020004" pitchFamily="18" charset="77"/>
              </a:rPr>
              <a:t> </a:t>
            </a:r>
            <a:r>
              <a:rPr lang="en-US" sz="2000" dirty="0">
                <a:solidFill>
                  <a:srgbClr val="1A1A1A"/>
                </a:solidFill>
                <a:latin typeface="Charlie-Regular" panose="02060504000000020004"/>
              </a:rPr>
              <a:t>is a firm owned by two or more people and bound by the terms of a legal document known as a </a:t>
            </a:r>
            <a:r>
              <a:rPr lang="en-US" sz="2000" b="1" dirty="0">
                <a:solidFill>
                  <a:srgbClr val="1A1A1A"/>
                </a:solidFill>
                <a:latin typeface="Charlie-Semibold"/>
              </a:rPr>
              <a:t>partnership agreement.</a:t>
            </a:r>
          </a:p>
          <a:p>
            <a:pPr lvl="1"/>
            <a:r>
              <a:rPr lang="en-US" sz="1600" b="1" dirty="0">
                <a:solidFill>
                  <a:srgbClr val="1A1A1A"/>
                </a:solidFill>
                <a:latin typeface="Charlie-Semibold"/>
              </a:rPr>
              <a:t>Partnership Agreement: </a:t>
            </a:r>
            <a:r>
              <a:rPr lang="en-US" sz="1600" dirty="0">
                <a:latin typeface="Charlie-Regular" panose="02060504000000020004"/>
              </a:rPr>
              <a:t>The legal agreement between individuals in a partnership. </a:t>
            </a:r>
            <a:endParaRPr lang="en-US" sz="1600" dirty="0">
              <a:latin typeface="Charlie-Regular" panose="02060504000000020004" pitchFamily="18" charset="77"/>
            </a:endParaRPr>
          </a:p>
          <a:p>
            <a:r>
              <a:rPr lang="en-US" sz="2000" b="1" dirty="0">
                <a:latin typeface="Charlie-Regular" panose="02060504000000020004" pitchFamily="18" charset="77"/>
              </a:rPr>
              <a:t>Advantages</a:t>
            </a:r>
            <a:r>
              <a:rPr lang="en-US" sz="2000" dirty="0">
                <a:latin typeface="Charlie-Regular" panose="02060504000000020004" pitchFamily="18" charset="77"/>
              </a:rPr>
              <a:t>: </a:t>
            </a:r>
            <a:r>
              <a:rPr lang="en-US" sz="2000" dirty="0">
                <a:solidFill>
                  <a:srgbClr val="1A1A1A"/>
                </a:solidFill>
                <a:latin typeface="Charlie-Regular" panose="02060504000000020004"/>
              </a:rPr>
              <a:t>The advantages of a partnership include the pooling of talent and capital, high personal motivation, and relatively few legal expenses and restrictions. Easier to obtain credit from suppliers or to obtain loans from banks.</a:t>
            </a:r>
          </a:p>
          <a:p>
            <a:r>
              <a:rPr lang="en-US" sz="2000" b="1" dirty="0">
                <a:latin typeface="Charlie-Regular" panose="02060504000000020004" pitchFamily="18" charset="77"/>
              </a:rPr>
              <a:t>Disadvantages</a:t>
            </a:r>
            <a:r>
              <a:rPr lang="en-US" sz="2000" dirty="0">
                <a:latin typeface="Charlie-Regular" panose="02060504000000020004" pitchFamily="18" charset="77"/>
              </a:rPr>
              <a:t>: </a:t>
            </a:r>
            <a:r>
              <a:rPr lang="en-US" sz="2000" i="1" dirty="0">
                <a:latin typeface="Charlie-Regular" panose="02060504000000020004" pitchFamily="18" charset="77"/>
              </a:rPr>
              <a:t>Unlimited personal liability</a:t>
            </a:r>
            <a:r>
              <a:rPr lang="en-US" sz="2000" dirty="0">
                <a:latin typeface="Charlie-Regular" panose="02060504000000020004" pitchFamily="18" charset="77"/>
              </a:rPr>
              <a:t>. Ownership is personal, and income tax is </a:t>
            </a:r>
            <a:r>
              <a:rPr lang="en-US" sz="2000" i="1" dirty="0">
                <a:latin typeface="Charlie-Regular" panose="02060504000000020004" pitchFamily="18" charset="77"/>
              </a:rPr>
              <a:t>progressive.</a:t>
            </a:r>
          </a:p>
          <a:p>
            <a:pPr lvl="1"/>
            <a:r>
              <a:rPr lang="en-US" sz="1600" b="1" dirty="0">
                <a:latin typeface="Charlie-Regular" panose="02060504000000020004" pitchFamily="18" charset="77"/>
              </a:rPr>
              <a:t>Unlimited personal liability</a:t>
            </a:r>
            <a:r>
              <a:rPr lang="en-US" sz="1600" dirty="0">
                <a:latin typeface="Charlie-Regular" panose="02060504000000020004" pitchFamily="18" charset="77"/>
              </a:rPr>
              <a:t>: </a:t>
            </a:r>
            <a:r>
              <a:rPr lang="en-US" sz="1600" dirty="0">
                <a:latin typeface="Charlie-Regular" panose="02060504000000020004"/>
              </a:rPr>
              <a:t>When the owner or owners of a business are personally responsible for all debts incurred by the business. </a:t>
            </a:r>
          </a:p>
          <a:p>
            <a:pPr lvl="1"/>
            <a:r>
              <a:rPr lang="en-US" sz="1600" b="1" dirty="0">
                <a:latin typeface="Charlie-Regular" panose="02060504000000020004"/>
              </a:rPr>
              <a:t>Progressive tax:</a:t>
            </a:r>
            <a:r>
              <a:rPr lang="en-US" sz="1600" dirty="0">
                <a:latin typeface="Charlie-Regular" panose="02060504000000020004"/>
              </a:rPr>
              <a:t> </a:t>
            </a:r>
            <a:r>
              <a:rPr lang="en-US" sz="1600" dirty="0">
                <a:solidFill>
                  <a:srgbClr val="FFFFFF"/>
                </a:solidFill>
                <a:latin typeface="Charlie-Regular" panose="02060504000000020004"/>
              </a:rPr>
              <a:t> </a:t>
            </a:r>
            <a:r>
              <a:rPr lang="en-US" sz="1600" dirty="0">
                <a:latin typeface="Charlie-Regular" panose="02060504000000020004"/>
              </a:rPr>
              <a:t>A tax (such as income tax) in which the tax rate increases as an individual’s income increases.</a:t>
            </a:r>
            <a:endParaRPr lang="en-US" sz="1600" b="1" dirty="0">
              <a:latin typeface="Charlie-Regular" panose="02060504000000020004" pitchFamily="18" charset="77"/>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BB3D94"/>
                </a:solidFill>
              </a:rPr>
              <a:t>Forms of Business Organization</a:t>
            </a:r>
          </a:p>
        </p:txBody>
      </p:sp>
    </p:spTree>
    <p:extLst>
      <p:ext uri="{BB962C8B-B14F-4D97-AF65-F5344CB8AC3E}">
        <p14:creationId xmlns:p14="http://schemas.microsoft.com/office/powerpoint/2010/main" val="30501397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2344</TotalTime>
  <Words>2274</Words>
  <Application>Microsoft Office PowerPoint</Application>
  <PresentationFormat>On-screen Show (4:3)</PresentationFormat>
  <Paragraphs>155</Paragraphs>
  <Slides>21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Calibri Light</vt:lpstr>
      <vt:lpstr>Charlie-Regular</vt:lpstr>
      <vt:lpstr>Charlie-RegularItalic</vt:lpstr>
      <vt:lpstr>Charlie-Semibold</vt:lpstr>
      <vt:lpstr>FedraSansPro-Bold</vt:lpstr>
      <vt:lpstr>Open Sans</vt:lpstr>
      <vt:lpstr>Roboto</vt:lpstr>
      <vt:lpstr>Office Theme</vt:lpstr>
      <vt:lpstr>11 Business Organization and Finance</vt:lpstr>
      <vt:lpstr>Learning Goals </vt:lpstr>
      <vt:lpstr>Key Terms</vt:lpstr>
      <vt:lpstr>Key Terms (continued)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What is Economics?</dc:title>
  <dc:creator>TEP One</dc:creator>
  <cp:lastModifiedBy>Shaheer Akram</cp:lastModifiedBy>
  <cp:revision>103</cp:revision>
  <cp:lastPrinted>2019-08-23T16:06:27Z</cp:lastPrinted>
  <dcterms:created xsi:type="dcterms:W3CDTF">2019-06-13T15:43:46Z</dcterms:created>
  <dcterms:modified xsi:type="dcterms:W3CDTF">2024-03-28T03:51:59Z</dcterms:modified>
</cp:coreProperties>
</file>