
<file path=[Content_Types].xml><?xml version="1.0" encoding="utf-8"?>
<Types xmlns="http://schemas.openxmlformats.org/package/2006/content-types">
  <Default ContentType="image/gif" Extension="gif"/>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tableStyles+xml" PartName="/ppt/tableStyles.xml"/>
  <Override ContentType="application/vnd.openxmlformats-officedocument.presentationml.viewProps+xml" PartName="/ppt/view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package.core-properties+xml" PartName="/docProps/core.xml"/>
</Types>
</file>

<file path=_rels/.rels><?xml version="1.0" encoding="UTF-8" standalone="yes"?><Relationships xmlns="http://schemas.openxmlformats.org/package/2006/relationships"><Relationship Id="rId4" Target="ppt/presentation.xml" Type="http://schemas.openxmlformats.org/officeDocument/2006/relationships/officeDocument"/><Relationship Id="rId3" Target="docProps/core.xml" Type="http://schemas.openxmlformats.org/package/2006/relationships/metadata/core-properties"/><Relationship Id="rId2" Target="docProps/app.xml" Type="http://schemas.openxmlformats.org/officeDocument/2006/relationships/extended-properties"/><Relationship Id="rId1" Target="docProps/thumbnail.jpeg" Type="http://schemas.openxmlformats.org/package/2006/relationships/metadata/thumbnai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saveSubsetFonts="1">
  <p:sldMasterIdLst>
    <p:sldMasterId id="2147483660" r:id="rId5"/>
  </p:sldMasterIdLst>
  <p:notesMasterIdLst>
    <p:notesMasterId r:id="rId6"/>
  </p:notesMasterIdLst>
  <p:handoutMasterIdLst>
    <p:handoutMasterId r:id="rId7"/>
  </p:handout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x="9144000" cy="6858000" type="screen4x3"/>
  <p:notesSz cx="6858000" cy="9144000"/>
  <p:defaultTex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extLst>
    <p:ext uri="{521415D9-36F7-43E2-AB2F-B90AF26B5E84}">
      <p14:sectionLst xmlns:p14="http://schemas.microsoft.com/office/powerpoint/2010/main">
        <p14:section id="{8D928FA7-66FE-D942-9500-F6FE5398880F}" name="Untitled Section">
          <p14:sldIdLst>
            <p14:sldId id="256"/>
            <p14:sldId id="257"/>
            <p14:sldId id="367"/>
            <p14:sldId id="452"/>
            <p14:sldId id="453"/>
            <p14:sldId id="259"/>
            <p14:sldId id="433"/>
            <p14:sldId id="439"/>
            <p14:sldId id="440"/>
            <p14:sldId id="434"/>
            <p14:sldId id="454"/>
            <p14:sldId id="441"/>
            <p14:sldId id="442"/>
            <p14:sldId id="445"/>
            <p14:sldId id="446"/>
            <p14:sldId id="447"/>
            <p14:sldId id="448"/>
            <p14:sldId id="449"/>
            <p14:sldId id="45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A48D"/>
    <a:srgbClr val="EF5745"/>
    <a:srgbClr val="BB3D94"/>
    <a:srgbClr val="C6AB2B"/>
    <a:srgbClr val="FCB9A7"/>
    <a:srgbClr val="E4847A"/>
    <a:srgbClr val="DE473D"/>
    <a:srgbClr val="E49C81"/>
    <a:srgbClr val="E4947C"/>
    <a:srgbClr val="DE8A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autoAdjust="0" sz="10662"/>
    <p:restoredTop autoAdjust="0" sz="93922"/>
  </p:normalViewPr>
  <p:slideViewPr>
    <p:cSldViewPr snapToGrid="0" snapToObjects="1">
      <p:cViewPr>
        <p:scale>
          <a:sx d="100" n="81"/>
          <a:sy d="100" n="81"/>
        </p:scale>
        <p:origin x="1284" y="-24"/>
      </p:cViewPr>
      <p:guideLst/>
    </p:cSldViewPr>
  </p:slideViewPr>
  <p:notesTextViewPr>
    <p:cViewPr>
      <p:scale>
        <a:sx d="1" n="1"/>
        <a:sy d="1" n="1"/>
      </p:scale>
      <p:origin x="0" y="0"/>
    </p:cViewPr>
  </p:notesTextViewPr>
  <p:gridSpacing cx="72008" cy="72008"/>
</p:viewPr>
</file>

<file path=ppt/_rels/presentation.xml.rels><?xml version="1.0" encoding="UTF-8" standalone="yes"?><Relationships xmlns="http://schemas.openxmlformats.org/package/2006/relationships"><Relationship Id="rId26" Target="slides/slide19.xml" Type="http://schemas.openxmlformats.org/officeDocument/2006/relationships/slide"/><Relationship Id="rId25" Target="slides/slide18.xml" Type="http://schemas.openxmlformats.org/officeDocument/2006/relationships/slide"/><Relationship Id="rId24" Target="slides/slide17.xml" Type="http://schemas.openxmlformats.org/officeDocument/2006/relationships/slide"/><Relationship Id="rId21" Target="slides/slide14.xml" Type="http://schemas.openxmlformats.org/officeDocument/2006/relationships/slide"/><Relationship Id="rId19" Target="slides/slide12.xml" Type="http://schemas.openxmlformats.org/officeDocument/2006/relationships/slide"/><Relationship Id="rId20" Target="slides/slide13.xml" Type="http://schemas.openxmlformats.org/officeDocument/2006/relationships/slide"/><Relationship Id="rId18" Target="slides/slide11.xml" Type="http://schemas.openxmlformats.org/officeDocument/2006/relationships/slide"/><Relationship Id="rId17" Target="slides/slide10.xml" Type="http://schemas.openxmlformats.org/officeDocument/2006/relationships/slide"/><Relationship Id="rId16" Target="slides/slide9.xml" Type="http://schemas.openxmlformats.org/officeDocument/2006/relationships/slide"/><Relationship Id="rId15" Target="slides/slide8.xml" Type="http://schemas.openxmlformats.org/officeDocument/2006/relationships/slide"/><Relationship Id="rId14" Target="slides/slide7.xml" Type="http://schemas.openxmlformats.org/officeDocument/2006/relationships/slide"/><Relationship Id="rId13" Target="slides/slide6.xml" Type="http://schemas.openxmlformats.org/officeDocument/2006/relationships/slide"/><Relationship Id="rId12" Target="slides/slide5.xml" Type="http://schemas.openxmlformats.org/officeDocument/2006/relationships/slide"/><Relationship Id="rId11" Target="slides/slide4.xml" Type="http://schemas.openxmlformats.org/officeDocument/2006/relationships/slide"/><Relationship Id="rId10" Target="slides/slide3.xml" Type="http://schemas.openxmlformats.org/officeDocument/2006/relationships/slide"/><Relationship Id="rId9" Target="slides/slide2.xml" Type="http://schemas.openxmlformats.org/officeDocument/2006/relationships/slide"/><Relationship Id="rId8" Target="slides/slide1.xml" Type="http://schemas.openxmlformats.org/officeDocument/2006/relationships/slide"/><Relationship Id="rId7" Target="handoutMasters/handoutMaster1.xml" Type="http://schemas.openxmlformats.org/officeDocument/2006/relationships/handoutMaster"/><Relationship Id="rId6" Target="notesMasters/notesMaster1.xml" Type="http://schemas.openxmlformats.org/officeDocument/2006/relationships/notesMaster"/><Relationship Id="rId5" Target="slideMasters/slideMaster1.xml" Type="http://schemas.openxmlformats.org/officeDocument/2006/relationships/slideMaster"/><Relationship Id="rId4" Target="tableStyles.xml" Type="http://schemas.openxmlformats.org/officeDocument/2006/relationships/tableStyles"/><Relationship Id="rId3" Target="presProps.xml" Type="http://schemas.openxmlformats.org/officeDocument/2006/relationships/presProps"/><Relationship Id="rId23" Target="slides/slide16.xml" Type="http://schemas.openxmlformats.org/officeDocument/2006/relationships/slide"/><Relationship Id="rId2" Target="viewProps.xml" Type="http://schemas.openxmlformats.org/officeDocument/2006/relationships/viewProps"/><Relationship Id="rId22" Target="slides/slide15.xml" Type="http://schemas.openxmlformats.org/officeDocument/2006/relationships/slide"/><Relationship Id="rId1" Target="theme/theme3.xml" Type="http://schemas.openxmlformats.org/officeDocument/2006/relationships/theme"/></Relationships>
</file>

<file path=ppt/handoutMasters/_rels/handoutMaster1.xml.rels><?xml version="1.0" encoding="UTF-8" standalone="yes"?><Relationships xmlns="http://schemas.openxmlformats.org/package/2006/relationships"><Relationship Id="rId1" Target="../theme/theme2.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2A4E5A-CD5A-ED4E-BE82-927F9B53234F}"/>
              </a:ext>
            </a:extLst>
          </p:cNvPr>
          <p:cNvSpPr>
            <a:spLocks noGrp="1"/>
          </p:cNvSpPr>
          <p:nvPr>
            <p:ph sz="quarter" type="hdr"/>
          </p:nvPr>
        </p:nvSpPr>
        <p:spPr>
          <a:xfrm>
            <a:off x="0" y="0"/>
            <a:ext cx="2971800" cy="458788"/>
          </a:xfrm>
          <a:prstGeom prst="rect">
            <a:avLst/>
          </a:prstGeom>
        </p:spPr>
        <p:txBody>
          <a:bodyPr bIns="45720" lIns="91440" numCol="1" rIns="91440" rtlCol="0" tIns="45720" vert="horz"/>
          <a:lstStyle>
            <a:lvl1pPr algn="l">
              <a:defRPr sz="1200"/>
            </a:lvl1pPr>
          </a:lstStyle>
          <a:p>
            <a:endParaRPr lang="en-US"/>
          </a:p>
        </p:txBody>
      </p:sp>
      <p:sp>
        <p:nvSpPr>
          <p:cNvPr id="3" name="Date Placeholder 2">
            <a:extLst>
              <a:ext uri="{FF2B5EF4-FFF2-40B4-BE49-F238E27FC236}">
                <a16:creationId xmlns:a16="http://schemas.microsoft.com/office/drawing/2014/main" id="{0C950557-6C8A-5B45-A351-FCC6232B7959}"/>
              </a:ext>
            </a:extLst>
          </p:cNvPr>
          <p:cNvSpPr>
            <a:spLocks noGrp="1"/>
          </p:cNvSpPr>
          <p:nvPr>
            <p:ph idx="1" sz="quarter" type="dt"/>
          </p:nvPr>
        </p:nvSpPr>
        <p:spPr>
          <a:xfrm>
            <a:off x="3884613" y="0"/>
            <a:ext cx="2971800" cy="458788"/>
          </a:xfrm>
          <a:prstGeom prst="rect">
            <a:avLst/>
          </a:prstGeom>
        </p:spPr>
        <p:txBody>
          <a:bodyPr bIns="45720" lIns="91440" numCol="1" rIns="91440" rtlCol="0" tIns="45720" vert="horz"/>
          <a:lstStyle>
            <a:lvl1pPr algn="r">
              <a:defRPr sz="1200"/>
            </a:lvl1pPr>
          </a:lstStyle>
          <a:p>
            <a:fld id="{75AAB3A6-8004-6A4F-A9AA-4D403F7C2FC3}" type="datetimeFigureOut">
              <a:rPr lang="en-US" smtClean="0"/>
              <a:t>4/2/2023</a:t>
            </a:fld>
            <a:endParaRPr lang="en-US"/>
          </a:p>
        </p:txBody>
      </p:sp>
      <p:sp>
        <p:nvSpPr>
          <p:cNvPr id="4" name="Footer Placeholder 3">
            <a:extLst>
              <a:ext uri="{FF2B5EF4-FFF2-40B4-BE49-F238E27FC236}">
                <a16:creationId xmlns:a16="http://schemas.microsoft.com/office/drawing/2014/main" id="{8C946EFB-6E4B-084A-ABA8-448A730BE7D4}"/>
              </a:ext>
            </a:extLst>
          </p:cNvPr>
          <p:cNvSpPr>
            <a:spLocks noGrp="1"/>
          </p:cNvSpPr>
          <p:nvPr>
            <p:ph idx="2" sz="quarter" type="ftr"/>
          </p:nvPr>
        </p:nvSpPr>
        <p:spPr>
          <a:xfrm>
            <a:off x="0" y="8685213"/>
            <a:ext cx="2971800" cy="458787"/>
          </a:xfrm>
          <a:prstGeom prst="rect">
            <a:avLst/>
          </a:prstGeom>
        </p:spPr>
        <p:txBody>
          <a:bodyPr anchor="b" bIns="45720" lIns="91440" numCol="1" rIns="91440" rtlCol="0" tIns="45720" vert="horz"/>
          <a:lstStyle>
            <a:lvl1pPr algn="l">
              <a:defRPr sz="1200"/>
            </a:lvl1pPr>
          </a:lstStyle>
          <a:p>
            <a:endParaRPr lang="en-US"/>
          </a:p>
        </p:txBody>
      </p:sp>
      <p:sp>
        <p:nvSpPr>
          <p:cNvPr id="5" name="Slide Number Placeholder 4">
            <a:extLst>
              <a:ext uri="{FF2B5EF4-FFF2-40B4-BE49-F238E27FC236}">
                <a16:creationId xmlns:a16="http://schemas.microsoft.com/office/drawing/2014/main" id="{51E19172-AF48-1E43-BB12-53F19949023A}"/>
              </a:ext>
            </a:extLst>
          </p:cNvPr>
          <p:cNvSpPr>
            <a:spLocks noGrp="1"/>
          </p:cNvSpPr>
          <p:nvPr>
            <p:ph idx="3" sz="quarter" type="sldNum"/>
          </p:nvPr>
        </p:nvSpPr>
        <p:spPr>
          <a:xfrm>
            <a:off x="3884613" y="8685213"/>
            <a:ext cx="2971800" cy="458787"/>
          </a:xfrm>
          <a:prstGeom prst="rect">
            <a:avLst/>
          </a:prstGeom>
        </p:spPr>
        <p:txBody>
          <a:bodyPr anchor="b" bIns="45720" lIns="91440" numCol="1" rIns="91440" rtlCol="0" tIns="45720" vert="horz"/>
          <a:lstStyle>
            <a:lvl1pPr algn="r">
              <a:defRPr sz="1200"/>
            </a:lvl1pPr>
          </a:lstStyle>
          <a:p>
            <a:fld id="{A88A3644-51FA-CF45-A766-2A2C52DC5079}" type="slidenum">
              <a:rPr lang="en-US" smtClean="0"/>
              <a:t>‹#›</a:t>
            </a:fld>
            <a:endParaRPr lang="en-US"/>
          </a:p>
        </p:txBody>
      </p:sp>
    </p:spTree>
    <p:extLst>
      <p:ext uri="{BB962C8B-B14F-4D97-AF65-F5344CB8AC3E}">
        <p14:creationId xmlns:p14="http://schemas.microsoft.com/office/powerpoint/2010/main" val="2152572437"/>
      </p:ext>
    </p:extLst>
  </p:cSld>
  <p:clrMap accent1="accent1" accent2="accent2" accent3="accent3" accent4="accent4" accent5="accent5" accent6="accent6" bg1="lt1" bg2="lt2" folHlink="folHlink" hlink="hlink" tx1="dk1" tx2="dk2"/>
  <p:hf dt="0" ftr="0" hdr="0" sldNum="0"/>
</p:handoutMaster>
</file>

<file path=ppt/notesMasters/_rels/notesMaster1.xml.rels><?xml version="1.0" encoding="UTF-8" standalone="yes"?><Relationships xmlns="http://schemas.openxmlformats.org/package/2006/relationships"><Relationship Id="rId1" Target="../theme/theme1.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sz="quarter" type="hdr"/>
          </p:nvPr>
        </p:nvSpPr>
        <p:spPr>
          <a:xfrm>
            <a:off x="0" y="0"/>
            <a:ext cx="2971800" cy="458788"/>
          </a:xfrm>
          <a:prstGeom prst="rect">
            <a:avLst/>
          </a:prstGeom>
        </p:spPr>
        <p:txBody>
          <a:bodyPr bIns="45720" lIns="91440" numCol="1" rIns="91440" rtlCol="0" tIns="45720" vert="horz"/>
          <a:lstStyle>
            <a:lvl1pPr algn="l">
              <a:defRPr sz="1200"/>
            </a:lvl1pPr>
          </a:lstStyle>
          <a:p>
            <a:endParaRPr lang="en-US"/>
          </a:p>
        </p:txBody>
      </p:sp>
      <p:sp>
        <p:nvSpPr>
          <p:cNvPr id="3" name="Date Placeholder 2"/>
          <p:cNvSpPr>
            <a:spLocks noGrp="1"/>
          </p:cNvSpPr>
          <p:nvPr>
            <p:ph idx="1" type="dt"/>
          </p:nvPr>
        </p:nvSpPr>
        <p:spPr>
          <a:xfrm>
            <a:off x="3884613" y="0"/>
            <a:ext cx="2971800" cy="458788"/>
          </a:xfrm>
          <a:prstGeom prst="rect">
            <a:avLst/>
          </a:prstGeom>
        </p:spPr>
        <p:txBody>
          <a:bodyPr bIns="45720" lIns="91440" numCol="1" rIns="91440" rtlCol="0" tIns="45720" vert="horz"/>
          <a:lstStyle>
            <a:lvl1pPr algn="r">
              <a:defRPr sz="1200"/>
            </a:lvl1pPr>
          </a:lstStyle>
          <a:p>
            <a:fld id="{ED697480-41B7-F24E-85BA-BC59A5595F3E}" type="datetimeFigureOut">
              <a:rPr lang="en-US" smtClean="0"/>
              <a:t>4/2/2023</a:t>
            </a:fld>
            <a:endParaRPr lang="en-US"/>
          </a:p>
        </p:txBody>
      </p:sp>
      <p:sp>
        <p:nvSpPr>
          <p:cNvPr id="4" name="Slide Image Placeholder 3"/>
          <p:cNvSpPr>
            <a:spLocks noChangeAspect="1" noGrp="1" noRot="1"/>
          </p:cNvSpPr>
          <p:nvPr>
            <p:ph idx="2" type="sldImg"/>
          </p:nvPr>
        </p:nvSpPr>
        <p:spPr>
          <a:xfrm>
            <a:off x="1371600" y="1143000"/>
            <a:ext cx="4114800" cy="3086100"/>
          </a:xfrm>
          <a:prstGeom prst="rect">
            <a:avLst/>
          </a:prstGeom>
          <a:noFill/>
          <a:ln w="12700">
            <a:solidFill>
              <a:prstClr val="black"/>
            </a:solidFill>
          </a:ln>
        </p:spPr>
        <p:txBody>
          <a:bodyPr anchor="ctr" bIns="45720" lIns="91440" numCol="1" rIns="91440" rtlCol="0" tIns="45720" vert="horz"/>
          <a:lstStyle/>
          <a:p>
            <a:endParaRPr lang="en-US"/>
          </a:p>
        </p:txBody>
      </p:sp>
      <p:sp>
        <p:nvSpPr>
          <p:cNvPr id="5" name="Notes Placeholder 4"/>
          <p:cNvSpPr>
            <a:spLocks noGrp="1"/>
          </p:cNvSpPr>
          <p:nvPr>
            <p:ph idx="3" sz="quarter" type="body"/>
          </p:nvPr>
        </p:nvSpPr>
        <p:spPr>
          <a:xfrm>
            <a:off x="685800" y="4400550"/>
            <a:ext cx="5486400" cy="3600450"/>
          </a:xfrm>
          <a:prstGeom prst="rect">
            <a:avLst/>
          </a:prstGeom>
        </p:spPr>
        <p:txBody>
          <a:bodyPr bIns="45720" lIns="91440" numCol="1" rIns="91440" rtlCol="0" tIns="45720" vert="horz"/>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idx="4" sz="quarter" type="ftr"/>
          </p:nvPr>
        </p:nvSpPr>
        <p:spPr>
          <a:xfrm>
            <a:off x="0" y="8685213"/>
            <a:ext cx="2971800" cy="458787"/>
          </a:xfrm>
          <a:prstGeom prst="rect">
            <a:avLst/>
          </a:prstGeom>
        </p:spPr>
        <p:txBody>
          <a:bodyPr anchor="b" bIns="45720" lIns="91440" numCol="1" rIns="91440" rtlCol="0" tIns="45720" vert="horz"/>
          <a:lstStyle>
            <a:lvl1pPr algn="l">
              <a:defRPr sz="1200"/>
            </a:lvl1pPr>
          </a:lstStyle>
          <a:p>
            <a:endParaRPr lang="en-US"/>
          </a:p>
        </p:txBody>
      </p:sp>
      <p:sp>
        <p:nvSpPr>
          <p:cNvPr id="7" name="Slide Number Placeholder 6"/>
          <p:cNvSpPr>
            <a:spLocks noGrp="1"/>
          </p:cNvSpPr>
          <p:nvPr>
            <p:ph idx="5" sz="quarter" type="sldNum"/>
          </p:nvPr>
        </p:nvSpPr>
        <p:spPr>
          <a:xfrm>
            <a:off x="3884613" y="8685213"/>
            <a:ext cx="2971800" cy="458787"/>
          </a:xfrm>
          <a:prstGeom prst="rect">
            <a:avLst/>
          </a:prstGeom>
        </p:spPr>
        <p:txBody>
          <a:bodyPr anchor="b" bIns="45720" lIns="91440" numCol="1" rIns="91440" rtlCol="0" tIns="45720" vert="horz"/>
          <a:lstStyle>
            <a:lvl1pPr algn="r">
              <a:defRPr sz="1200"/>
            </a:lvl1pPr>
          </a:lstStyle>
          <a:p>
            <a:fld id="{005AE036-41AA-5744-99E4-904444450AAD}" type="slidenum">
              <a:rPr lang="en-US" smtClean="0"/>
              <a:t>‹#›</a:t>
            </a:fld>
            <a:endParaRPr lang="en-US"/>
          </a:p>
        </p:txBody>
      </p:sp>
    </p:spTree>
    <p:extLst>
      <p:ext uri="{BB962C8B-B14F-4D97-AF65-F5344CB8AC3E}">
        <p14:creationId xmlns:p14="http://schemas.microsoft.com/office/powerpoint/2010/main" val="1669817802"/>
      </p:ext>
    </p:extLst>
  </p:cSld>
  <p:clrMap accent1="accent1" accent2="accent2" accent3="accent3" accent4="accent4" accent5="accent5" accent6="accent6" bg1="lt1" bg2="lt2" folHlink="folHlink" hlink="hlink" tx1="dk1" tx2="dk2"/>
  <p:hf dt="0" ftr="0" hdr="0" sldNum="0"/>
  <p:notesStyle>
    <a:lvl1pPr algn="l" defTabSz="914400" eaLnBrk="1" hangingPunct="1" latinLnBrk="0" marL="0" rtl="0">
      <a:defRPr kern="1200" sz="1200">
        <a:solidFill>
          <a:schemeClr val="tx1"/>
        </a:solidFill>
        <a:latin typeface="+mn-lt"/>
        <a:ea typeface="+mn-ea"/>
        <a:cs typeface="+mn-cs"/>
      </a:defRPr>
    </a:lvl1pPr>
    <a:lvl2pPr algn="l" defTabSz="914400" eaLnBrk="1" hangingPunct="1" latinLnBrk="0" marL="457200" rtl="0">
      <a:defRPr kern="1200" sz="1200">
        <a:solidFill>
          <a:schemeClr val="tx1"/>
        </a:solidFill>
        <a:latin typeface="+mn-lt"/>
        <a:ea typeface="+mn-ea"/>
        <a:cs typeface="+mn-cs"/>
      </a:defRPr>
    </a:lvl2pPr>
    <a:lvl3pPr algn="l" defTabSz="914400" eaLnBrk="1" hangingPunct="1" latinLnBrk="0" marL="914400" rtl="0">
      <a:defRPr kern="1200" sz="1200">
        <a:solidFill>
          <a:schemeClr val="tx1"/>
        </a:solidFill>
        <a:latin typeface="+mn-lt"/>
        <a:ea typeface="+mn-ea"/>
        <a:cs typeface="+mn-cs"/>
      </a:defRPr>
    </a:lvl3pPr>
    <a:lvl4pPr algn="l" defTabSz="914400" eaLnBrk="1" hangingPunct="1" latinLnBrk="0" marL="1371600" rtl="0">
      <a:defRPr kern="1200" sz="1200">
        <a:solidFill>
          <a:schemeClr val="tx1"/>
        </a:solidFill>
        <a:latin typeface="+mn-lt"/>
        <a:ea typeface="+mn-ea"/>
        <a:cs typeface="+mn-cs"/>
      </a:defRPr>
    </a:lvl4pPr>
    <a:lvl5pPr algn="l" defTabSz="914400" eaLnBrk="1" hangingPunct="1" latinLnBrk="0" marL="1828800" rtl="0">
      <a:defRPr kern="1200" sz="1200">
        <a:solidFill>
          <a:schemeClr val="tx1"/>
        </a:solidFill>
        <a:latin typeface="+mn-lt"/>
        <a:ea typeface="+mn-ea"/>
        <a:cs typeface="+mn-cs"/>
      </a:defRPr>
    </a:lvl5pPr>
    <a:lvl6pPr algn="l" defTabSz="914400" eaLnBrk="1" hangingPunct="1" latinLnBrk="0" marL="2286000" rtl="0">
      <a:defRPr kern="1200" sz="1200">
        <a:solidFill>
          <a:schemeClr val="tx1"/>
        </a:solidFill>
        <a:latin typeface="+mn-lt"/>
        <a:ea typeface="+mn-ea"/>
        <a:cs typeface="+mn-cs"/>
      </a:defRPr>
    </a:lvl6pPr>
    <a:lvl7pPr algn="l" defTabSz="914400" eaLnBrk="1" hangingPunct="1" latinLnBrk="0" marL="2743200" rtl="0">
      <a:defRPr kern="1200" sz="1200">
        <a:solidFill>
          <a:schemeClr val="tx1"/>
        </a:solidFill>
        <a:latin typeface="+mn-lt"/>
        <a:ea typeface="+mn-ea"/>
        <a:cs typeface="+mn-cs"/>
      </a:defRPr>
    </a:lvl7pPr>
    <a:lvl8pPr algn="l" defTabSz="914400" eaLnBrk="1" hangingPunct="1" latinLnBrk="0" marL="3200400" rtl="0">
      <a:defRPr kern="1200" sz="1200">
        <a:solidFill>
          <a:schemeClr val="tx1"/>
        </a:solidFill>
        <a:latin typeface="+mn-lt"/>
        <a:ea typeface="+mn-ea"/>
        <a:cs typeface="+mn-cs"/>
      </a:defRPr>
    </a:lvl8pPr>
    <a:lvl9pPr algn="l" defTabSz="914400" eaLnBrk="1" hangingPunct="1" latinLnBrk="0" marL="3657600" rtl="0">
      <a:defRPr kern="1200"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arget="../slides/slide1.xml" Type="http://schemas.openxmlformats.org/officeDocument/2006/relationships/slide"/><Relationship Id="rId1"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ChangeAspect="1" noGrp="1" noRot="1"/>
          </p:cNvSpPr>
          <p:nvPr>
            <p:ph type="sldImg"/>
          </p:nvPr>
        </p:nvSpPr>
        <p:spPr/>
      </p:sp>
      <p:sp>
        <p:nvSpPr>
          <p:cNvPr id="3" name="Notes Placeholder 2"/>
          <p:cNvSpPr>
            <a:spLocks noGrp="1"/>
          </p:cNvSpPr>
          <p:nvPr>
            <p:ph idx="1" type="body"/>
          </p:nvPr>
        </p:nvSpPr>
        <p:spPr/>
        <p:txBody>
          <a:bodyPr numCol="1"/>
          <a:lstStyle/>
          <a:p>
            <a:endParaRPr dirty="0" lang="en-US"/>
          </a:p>
        </p:txBody>
      </p:sp>
    </p:spTree>
    <p:extLst>
      <p:ext uri="{BB962C8B-B14F-4D97-AF65-F5344CB8AC3E}">
        <p14:creationId xmlns:p14="http://schemas.microsoft.com/office/powerpoint/2010/main" val="2200192925"/>
      </p:ext>
    </p:extLst>
  </p:cSld>
  <p:clrMapOvr>
    <a:masterClrMapping/>
  </p:clrMapOvr>
</p:notes>
</file>

<file path=ppt/slideLayouts/_rels/slideLayout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numCol="1"/>
          <a:lstStyle>
            <a:lvl1pPr algn="ctr">
              <a:defRPr sz="6000"/>
            </a:lvl1pPr>
          </a:lstStyle>
          <a:p>
            <a:r>
              <a:rPr lang="en-US"/>
              <a:t>Click to edit Master title style</a:t>
            </a:r>
            <a:endParaRPr dirty="0" lang="en-US"/>
          </a:p>
        </p:txBody>
      </p:sp>
      <p:sp>
        <p:nvSpPr>
          <p:cNvPr id="3" name="Subtitle 2"/>
          <p:cNvSpPr>
            <a:spLocks noGrp="1"/>
          </p:cNvSpPr>
          <p:nvPr>
            <p:ph idx="1" type="subTitle"/>
          </p:nvPr>
        </p:nvSpPr>
        <p:spPr>
          <a:xfrm>
            <a:off x="1143000" y="3602038"/>
            <a:ext cx="6858000" cy="1655762"/>
          </a:xfrm>
        </p:spPr>
        <p:txBody>
          <a:bodyPr numCol="1"/>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endParaRPr dirty="0" lang="en-US"/>
          </a:p>
        </p:txBody>
      </p:sp>
      <p:sp>
        <p:nvSpPr>
          <p:cNvPr id="4" name="Date Placeholder 3"/>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5" name="Footer Placeholder 4"/>
          <p:cNvSpPr>
            <a:spLocks noGrp="1"/>
          </p:cNvSpPr>
          <p:nvPr>
            <p:ph idx="11" sz="quarter" type="ftr"/>
          </p:nvPr>
        </p:nvSpPr>
        <p:spPr/>
        <p:txBody>
          <a:bodyPr numCol="1"/>
          <a:lstStyle/>
          <a:p>
            <a:endParaRPr lang="en-US"/>
          </a:p>
        </p:txBody>
      </p:sp>
      <p:sp>
        <p:nvSpPr>
          <p:cNvPr id="6" name="Slide Number Placeholder 5"/>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6134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dirty="0" lang="en-US"/>
          </a:p>
        </p:txBody>
      </p:sp>
      <p:sp>
        <p:nvSpPr>
          <p:cNvPr id="3" name="Vertical Text Placeholder 2"/>
          <p:cNvSpPr>
            <a:spLocks noGrp="1"/>
          </p:cNvSpPr>
          <p:nvPr>
            <p:ph idx="1" orient="vert" type="body"/>
          </p:nvPr>
        </p:nvSpPr>
        <p:spPr/>
        <p:txBody>
          <a:bodyPr numCol="1"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4" name="Date Placeholder 3"/>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5" name="Footer Placeholder 4"/>
          <p:cNvSpPr>
            <a:spLocks noGrp="1"/>
          </p:cNvSpPr>
          <p:nvPr>
            <p:ph idx="11" sz="quarter" type="ftr"/>
          </p:nvPr>
        </p:nvSpPr>
        <p:spPr/>
        <p:txBody>
          <a:bodyPr numCol="1"/>
          <a:lstStyle/>
          <a:p>
            <a:endParaRPr lang="en-US"/>
          </a:p>
        </p:txBody>
      </p:sp>
      <p:sp>
        <p:nvSpPr>
          <p:cNvPr id="6" name="Slide Number Placeholder 5"/>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25990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 name=""/>
        <p:cNvGrpSpPr/>
        <p:nvPr/>
      </p:nvGrpSpPr>
      <p:grpSpPr>
        <a:xfrm>
          <a:off x="0" y="0"/>
          <a:ext cx="0" cy="0"/>
          <a:chOff x="0" y="0"/>
          <a:chExt cx="0" cy="0"/>
        </a:xfrm>
      </p:grpSpPr>
      <p:sp>
        <p:nvSpPr>
          <p:cNvPr id="2" name="Vertical Title 1"/>
          <p:cNvSpPr>
            <a:spLocks noGrp="1"/>
          </p:cNvSpPr>
          <p:nvPr>
            <p:ph orient="vert" type="title"/>
          </p:nvPr>
        </p:nvSpPr>
        <p:spPr>
          <a:xfrm>
            <a:off x="6543675" y="365125"/>
            <a:ext cx="1971675" cy="5811838"/>
          </a:xfrm>
        </p:spPr>
        <p:txBody>
          <a:bodyPr numCol="1" vert="eaVert"/>
          <a:lstStyle/>
          <a:p>
            <a:r>
              <a:rPr lang="en-US"/>
              <a:t>Click to edit Master title style</a:t>
            </a:r>
            <a:endParaRPr dirty="0" lang="en-US"/>
          </a:p>
        </p:txBody>
      </p:sp>
      <p:sp>
        <p:nvSpPr>
          <p:cNvPr id="3" name="Vertical Text Placeholder 2"/>
          <p:cNvSpPr>
            <a:spLocks noGrp="1"/>
          </p:cNvSpPr>
          <p:nvPr>
            <p:ph idx="1" orient="vert" type="body"/>
          </p:nvPr>
        </p:nvSpPr>
        <p:spPr>
          <a:xfrm>
            <a:off x="628650" y="365125"/>
            <a:ext cx="5800725" cy="5811838"/>
          </a:xfrm>
        </p:spPr>
        <p:txBody>
          <a:bodyPr numCol="1"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4" name="Date Placeholder 3"/>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5" name="Footer Placeholder 4"/>
          <p:cNvSpPr>
            <a:spLocks noGrp="1"/>
          </p:cNvSpPr>
          <p:nvPr>
            <p:ph idx="11" sz="quarter" type="ftr"/>
          </p:nvPr>
        </p:nvSpPr>
        <p:spPr/>
        <p:txBody>
          <a:bodyPr numCol="1"/>
          <a:lstStyle/>
          <a:p>
            <a:endParaRPr lang="en-US"/>
          </a:p>
        </p:txBody>
      </p:sp>
      <p:sp>
        <p:nvSpPr>
          <p:cNvPr id="6" name="Slide Number Placeholder 5"/>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126260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3A5F-7EB6-9B4D-AA06-87C14EC882D5}"/>
              </a:ext>
            </a:extLst>
          </p:cNvPr>
          <p:cNvSpPr>
            <a:spLocks noGrp="1"/>
          </p:cNvSpPr>
          <p:nvPr>
            <p:ph type="title"/>
          </p:nvPr>
        </p:nvSpPr>
        <p:spPr/>
        <p:txBody>
          <a:bodyPr numCol="1"/>
          <a:lstStyle/>
          <a:p>
            <a:r>
              <a:rPr lang="en-US"/>
              <a:t>Click to edit Master title style</a:t>
            </a:r>
          </a:p>
        </p:txBody>
      </p:sp>
      <p:sp>
        <p:nvSpPr>
          <p:cNvPr id="3" name="Date Placeholder 2">
            <a:extLst>
              <a:ext uri="{FF2B5EF4-FFF2-40B4-BE49-F238E27FC236}">
                <a16:creationId xmlns:a16="http://schemas.microsoft.com/office/drawing/2014/main" id="{476863AF-3BF6-A549-9383-CD342BCC136C}"/>
              </a:ext>
            </a:extLst>
          </p:cNvPr>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4" name="Footer Placeholder 3">
            <a:extLst>
              <a:ext uri="{FF2B5EF4-FFF2-40B4-BE49-F238E27FC236}">
                <a16:creationId xmlns:a16="http://schemas.microsoft.com/office/drawing/2014/main" id="{073C3E19-0274-334C-A696-3981A8B72FC9}"/>
              </a:ext>
            </a:extLst>
          </p:cNvPr>
          <p:cNvSpPr>
            <a:spLocks noGrp="1"/>
          </p:cNvSpPr>
          <p:nvPr>
            <p:ph idx="11" sz="quarter" type="ftr"/>
          </p:nvPr>
        </p:nvSpPr>
        <p:spPr/>
        <p:txBody>
          <a:bodyPr numCol="1"/>
          <a:lstStyle/>
          <a:p>
            <a:endParaRPr lang="en-US"/>
          </a:p>
        </p:txBody>
      </p:sp>
      <p:sp>
        <p:nvSpPr>
          <p:cNvPr id="5" name="Slide Number Placeholder 4">
            <a:extLst>
              <a:ext uri="{FF2B5EF4-FFF2-40B4-BE49-F238E27FC236}">
                <a16:creationId xmlns:a16="http://schemas.microsoft.com/office/drawing/2014/main" id="{CABFA744-0932-034B-AC3E-140FCD4C19D7}"/>
              </a:ext>
            </a:extLst>
          </p:cNvPr>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176632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dirty="0" lang="en-US"/>
          </a:p>
        </p:txBody>
      </p:sp>
      <p:sp>
        <p:nvSpPr>
          <p:cNvPr id="3" name="Content Placeholder 2"/>
          <p:cNvSpPr>
            <a:spLocks noGrp="1"/>
          </p:cNvSpPr>
          <p:nvPr>
            <p:ph idx="1"/>
          </p:nvPr>
        </p:nvSpPr>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4" name="Date Placeholder 3"/>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5" name="Footer Placeholder 4"/>
          <p:cNvSpPr>
            <a:spLocks noGrp="1"/>
          </p:cNvSpPr>
          <p:nvPr>
            <p:ph idx="11" sz="quarter" type="ftr"/>
          </p:nvPr>
        </p:nvSpPr>
        <p:spPr/>
        <p:txBody>
          <a:bodyPr numCol="1"/>
          <a:lstStyle/>
          <a:p>
            <a:endParaRPr lang="en-US"/>
          </a:p>
        </p:txBody>
      </p:sp>
      <p:sp>
        <p:nvSpPr>
          <p:cNvPr id="6" name="Slide Number Placeholder 5"/>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401520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numCol="1"/>
          <a:lstStyle>
            <a:lvl1pPr>
              <a:defRPr sz="6000"/>
            </a:lvl1pPr>
          </a:lstStyle>
          <a:p>
            <a:r>
              <a:rPr lang="en-US"/>
              <a:t>Click to edit Master title style</a:t>
            </a:r>
            <a:endParaRPr dirty="0" lang="en-US"/>
          </a:p>
        </p:txBody>
      </p:sp>
      <p:sp>
        <p:nvSpPr>
          <p:cNvPr id="3" name="Text Placeholder 2"/>
          <p:cNvSpPr>
            <a:spLocks noGrp="1"/>
          </p:cNvSpPr>
          <p:nvPr>
            <p:ph idx="1" type="body"/>
          </p:nvPr>
        </p:nvSpPr>
        <p:spPr>
          <a:xfrm>
            <a:off x="623888" y="4589464"/>
            <a:ext cx="7886700" cy="1500187"/>
          </a:xfrm>
        </p:spPr>
        <p:txBody>
          <a:bodyPr numCol="1"/>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5" name="Footer Placeholder 4"/>
          <p:cNvSpPr>
            <a:spLocks noGrp="1"/>
          </p:cNvSpPr>
          <p:nvPr>
            <p:ph idx="11" sz="quarter" type="ftr"/>
          </p:nvPr>
        </p:nvSpPr>
        <p:spPr/>
        <p:txBody>
          <a:bodyPr numCol="1"/>
          <a:lstStyle/>
          <a:p>
            <a:endParaRPr lang="en-US"/>
          </a:p>
        </p:txBody>
      </p:sp>
      <p:sp>
        <p:nvSpPr>
          <p:cNvPr id="6" name="Slide Number Placeholder 5"/>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173121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dirty="0" lang="en-US"/>
          </a:p>
        </p:txBody>
      </p:sp>
      <p:sp>
        <p:nvSpPr>
          <p:cNvPr id="3" name="Content Placeholder 2"/>
          <p:cNvSpPr>
            <a:spLocks noGrp="1"/>
          </p:cNvSpPr>
          <p:nvPr>
            <p:ph idx="1" sz="half"/>
          </p:nvPr>
        </p:nvSpPr>
        <p:spPr>
          <a:xfrm>
            <a:off x="628650" y="1825625"/>
            <a:ext cx="3886200" cy="4351338"/>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4" name="Content Placeholder 3"/>
          <p:cNvSpPr>
            <a:spLocks noGrp="1"/>
          </p:cNvSpPr>
          <p:nvPr>
            <p:ph idx="2" sz="half"/>
          </p:nvPr>
        </p:nvSpPr>
        <p:spPr>
          <a:xfrm>
            <a:off x="4629150" y="1825625"/>
            <a:ext cx="3886200" cy="4351338"/>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5" name="Date Placeholder 4"/>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6" name="Footer Placeholder 5"/>
          <p:cNvSpPr>
            <a:spLocks noGrp="1"/>
          </p:cNvSpPr>
          <p:nvPr>
            <p:ph idx="11" sz="quarter" type="ftr"/>
          </p:nvPr>
        </p:nvSpPr>
        <p:spPr/>
        <p:txBody>
          <a:bodyPr numCol="1"/>
          <a:lstStyle/>
          <a:p>
            <a:endParaRPr lang="en-US"/>
          </a:p>
        </p:txBody>
      </p:sp>
      <p:sp>
        <p:nvSpPr>
          <p:cNvPr id="7" name="Slide Number Placeholder 6"/>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22007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numCol="1"/>
          <a:lstStyle/>
          <a:p>
            <a:r>
              <a:rPr lang="en-US"/>
              <a:t>Click to edit Master title style</a:t>
            </a:r>
            <a:endParaRPr dirty="0" lang="en-US"/>
          </a:p>
        </p:txBody>
      </p:sp>
      <p:sp>
        <p:nvSpPr>
          <p:cNvPr id="3" name="Text Placeholder 2"/>
          <p:cNvSpPr>
            <a:spLocks noGrp="1"/>
          </p:cNvSpPr>
          <p:nvPr>
            <p:ph idx="1" type="body"/>
          </p:nvPr>
        </p:nvSpPr>
        <p:spPr>
          <a:xfrm>
            <a:off x="629842" y="1681163"/>
            <a:ext cx="3868340" cy="823912"/>
          </a:xfrm>
        </p:spPr>
        <p:txBody>
          <a:bodyPr anchor="b" numCol="1"/>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4" name="Content Placeholder 3"/>
          <p:cNvSpPr>
            <a:spLocks noGrp="1"/>
          </p:cNvSpPr>
          <p:nvPr>
            <p:ph idx="2" sz="half"/>
          </p:nvPr>
        </p:nvSpPr>
        <p:spPr>
          <a:xfrm>
            <a:off x="629842" y="2505075"/>
            <a:ext cx="3868340" cy="3684588"/>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5" name="Text Placeholder 4"/>
          <p:cNvSpPr>
            <a:spLocks noGrp="1"/>
          </p:cNvSpPr>
          <p:nvPr>
            <p:ph idx="3" sz="quarter" type="body"/>
          </p:nvPr>
        </p:nvSpPr>
        <p:spPr>
          <a:xfrm>
            <a:off x="4629150" y="1681163"/>
            <a:ext cx="3887391" cy="823912"/>
          </a:xfrm>
        </p:spPr>
        <p:txBody>
          <a:bodyPr anchor="b" numCol="1"/>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6" name="Content Placeholder 5"/>
          <p:cNvSpPr>
            <a:spLocks noGrp="1"/>
          </p:cNvSpPr>
          <p:nvPr>
            <p:ph idx="4" sz="quarter"/>
          </p:nvPr>
        </p:nvSpPr>
        <p:spPr>
          <a:xfrm>
            <a:off x="4629150" y="2505075"/>
            <a:ext cx="3887391" cy="3684588"/>
          </a:xfrm>
        </p:spPr>
        <p:txBody>
          <a:bodyPr numCol="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7" name="Date Placeholder 6"/>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8" name="Footer Placeholder 7"/>
          <p:cNvSpPr>
            <a:spLocks noGrp="1"/>
          </p:cNvSpPr>
          <p:nvPr>
            <p:ph idx="11" sz="quarter" type="ftr"/>
          </p:nvPr>
        </p:nvSpPr>
        <p:spPr/>
        <p:txBody>
          <a:bodyPr numCol="1"/>
          <a:lstStyle/>
          <a:p>
            <a:endParaRPr lang="en-US"/>
          </a:p>
        </p:txBody>
      </p:sp>
      <p:sp>
        <p:nvSpPr>
          <p:cNvPr id="9" name="Slide Number Placeholder 8"/>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301637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dirty="0" lang="en-US"/>
          </a:p>
        </p:txBody>
      </p:sp>
      <p:sp>
        <p:nvSpPr>
          <p:cNvPr id="3" name="Date Placeholder 2"/>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4" name="Footer Placeholder 3"/>
          <p:cNvSpPr>
            <a:spLocks noGrp="1"/>
          </p:cNvSpPr>
          <p:nvPr>
            <p:ph idx="11" sz="quarter" type="ftr"/>
          </p:nvPr>
        </p:nvSpPr>
        <p:spPr/>
        <p:txBody>
          <a:bodyPr numCol="1"/>
          <a:lstStyle/>
          <a:p>
            <a:endParaRPr lang="en-US"/>
          </a:p>
        </p:txBody>
      </p:sp>
      <p:sp>
        <p:nvSpPr>
          <p:cNvPr id="5" name="Slide Number Placeholder 4"/>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133468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 name=""/>
        <p:cNvGrpSpPr/>
        <p:nvPr/>
      </p:nvGrpSpPr>
      <p:grpSpPr>
        <a:xfrm>
          <a:off x="0" y="0"/>
          <a:ext cx="0" cy="0"/>
          <a:chOff x="0" y="0"/>
          <a:chExt cx="0" cy="0"/>
        </a:xfrm>
      </p:grpSpPr>
      <p:sp>
        <p:nvSpPr>
          <p:cNvPr id="2" name="Date Placeholder 1"/>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3" name="Footer Placeholder 2"/>
          <p:cNvSpPr>
            <a:spLocks noGrp="1"/>
          </p:cNvSpPr>
          <p:nvPr>
            <p:ph idx="11" sz="quarter" type="ftr"/>
          </p:nvPr>
        </p:nvSpPr>
        <p:spPr/>
        <p:txBody>
          <a:bodyPr numCol="1"/>
          <a:lstStyle/>
          <a:p>
            <a:endParaRPr lang="en-US"/>
          </a:p>
        </p:txBody>
      </p:sp>
      <p:sp>
        <p:nvSpPr>
          <p:cNvPr id="4" name="Slide Number Placeholder 3"/>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3538840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numCol="1"/>
          <a:lstStyle>
            <a:lvl1pPr>
              <a:defRPr sz="3200"/>
            </a:lvl1pPr>
          </a:lstStyle>
          <a:p>
            <a:r>
              <a:rPr lang="en-US"/>
              <a:t>Click to edit Master title style</a:t>
            </a:r>
            <a:endParaRPr dirty="0" lang="en-US"/>
          </a:p>
        </p:txBody>
      </p:sp>
      <p:sp>
        <p:nvSpPr>
          <p:cNvPr id="3" name="Content Placeholder 2"/>
          <p:cNvSpPr>
            <a:spLocks noGrp="1"/>
          </p:cNvSpPr>
          <p:nvPr>
            <p:ph idx="1"/>
          </p:nvPr>
        </p:nvSpPr>
        <p:spPr>
          <a:xfrm>
            <a:off x="3887391" y="987426"/>
            <a:ext cx="4629150" cy="487362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4" name="Text Placeholder 3"/>
          <p:cNvSpPr>
            <a:spLocks noGrp="1"/>
          </p:cNvSpPr>
          <p:nvPr>
            <p:ph idx="2" sz="half" type="body"/>
          </p:nvPr>
        </p:nvSpPr>
        <p:spPr>
          <a:xfrm>
            <a:off x="629841" y="2057400"/>
            <a:ext cx="2949178" cy="3811588"/>
          </a:xfrm>
        </p:spPr>
        <p:txBody>
          <a:bodyPr numCol="1"/>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5" name="Date Placeholder 4"/>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6" name="Footer Placeholder 5"/>
          <p:cNvSpPr>
            <a:spLocks noGrp="1"/>
          </p:cNvSpPr>
          <p:nvPr>
            <p:ph idx="11" sz="quarter" type="ftr"/>
          </p:nvPr>
        </p:nvSpPr>
        <p:spPr/>
        <p:txBody>
          <a:bodyPr numCol="1"/>
          <a:lstStyle/>
          <a:p>
            <a:endParaRPr lang="en-US"/>
          </a:p>
        </p:txBody>
      </p:sp>
      <p:sp>
        <p:nvSpPr>
          <p:cNvPr id="7" name="Slide Number Placeholder 6"/>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19609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numCol="1"/>
          <a:lstStyle>
            <a:lvl1pPr>
              <a:defRPr sz="3200"/>
            </a:lvl1pPr>
          </a:lstStyle>
          <a:p>
            <a:r>
              <a:rPr lang="en-US"/>
              <a:t>Click to edit Master title style</a:t>
            </a:r>
            <a:endParaRPr dirty="0" lang="en-US"/>
          </a:p>
        </p:txBody>
      </p:sp>
      <p:sp>
        <p:nvSpPr>
          <p:cNvPr id="3" name="Picture Placeholder 2"/>
          <p:cNvSpPr>
            <a:spLocks noChangeAspect="1" noGrp="1"/>
          </p:cNvSpPr>
          <p:nvPr>
            <p:ph idx="1" type="pic"/>
          </p:nvPr>
        </p:nvSpPr>
        <p:spPr>
          <a:xfrm>
            <a:off x="3887391" y="987426"/>
            <a:ext cx="4629150" cy="4873625"/>
          </a:xfrm>
        </p:spPr>
        <p:txBody>
          <a:bodyPr anchor="t" numCol="1"/>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en-US"/>
              <a:t>Click icon to add picture</a:t>
            </a:r>
            <a:endParaRPr dirty="0" lang="en-US"/>
          </a:p>
        </p:txBody>
      </p:sp>
      <p:sp>
        <p:nvSpPr>
          <p:cNvPr id="4" name="Text Placeholder 3"/>
          <p:cNvSpPr>
            <a:spLocks noGrp="1"/>
          </p:cNvSpPr>
          <p:nvPr>
            <p:ph idx="2" sz="half" type="body"/>
          </p:nvPr>
        </p:nvSpPr>
        <p:spPr>
          <a:xfrm>
            <a:off x="629841" y="2057400"/>
            <a:ext cx="2949178" cy="3811588"/>
          </a:xfrm>
        </p:spPr>
        <p:txBody>
          <a:bodyPr numCol="1"/>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5" name="Date Placeholder 4"/>
          <p:cNvSpPr>
            <a:spLocks noGrp="1"/>
          </p:cNvSpPr>
          <p:nvPr>
            <p:ph idx="10" sz="half" type="dt"/>
          </p:nvPr>
        </p:nvSpPr>
        <p:spPr/>
        <p:txBody>
          <a:bodyPr numCol="1"/>
          <a:lstStyle/>
          <a:p>
            <a:fld id="{A53D33CB-E9F7-CD40-96E4-A50D188BA4F6}" type="datetimeFigureOut">
              <a:rPr lang="en-US" smtClean="0"/>
              <a:t>4/2/2023</a:t>
            </a:fld>
            <a:endParaRPr lang="en-US"/>
          </a:p>
        </p:txBody>
      </p:sp>
      <p:sp>
        <p:nvSpPr>
          <p:cNvPr id="6" name="Footer Placeholder 5"/>
          <p:cNvSpPr>
            <a:spLocks noGrp="1"/>
          </p:cNvSpPr>
          <p:nvPr>
            <p:ph idx="11" sz="quarter" type="ftr"/>
          </p:nvPr>
        </p:nvSpPr>
        <p:spPr/>
        <p:txBody>
          <a:bodyPr numCol="1"/>
          <a:lstStyle/>
          <a:p>
            <a:endParaRPr lang="en-US"/>
          </a:p>
        </p:txBody>
      </p:sp>
      <p:sp>
        <p:nvSpPr>
          <p:cNvPr id="7" name="Slide Number Placeholder 6"/>
          <p:cNvSpPr>
            <a:spLocks noGrp="1"/>
          </p:cNvSpPr>
          <p:nvPr>
            <p:ph idx="12" sz="quarter" type="sldNum"/>
          </p:nvPr>
        </p:nvSpPr>
        <p:spPr/>
        <p:txBody>
          <a:bodyPr numCol="1"/>
          <a:lstStyle/>
          <a:p>
            <a:fld id="{E82E3F87-1626-8A47-8DE3-7AF2C0382D64}" type="slidenum">
              <a:rPr lang="en-US" smtClean="0"/>
              <a:t>‹#›</a:t>
            </a:fld>
            <a:endParaRPr lang="en-US"/>
          </a:p>
        </p:txBody>
      </p:sp>
    </p:spTree>
    <p:extLst>
      <p:ext uri="{BB962C8B-B14F-4D97-AF65-F5344CB8AC3E}">
        <p14:creationId xmlns:p14="http://schemas.microsoft.com/office/powerpoint/2010/main" val="1426932412"/>
      </p:ext>
    </p:extLst>
  </p:cSld>
  <p:clrMapOvr>
    <a:masterClrMapping/>
  </p:clrMapOvr>
</p:sldLayout>
</file>

<file path=ppt/slideMasters/_rels/slideMaster1.xml.rels><?xml version="1.0" encoding="UTF-8" standalone="yes"?><Relationships xmlns="http://schemas.openxmlformats.org/package/2006/relationships"><Relationship Id="rId13" Target="../slideLayouts/slideLayout12.xml" Type="http://schemas.openxmlformats.org/officeDocument/2006/relationships/slideLayout"/><Relationship Id="rId12" Target="../slideLayouts/slideLayout11.xml" Type="http://schemas.openxmlformats.org/officeDocument/2006/relationships/slideLayout"/><Relationship Id="rId11" Target="../slideLayouts/slideLayout10.xml" Type="http://schemas.openxmlformats.org/officeDocument/2006/relationships/slideLayout"/><Relationship Id="rId9" Target="../slideLayouts/slideLayout8.xml" Type="http://schemas.openxmlformats.org/officeDocument/2006/relationships/slideLayout"/><Relationship Id="rId10" Target="../slideLayouts/slideLayout9.xml" Type="http://schemas.openxmlformats.org/officeDocument/2006/relationships/slideLayout"/><Relationship Id="rId8" Target="../slideLayouts/slideLayout7.xml" Type="http://schemas.openxmlformats.org/officeDocument/2006/relationships/slideLayout"/><Relationship Id="rId7" Target="../slideLayouts/slideLayout6.xml" Type="http://schemas.openxmlformats.org/officeDocument/2006/relationships/slideLayout"/><Relationship Id="rId6" Target="../slideLayouts/slideLayout5.xml" Type="http://schemas.openxmlformats.org/officeDocument/2006/relationships/slideLayout"/><Relationship Id="rId5" Target="../slideLayouts/slideLayout4.xml" Type="http://schemas.openxmlformats.org/officeDocument/2006/relationships/slideLayout"/><Relationship Id="rId4" Target="../slideLayouts/slideLayout3.xml" Type="http://schemas.openxmlformats.org/officeDocument/2006/relationships/slideLayout"/><Relationship Id="rId3" Target="../slideLayouts/slideLayout2.xml" Type="http://schemas.openxmlformats.org/officeDocument/2006/relationships/slideLayout"/><Relationship Id="rId2" Target="../slideLayouts/slideLayout1.xml" Type="http://schemas.openxmlformats.org/officeDocument/2006/relationships/slideLayout"/><Relationship Id="rId1" Target="../theme/theme3.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anchor="ctr" bIns="45720" lIns="91440" numCol="1" rIns="91440" rtlCol="0" tIns="45720" vert="horz">
            <a:normAutofit/>
          </a:bodyPr>
          <a:lstStyle/>
          <a:p>
            <a:r>
              <a:rPr lang="en-US"/>
              <a:t>Click to edit Master title style</a:t>
            </a:r>
            <a:endParaRPr dirty="0" lang="en-US"/>
          </a:p>
        </p:txBody>
      </p:sp>
      <p:sp>
        <p:nvSpPr>
          <p:cNvPr id="3" name="Text Placeholder 2"/>
          <p:cNvSpPr>
            <a:spLocks noGrp="1"/>
          </p:cNvSpPr>
          <p:nvPr>
            <p:ph idx="1" type="body"/>
          </p:nvPr>
        </p:nvSpPr>
        <p:spPr>
          <a:xfrm>
            <a:off x="628650" y="1825625"/>
            <a:ext cx="7886700" cy="4351338"/>
          </a:xfrm>
          <a:prstGeom prst="rect">
            <a:avLst/>
          </a:prstGeom>
        </p:spPr>
        <p:txBody>
          <a:bodyPr bIns="45720" lIns="91440" numCol="1" rIns="91440" rtlCol="0" tIns="45720" vert="horz">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4" name="Date Placeholder 3"/>
          <p:cNvSpPr>
            <a:spLocks noGrp="1"/>
          </p:cNvSpPr>
          <p:nvPr>
            <p:ph idx="2" sz="half" type="dt"/>
          </p:nvPr>
        </p:nvSpPr>
        <p:spPr>
          <a:xfrm>
            <a:off x="628650" y="6356351"/>
            <a:ext cx="2057400" cy="365125"/>
          </a:xfrm>
          <a:prstGeom prst="rect">
            <a:avLst/>
          </a:prstGeom>
        </p:spPr>
        <p:txBody>
          <a:bodyPr anchor="ctr" bIns="45720" lIns="91440" numCol="1" rIns="91440" rtlCol="0" tIns="45720" vert="horz"/>
          <a:lstStyle>
            <a:lvl1pPr algn="l">
              <a:defRPr sz="1200">
                <a:solidFill>
                  <a:schemeClr val="tx1">
                    <a:tint val="75000"/>
                  </a:schemeClr>
                </a:solidFill>
              </a:defRPr>
            </a:lvl1pPr>
          </a:lstStyle>
          <a:p>
            <a:fld id="{A53D33CB-E9F7-CD40-96E4-A50D188BA4F6}" type="datetimeFigureOut">
              <a:rPr lang="en-US" smtClean="0"/>
              <a:t>4/2/2023</a:t>
            </a:fld>
            <a:endParaRPr lang="en-US"/>
          </a:p>
        </p:txBody>
      </p:sp>
      <p:sp>
        <p:nvSpPr>
          <p:cNvPr id="5" name="Footer Placeholder 4"/>
          <p:cNvSpPr>
            <a:spLocks noGrp="1"/>
          </p:cNvSpPr>
          <p:nvPr>
            <p:ph idx="3" sz="quarter" type="ftr"/>
          </p:nvPr>
        </p:nvSpPr>
        <p:spPr>
          <a:xfrm>
            <a:off x="3028950" y="6356351"/>
            <a:ext cx="3086100" cy="365125"/>
          </a:xfrm>
          <a:prstGeom prst="rect">
            <a:avLst/>
          </a:prstGeom>
        </p:spPr>
        <p:txBody>
          <a:bodyPr anchor="ctr" bIns="45720" lIns="91440" numCol="1" rIns="91440" rtlCol="0" tIns="45720" vert="horz"/>
          <a:lstStyle>
            <a:lvl1pPr algn="ctr">
              <a:defRPr sz="1200">
                <a:solidFill>
                  <a:schemeClr val="tx1">
                    <a:tint val="75000"/>
                  </a:schemeClr>
                </a:solidFill>
              </a:defRPr>
            </a:lvl1pPr>
          </a:lstStyle>
          <a:p>
            <a:endParaRPr lang="en-US"/>
          </a:p>
        </p:txBody>
      </p:sp>
      <p:sp>
        <p:nvSpPr>
          <p:cNvPr id="6" name="Slide Number Placeholder 5"/>
          <p:cNvSpPr>
            <a:spLocks noGrp="1"/>
          </p:cNvSpPr>
          <p:nvPr>
            <p:ph idx="4" sz="quarter" type="sldNum"/>
          </p:nvPr>
        </p:nvSpPr>
        <p:spPr>
          <a:xfrm>
            <a:off x="6457950" y="6356351"/>
            <a:ext cx="2057400" cy="365125"/>
          </a:xfrm>
          <a:prstGeom prst="rect">
            <a:avLst/>
          </a:prstGeom>
        </p:spPr>
        <p:txBody>
          <a:bodyPr anchor="ctr" bIns="45720" lIns="91440" numCol="1" rIns="91440" rtlCol="0" tIns="45720" vert="horz"/>
          <a:lstStyle>
            <a:lvl1pPr algn="r">
              <a:defRPr sz="1200">
                <a:solidFill>
                  <a:schemeClr val="tx1">
                    <a:tint val="75000"/>
                  </a:schemeClr>
                </a:solidFill>
              </a:defRPr>
            </a:lvl1pPr>
          </a:lstStyle>
          <a:p>
            <a:fld id="{E82E3F87-1626-8A47-8DE3-7AF2C0382D64}" type="slidenum">
              <a:rPr lang="en-US" smtClean="0"/>
              <a:t>‹#›</a:t>
            </a:fld>
            <a:endParaRPr lang="en-US"/>
          </a:p>
        </p:txBody>
      </p:sp>
    </p:spTree>
    <p:extLst>
      <p:ext uri="{BB962C8B-B14F-4D97-AF65-F5344CB8AC3E}">
        <p14:creationId xmlns:p14="http://schemas.microsoft.com/office/powerpoint/2010/main" val="3975590273"/>
      </p:ext>
    </p:extLst>
  </p:cSld>
  <p:clrMap accent1="accent1" accent2="accent2" accent3="accent3" accent4="accent4" accent5="accent5" accent6="accent6" bg1="lt1" bg2="lt2" folHlink="folHlink" hlink="hlink" tx1="dk1" tx2="dk2"/>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eaLnBrk="1" hangingPunct="1" latinLnBrk="0" rtl="0">
        <a:lnSpc>
          <a:spcPct val="90000"/>
        </a:lnSpc>
        <a:spcBef>
          <a:spcPct val="0"/>
        </a:spcBef>
        <a:buNone/>
        <a:defRPr kern="1200" sz="44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p:bodyStyle>
    <p:other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1.jpg" Type="http://schemas.openxmlformats.org/officeDocument/2006/relationships/image"/><Relationship Id="rId2" Target="../notesSlides/notesSlide1.xml" Type="http://schemas.openxmlformats.org/officeDocument/2006/relationships/notesSlide"/><Relationship Id="rId1" Target="../slideLayouts/slideLayout12.xml" Type="http://schemas.openxmlformats.org/officeDocument/2006/relationships/slideLayout"/></Relationships>
</file>

<file path=ppt/slides/_rels/slide10.xml.rels><?xml version="1.0" encoding="UTF-8" standalone="yes"?><Relationships xmlns="http://schemas.openxmlformats.org/package/2006/relationships"><Relationship Id="rId2" Target="../media/image4.png" Type="http://schemas.openxmlformats.org/officeDocument/2006/relationships/image"/><Relationship Id="rId1" Target="../slideLayouts/slideLayout7.xml" Type="http://schemas.openxmlformats.org/officeDocument/2006/relationships/slideLayout"/></Relationships>
</file>

<file path=ppt/slides/_rels/slide11.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12.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13.xml.rels><?xml version="1.0" encoding="UTF-8" standalone="yes"?><Relationships xmlns="http://schemas.openxmlformats.org/package/2006/relationships"><Relationship Id="rId3" Target="../media/image5.png" Type="http://schemas.openxmlformats.org/officeDocument/2006/relationships/image"/><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14.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15.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16.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17.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18.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19.xml.rels><?xml version="1.0" encoding="UTF-8" standalone="yes"?><Relationships xmlns="http://schemas.openxmlformats.org/package/2006/relationships"><Relationship Id="rId2" Target="../media/image3.gif" Type="http://schemas.openxmlformats.org/officeDocument/2006/relationships/image"/><Relationship Id="rId1" Target="../slideLayouts/slideLayout7.xml" Type="http://schemas.openxmlformats.org/officeDocument/2006/relationships/slideLayout"/></Relationships>
</file>

<file path=ppt/slides/_rels/slide2.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2" Target="../media/image2.png" Type="http://schemas.openxmlformats.org/officeDocument/2006/relationships/image"/><Relationship Id="rId1" Target="../slideLayouts/slideLayout4.xml" Type="http://schemas.openxmlformats.org/officeDocument/2006/relationships/slideLayout"/></Relationships>
</file>

<file path=ppt/slides/_rels/slide4.xml.rels><?xml version="1.0" encoding="UTF-8" standalone="yes"?><Relationships xmlns="http://schemas.openxmlformats.org/package/2006/relationships"><Relationship Id="rId7" Target="https://www.thecanadianencyclopedia.ca/en/article/economy/" TargetMode="External" Type="http://schemas.openxmlformats.org/officeDocument/2006/relationships/hyperlink"/><Relationship Id="rId6" Target="https://thecanadianencyclopedia.ca/en/article/social-and-welfare-services" TargetMode="External" Type="http://schemas.openxmlformats.org/officeDocument/2006/relationships/hyperlink"/><Relationship Id="rId5" Target="https://thecanadianencyclopedia.ca/en/article/homelessness-in-canada" TargetMode="External" Type="http://schemas.openxmlformats.org/officeDocument/2006/relationships/hyperlink"/><Relationship Id="rId4" Target="https://thecanadianencyclopedia.ca/en/article/unemployment" TargetMode="External" Type="http://schemas.openxmlformats.org/officeDocument/2006/relationships/hyperlink"/><Relationship Id="rId3" Target="https://www.thecanadianencyclopedia.ca/en/article/national-income/" TargetMode="External" Type="http://schemas.openxmlformats.org/officeDocument/2006/relationships/hyperlink"/><Relationship Id="rId2" Target="https://www.thecanadianencyclopedia.ca/en/article/recession" TargetMode="External" Type="http://schemas.openxmlformats.org/officeDocument/2006/relationships/hyperlink"/><Relationship Id="rId1" Target="../slideLayouts/slideLayout7.xml" Type="http://schemas.openxmlformats.org/officeDocument/2006/relationships/slideLayout"/></Relationships>
</file>

<file path=ppt/slides/_rels/slide5.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6.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7.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8.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9.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301E680-D0D3-5F4C-AC2F-C82879E7C3C7}"/>
              </a:ext>
            </a:extLst>
          </p:cNvPr>
          <p:cNvPicPr>
            <a:picLocks noChangeAspect="1"/>
          </p:cNvPicPr>
          <p:nvPr/>
        </p:nvPicPr>
        <p:blipFill>
          <a:blip r:embed="rId3"/>
          <a:stretch>
            <a:fillRect/>
          </a:stretch>
        </p:blipFill>
        <p:spPr>
          <a:xfrm>
            <a:off x="-5585897" y="0"/>
            <a:ext cx="15390056" cy="7695028"/>
          </a:xfrm>
          <a:prstGeom prst="rect">
            <a:avLst/>
          </a:prstGeom>
        </p:spPr>
      </p:pic>
      <p:sp>
        <p:nvSpPr>
          <p:cNvPr id="4" name="Title 3">
            <a:extLst>
              <a:ext uri="{FF2B5EF4-FFF2-40B4-BE49-F238E27FC236}">
                <a16:creationId xmlns:a16="http://schemas.microsoft.com/office/drawing/2014/main" id="{F72FB8BE-F291-F940-BF6C-A3B38EC94FBF}"/>
              </a:ext>
            </a:extLst>
          </p:cNvPr>
          <p:cNvSpPr>
            <a:spLocks noGrp="1"/>
          </p:cNvSpPr>
          <p:nvPr>
            <p:ph type="title"/>
          </p:nvPr>
        </p:nvSpPr>
        <p:spPr>
          <a:xfrm>
            <a:off x="983128" y="1652071"/>
            <a:ext cx="7886700" cy="1325563"/>
          </a:xfrm>
        </p:spPr>
        <p:txBody>
          <a:bodyPr numCol="1">
            <a:normAutofit fontScale="90000"/>
          </a:bodyPr>
          <a:lstStyle/>
          <a:p>
            <a:r>
              <a:rPr b="1" dirty="0" lang="en-US" sz="6700">
                <a:solidFill>
                  <a:srgbClr val="18A48D"/>
                </a:solidFill>
                <a:effectLst>
                  <a:outerShdw algn="tl" blurRad="50800" dir="2700000" dist="38100" rotWithShape="0">
                    <a:prstClr val="black">
                      <a:alpha val="40000"/>
                    </a:prstClr>
                  </a:outerShdw>
                </a:effectLst>
                <a:latin charset="0" panose="020F0502020204030204" pitchFamily="34" typeface="Calibri"/>
                <a:cs charset="0" panose="020F0502020204030204" pitchFamily="34" typeface="Calibri"/>
              </a:rPr>
              <a:t>16</a:t>
            </a:r>
            <a:br>
              <a:rPr dirty="0" lang="en-US"/>
            </a:br>
            <a:r>
              <a:rPr b="1" dirty="0" lang="en-US" sz="6700">
                <a:solidFill>
                  <a:schemeClr val="bg1"/>
                </a:solidFill>
                <a:effectLst>
                  <a:outerShdw algn="tl" blurRad="50800" dir="2700000" dist="38100" rotWithShape="0">
                    <a:prstClr val="black">
                      <a:alpha val="40000"/>
                    </a:prstClr>
                  </a:outerShdw>
                </a:effectLst>
                <a:latin charset="0" panose="020F0502020204030204" pitchFamily="34" typeface="Calibri"/>
                <a:cs charset="0" panose="020F0502020204030204" pitchFamily="34" typeface="Calibri"/>
              </a:rPr>
              <a:t>The Role of Government</a:t>
            </a:r>
          </a:p>
        </p:txBody>
      </p:sp>
    </p:spTree>
    <p:extLst>
      <p:ext uri="{BB962C8B-B14F-4D97-AF65-F5344CB8AC3E}">
        <p14:creationId xmlns:p14="http://schemas.microsoft.com/office/powerpoint/2010/main" val="333523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4946970-B29D-3E43-9C8F-9DC43E93B882}"/>
              </a:ext>
            </a:extLst>
          </p:cNvPr>
          <p:cNvPicPr>
            <a:picLocks noChangeAspect="1"/>
          </p:cNvPicPr>
          <p:nvPr/>
        </p:nvPicPr>
        <p:blipFill rotWithShape="1">
          <a:blip r:embed="rId2"/>
          <a:srcRect b="20109" r="5139" t="16157"/>
          <a:stretch/>
        </p:blipFill>
        <p:spPr>
          <a:xfrm>
            <a:off x="0" y="1689099"/>
            <a:ext cx="8674100" cy="4864101"/>
          </a:xfrm>
          <a:prstGeom prst="rect">
            <a:avLst/>
          </a:prstGeom>
        </p:spPr>
      </p:pic>
    </p:spTree>
    <p:extLst>
      <p:ext uri="{BB962C8B-B14F-4D97-AF65-F5344CB8AC3E}">
        <p14:creationId xmlns:p14="http://schemas.microsoft.com/office/powerpoint/2010/main" val="710193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2889"/>
            <a:ext cx="7448549" cy="4351338"/>
          </a:xfrm>
        </p:spPr>
        <p:txBody>
          <a:bodyPr numCol="1">
            <a:normAutofit/>
          </a:bodyPr>
          <a:lstStyle/>
          <a:p>
            <a:r>
              <a:rPr b="1" dirty="0" lang="en-US" sz="2000">
                <a:latin typeface="FedraSansPro-Bold"/>
              </a:rPr>
              <a:t>Personal Income Tax: </a:t>
            </a:r>
            <a:r>
              <a:rPr dirty="0" lang="en-US" sz="2000">
                <a:latin panose="02060504000000020004" typeface="Charlie-Regular"/>
              </a:rPr>
              <a:t> A tax paid to the federal and provincial governments by individuals on their income.</a:t>
            </a:r>
          </a:p>
          <a:p>
            <a:r>
              <a:rPr b="1" dirty="0" lang="en-US" sz="2000">
                <a:latin typeface="FedraSansPro-Bold"/>
              </a:rPr>
              <a:t>Corporate Income Tax: </a:t>
            </a:r>
            <a:r>
              <a:rPr dirty="0" lang="en-US" sz="2000">
                <a:latin panose="02060504000000020004" typeface="Charlie-Regular"/>
              </a:rPr>
              <a:t> A tax paid to the federal and provincial governments by corporations as a percentage of their profits. </a:t>
            </a:r>
          </a:p>
          <a:p>
            <a:r>
              <a:rPr b="1" dirty="0" lang="en-US" sz="2000">
                <a:latin typeface="FedraSansPro-Bold"/>
              </a:rPr>
              <a:t>Sales Tax: </a:t>
            </a:r>
            <a:r>
              <a:rPr dirty="0" lang="en-US" sz="2000">
                <a:latin panose="02060504000000020004" typeface="Charlie-Regular"/>
              </a:rPr>
              <a:t> A tax (such as the Goods and Services Tax or the Provincial Sales Tax) paid to the federal and provincial governments on the purchase and consumption of goods and services by the end user. </a:t>
            </a:r>
          </a:p>
          <a:p>
            <a:pPr lvl="1"/>
            <a:r>
              <a:rPr b="1" dirty="0" lang="en-US" sz="1600">
                <a:latin typeface="FedraSansPro-Bold"/>
              </a:rPr>
              <a:t>Provincial Sales Tax (PST) </a:t>
            </a:r>
            <a:r>
              <a:rPr dirty="0" lang="en-US" sz="1600">
                <a:latin panose="02060504000000020004" typeface="Charlie-Regular"/>
              </a:rPr>
              <a:t> A Canadian provincial government sales tax levied on a range of goods and services. </a:t>
            </a:r>
          </a:p>
          <a:p>
            <a:pPr lvl="1"/>
            <a:r>
              <a:rPr b="1" dirty="0" lang="en-US" sz="1600">
                <a:latin typeface="FedraSansPro-Bold"/>
              </a:rPr>
              <a:t>Goods and Services Tax (GST) </a:t>
            </a:r>
            <a:r>
              <a:rPr dirty="0" lang="en-US" sz="1600">
                <a:latin panose="02060504000000020004" typeface="Charlie-Regular"/>
              </a:rPr>
              <a:t> A Canadian federal government sales tax levied on a range of goods and services. </a:t>
            </a:r>
          </a:p>
          <a:p>
            <a:pPr lvl="1"/>
            <a:r>
              <a:rPr b="1" dirty="0" lang="en-US" sz="1600">
                <a:latin typeface="FedraSansPro-Bold"/>
              </a:rPr>
              <a:t>Harmonized Sales Tax (HST) </a:t>
            </a:r>
            <a:r>
              <a:rPr dirty="0" lang="en-US" sz="1600">
                <a:latin panose="02060504000000020004" typeface="Charlie-Regular"/>
              </a:rPr>
              <a:t> A single tax that blends together the federal goods and services tax with the provincial sales tax.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Types of Taxes</a:t>
            </a:r>
          </a:p>
        </p:txBody>
      </p:sp>
    </p:spTree>
    <p:extLst>
      <p:ext uri="{BB962C8B-B14F-4D97-AF65-F5344CB8AC3E}">
        <p14:creationId xmlns:p14="http://schemas.microsoft.com/office/powerpoint/2010/main" val="4279493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2889"/>
            <a:ext cx="7448549" cy="4351338"/>
          </a:xfrm>
        </p:spPr>
        <p:txBody>
          <a:bodyPr numCol="1">
            <a:normAutofit/>
          </a:bodyPr>
          <a:lstStyle/>
          <a:p>
            <a:r>
              <a:rPr b="1" dirty="0" lang="en-US" sz="2000">
                <a:latin typeface="FedraSansPro-Bold"/>
              </a:rPr>
              <a:t>Excise Tax </a:t>
            </a:r>
            <a:r>
              <a:rPr dirty="0" lang="en-US" sz="2000">
                <a:latin panose="02060504000000020004" typeface="Charlie-Regular"/>
              </a:rPr>
              <a:t> A tax paid to the federal and provincial governments, as a set dollar amount per unit, on items such as liquor, gasoline, and tobacco. </a:t>
            </a:r>
          </a:p>
          <a:p>
            <a:pPr lvl="1"/>
            <a:r>
              <a:rPr b="1" dirty="0" lang="en-US" sz="1600">
                <a:latin typeface="FedraSansPro-Bold"/>
              </a:rPr>
              <a:t>custom duty </a:t>
            </a:r>
            <a:r>
              <a:rPr dirty="0" lang="en-US" sz="1600">
                <a:latin panose="02060504000000020004" typeface="Charlie-Regular"/>
              </a:rPr>
              <a:t> A tax charged on foreign goods entering the country; also called </a:t>
            </a:r>
            <a:r>
              <a:rPr dirty="0" i="1" lang="en-US" sz="1600">
                <a:latin typeface="Charlie-RegularItalic"/>
              </a:rPr>
              <a:t>tariff</a:t>
            </a:r>
            <a:r>
              <a:rPr dirty="0" lang="en-US" sz="1600">
                <a:latin panose="02060504000000020004" typeface="Charlie-Regular"/>
              </a:rPr>
              <a:t>. </a:t>
            </a:r>
          </a:p>
          <a:p>
            <a:r>
              <a:rPr b="1" dirty="0" lang="en-US" sz="2000">
                <a:latin typeface="FedraSansPro-Bold"/>
              </a:rPr>
              <a:t>Property Tax </a:t>
            </a:r>
            <a:r>
              <a:rPr dirty="0" lang="en-US" sz="2000">
                <a:latin panose="02060504000000020004" typeface="Charlie-Regular"/>
              </a:rPr>
              <a:t> A tax paid to local governments (such as cities and towns) by holders of houses and commercial properties. </a:t>
            </a:r>
          </a:p>
          <a:p>
            <a:pPr lvl="1"/>
            <a:r>
              <a:rPr b="1" dirty="0" lang="en-US" sz="1600">
                <a:latin typeface="FedraSansPro-Bold"/>
              </a:rPr>
              <a:t>mill rate </a:t>
            </a:r>
            <a:r>
              <a:rPr dirty="0" lang="en-US" sz="1600">
                <a:latin panose="02060504000000020004" typeface="Charlie-Regular"/>
              </a:rPr>
              <a:t> The property tax rate; a percentage of the value of a property as assessed by the local tax authorities. </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Types of Taxes</a:t>
            </a:r>
          </a:p>
        </p:txBody>
      </p:sp>
    </p:spTree>
    <p:extLst>
      <p:ext uri="{BB962C8B-B14F-4D97-AF65-F5344CB8AC3E}">
        <p14:creationId xmlns:p14="http://schemas.microsoft.com/office/powerpoint/2010/main" val="3172913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19660"/>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How Tax Dollars are Spent</a:t>
            </a:r>
          </a:p>
        </p:txBody>
      </p:sp>
      <p:pic>
        <p:nvPicPr>
          <p:cNvPr id="8" name="Picture 7">
            <a:extLst>
              <a:ext uri="{FF2B5EF4-FFF2-40B4-BE49-F238E27FC236}">
                <a16:creationId xmlns:a16="http://schemas.microsoft.com/office/drawing/2014/main" id="{CD6505EF-9600-E94F-A0D9-CC15F6B33484}"/>
              </a:ext>
            </a:extLst>
          </p:cNvPr>
          <p:cNvPicPr>
            <a:picLocks noChangeAspect="1"/>
          </p:cNvPicPr>
          <p:nvPr/>
        </p:nvPicPr>
        <p:blipFill>
          <a:blip r:embed="rId3"/>
          <a:stretch>
            <a:fillRect/>
          </a:stretch>
        </p:blipFill>
        <p:spPr>
          <a:xfrm>
            <a:off x="1917115" y="1128218"/>
            <a:ext cx="5054848" cy="4745941"/>
          </a:xfrm>
          <a:prstGeom prst="rect">
            <a:avLst/>
          </a:prstGeom>
        </p:spPr>
      </p:pic>
    </p:spTree>
    <p:extLst>
      <p:ext uri="{BB962C8B-B14F-4D97-AF65-F5344CB8AC3E}">
        <p14:creationId xmlns:p14="http://schemas.microsoft.com/office/powerpoint/2010/main" val="312678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995489"/>
            <a:ext cx="7448549" cy="4351338"/>
          </a:xfrm>
        </p:spPr>
        <p:txBody>
          <a:bodyPr numCol="1">
            <a:normAutofit/>
          </a:bodyPr>
          <a:lstStyle/>
          <a:p>
            <a:pPr indent="0" marL="0">
              <a:buNone/>
            </a:pPr>
            <a:r>
              <a:rPr dirty="0" lang="en-US" sz="2000">
                <a:solidFill>
                  <a:srgbClr val="1A1A1A"/>
                </a:solidFill>
                <a:latin panose="02060504000000020004" typeface="Charlie-Regular"/>
              </a:rPr>
              <a:t>Competition is seen as a positive factor in a market economy for the following reasons:</a:t>
            </a:r>
          </a:p>
          <a:p>
            <a:r>
              <a:rPr dirty="0" i="1" lang="en-US" sz="2000">
                <a:solidFill>
                  <a:srgbClr val="1A1A1A"/>
                </a:solidFill>
                <a:latin typeface="Charlie-SemiboldItalic"/>
              </a:rPr>
              <a:t>Competition increases consumer choice</a:t>
            </a:r>
          </a:p>
          <a:p>
            <a:r>
              <a:rPr dirty="0" i="1" lang="en-US" sz="2000">
                <a:solidFill>
                  <a:srgbClr val="1A1A1A"/>
                </a:solidFill>
                <a:latin typeface="Charlie-SemiboldItalic"/>
              </a:rPr>
              <a:t>Competition increases entrepreneurial freedom</a:t>
            </a:r>
          </a:p>
          <a:p>
            <a:r>
              <a:rPr dirty="0" i="1" lang="en-US" sz="2000">
                <a:solidFill>
                  <a:srgbClr val="1A1A1A"/>
                </a:solidFill>
                <a:latin typeface="Charlie-SemiboldItalic"/>
              </a:rPr>
              <a:t>Competition encourages investment and growth</a:t>
            </a:r>
          </a:p>
          <a:p>
            <a:r>
              <a:rPr dirty="0" i="1" lang="en-US" sz="2000">
                <a:solidFill>
                  <a:srgbClr val="1A1A1A"/>
                </a:solidFill>
                <a:latin typeface="Charlie-SemiboldItalic"/>
              </a:rPr>
              <a:t>Competition keeps prices down and product quality high</a:t>
            </a:r>
          </a:p>
          <a:p>
            <a:r>
              <a:rPr dirty="0" i="1" lang="en-US" sz="2000">
                <a:solidFill>
                  <a:srgbClr val="1A1A1A"/>
                </a:solidFill>
                <a:latin typeface="Charlie-SemiboldItalic"/>
              </a:rPr>
              <a:t>Competition improves resource allocation and efficiency</a:t>
            </a:r>
            <a:endParaRPr dirty="0" lang="en-US" sz="2000">
              <a:solidFill>
                <a:srgbClr val="1A1A1A"/>
              </a:solidFill>
              <a:latin panose="02060504000000020004" typeface="Charlie-Regular"/>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568326"/>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Regulation of Competition in the Economy</a:t>
            </a:r>
          </a:p>
        </p:txBody>
      </p:sp>
    </p:spTree>
    <p:extLst>
      <p:ext uri="{BB962C8B-B14F-4D97-AF65-F5344CB8AC3E}">
        <p14:creationId xmlns:p14="http://schemas.microsoft.com/office/powerpoint/2010/main" val="3977350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50989"/>
            <a:ext cx="7448549" cy="5092699"/>
          </a:xfrm>
        </p:spPr>
        <p:txBody>
          <a:bodyPr numCol="1">
            <a:normAutofit/>
          </a:bodyPr>
          <a:lstStyle/>
          <a:p>
            <a:r>
              <a:rPr dirty="0" lang="en-US" sz="2000">
                <a:solidFill>
                  <a:srgbClr val="1A1A1A"/>
                </a:solidFill>
                <a:latin panose="02060504000000020004" typeface="Charlie-Regular"/>
              </a:rPr>
              <a:t>When one or more firms are able to influence the marketplace by using misleading advertisements, fixing prices, limiting production, or controlling distribution to limit competition to the detriment of consumers, they are engaging in “restraint of trade.”</a:t>
            </a:r>
          </a:p>
          <a:p>
            <a:r>
              <a:rPr b="1" dirty="0" lang="en-US" sz="2000">
                <a:latin typeface="FedraSansPro-Bold"/>
              </a:rPr>
              <a:t>Competition Act (1986): </a:t>
            </a:r>
            <a:r>
              <a:rPr dirty="0" lang="en-US" sz="2000">
                <a:latin panose="02060504000000020004" typeface="Charlie-Regular"/>
              </a:rPr>
              <a:t> The act that replaced the old Combines Investigation Act to address problems caused by business mergers, acquisitions, and price fixing. </a:t>
            </a:r>
          </a:p>
          <a:p>
            <a:r>
              <a:rPr dirty="0" lang="en-US" sz="2000">
                <a:solidFill>
                  <a:srgbClr val="1A1A1A"/>
                </a:solidFill>
                <a:latin panose="02060504000000020004" typeface="Charlie-Regular"/>
              </a:rPr>
              <a:t>The three main goals of the act are as follows:</a:t>
            </a:r>
          </a:p>
          <a:p>
            <a:pPr lvl="1"/>
            <a:r>
              <a:rPr dirty="0" lang="en-US" sz="1600">
                <a:solidFill>
                  <a:srgbClr val="1A1A1A"/>
                </a:solidFill>
                <a:latin panose="02060504000000020004" typeface="Charlie-Regular"/>
              </a:rPr>
              <a:t>To expand opportunities for Canadian firms to compete in global markets while recognizing the role of foreign competition in Canada</a:t>
            </a:r>
          </a:p>
          <a:p>
            <a:pPr lvl="1"/>
            <a:r>
              <a:rPr dirty="0" lang="en-US" sz="1600">
                <a:solidFill>
                  <a:srgbClr val="1A1A1A"/>
                </a:solidFill>
                <a:latin panose="02060504000000020004" typeface="Charlie-Regular"/>
              </a:rPr>
              <a:t>To ensure that small and medium-sized businesses have an opportunity to participate fairly in the Canadian economy</a:t>
            </a:r>
          </a:p>
          <a:p>
            <a:pPr lvl="1"/>
            <a:r>
              <a:rPr dirty="0" lang="en-US" sz="1600">
                <a:solidFill>
                  <a:srgbClr val="1A1A1A"/>
                </a:solidFill>
                <a:latin panose="02060504000000020004" typeface="Charlie-Regular"/>
              </a:rPr>
              <a:t>To provide consumers with competitive prices and quality product choices</a:t>
            </a:r>
            <a:endParaRPr dirty="0" lang="en-US" sz="1600">
              <a:latin panose="02060504000000020004" typeface="Charlie-Regular"/>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25426"/>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Competition Legislation</a:t>
            </a:r>
          </a:p>
        </p:txBody>
      </p:sp>
    </p:spTree>
    <p:extLst>
      <p:ext uri="{BB962C8B-B14F-4D97-AF65-F5344CB8AC3E}">
        <p14:creationId xmlns:p14="http://schemas.microsoft.com/office/powerpoint/2010/main" val="2141891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50989"/>
            <a:ext cx="7448549" cy="5092699"/>
          </a:xfrm>
        </p:spPr>
        <p:txBody>
          <a:bodyPr numCol="1">
            <a:normAutofit/>
          </a:bodyPr>
          <a:lstStyle/>
          <a:p>
            <a:r>
              <a:rPr dirty="0" lang="en-US" sz="2000">
                <a:solidFill>
                  <a:srgbClr val="1A1A1A"/>
                </a:solidFill>
                <a:latin panose="02060504000000020004" typeface="Charlie-Regular"/>
              </a:rPr>
              <a:t>The act is administered by </a:t>
            </a:r>
            <a:r>
              <a:rPr b="1" dirty="0" lang="en-US" sz="2000">
                <a:solidFill>
                  <a:srgbClr val="1A1A1A"/>
                </a:solidFill>
                <a:latin typeface="Charlie-Semibold"/>
              </a:rPr>
              <a:t>Competition Bureau Canada</a:t>
            </a:r>
            <a:r>
              <a:rPr dirty="0" lang="en-US" sz="2000">
                <a:solidFill>
                  <a:srgbClr val="1A1A1A"/>
                </a:solidFill>
                <a:latin panose="02060504000000020004" typeface="Charlie-Regular"/>
              </a:rPr>
              <a:t>, which is attached to Innovation, Science and Economic Development Canada.</a:t>
            </a:r>
          </a:p>
          <a:p>
            <a:r>
              <a:rPr dirty="0" lang="en-US" sz="2000">
                <a:solidFill>
                  <a:srgbClr val="1A1A1A"/>
                </a:solidFill>
                <a:latin panose="02060504000000020004" typeface="Charlie-Regular"/>
              </a:rPr>
              <a:t>Most concerns are dealt with through negotiations between the Bureau and the corporations involved. When the parties are unable to reach an agreement, the matter is taken to the </a:t>
            </a:r>
            <a:r>
              <a:rPr b="1" dirty="0" lang="en-US" sz="2000">
                <a:solidFill>
                  <a:srgbClr val="1A1A1A"/>
                </a:solidFill>
                <a:latin typeface="Charlie-Semibold"/>
              </a:rPr>
              <a:t>Competition Tribunal.</a:t>
            </a:r>
            <a:r>
              <a:rPr dirty="0" lang="en-US" sz="2000">
                <a:solidFill>
                  <a:srgbClr val="1A1A1A"/>
                </a:solidFill>
                <a:latin panose="02060504000000020004" typeface="Charlie-Regular"/>
              </a:rPr>
              <a:t> Tribunal decisions may be appealed to the Federal Court of Canada.</a:t>
            </a:r>
          </a:p>
          <a:p>
            <a:pPr lvl="1"/>
            <a:r>
              <a:rPr b="1" dirty="0" lang="en-US" sz="1600">
                <a:solidFill>
                  <a:srgbClr val="1A1A1A"/>
                </a:solidFill>
                <a:latin panose="02060504000000020004" typeface="Charlie-Regular"/>
              </a:rPr>
              <a:t>Competition Tribunal:</a:t>
            </a:r>
            <a:r>
              <a:rPr dirty="0" lang="en-US" sz="1600">
                <a:solidFill>
                  <a:srgbClr val="1A1A1A"/>
                </a:solidFill>
                <a:latin panose="02060504000000020004" typeface="Charlie-Regular"/>
              </a:rPr>
              <a:t>  The board empowered to make decisions on disputes between corporations and Competition Bureau Canada that cannot be decided through negotiation.</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225426"/>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Competition Legislation</a:t>
            </a:r>
          </a:p>
        </p:txBody>
      </p:sp>
    </p:spTree>
    <p:extLst>
      <p:ext uri="{BB962C8B-B14F-4D97-AF65-F5344CB8AC3E}">
        <p14:creationId xmlns:p14="http://schemas.microsoft.com/office/powerpoint/2010/main" val="804789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970089"/>
            <a:ext cx="7448549" cy="5092699"/>
          </a:xfrm>
        </p:spPr>
        <p:txBody>
          <a:bodyPr numCol="1">
            <a:normAutofit/>
          </a:bodyPr>
          <a:lstStyle/>
          <a:p>
            <a:pPr indent="0" marL="0">
              <a:buNone/>
            </a:pPr>
            <a:r>
              <a:rPr b="1" dirty="0" lang="en-US" sz="2000">
                <a:solidFill>
                  <a:srgbClr val="1A1A1A"/>
                </a:solidFill>
                <a:latin panose="02060504000000020004" typeface="Charlie-Regular"/>
              </a:rPr>
              <a:t>The American Antitrust Model</a:t>
            </a:r>
          </a:p>
          <a:p>
            <a:r>
              <a:rPr b="1" dirty="0" lang="en-US" sz="2000">
                <a:solidFill>
                  <a:srgbClr val="1A1A1A"/>
                </a:solidFill>
                <a:latin typeface="Charlie-Semibold"/>
              </a:rPr>
              <a:t>American antitrust law</a:t>
            </a:r>
            <a:r>
              <a:rPr dirty="0" lang="en-US" sz="2000">
                <a:solidFill>
                  <a:srgbClr val="FFFFFF"/>
                </a:solidFill>
                <a:latin panose="02060504000000020004" typeface="Charlie-Regular"/>
              </a:rPr>
              <a:t> </a:t>
            </a:r>
            <a:r>
              <a:rPr dirty="0" lang="en-US" sz="2000">
                <a:solidFill>
                  <a:srgbClr val="1A1A1A"/>
                </a:solidFill>
                <a:latin panose="02060504000000020004" typeface="Charlie-Regular"/>
              </a:rPr>
              <a:t>is a collection of federal and state laws that collectively regulate the conduct and organization of businesses in the United States. The Sherman Act of 1890, the Clayton Act of 1914, and the Federal Trade Commission Act of 1914 are the three main pieces of legislation. These acts prohibit the following actions, which constitute exploitative abuses of corporate freedoms:</a:t>
            </a:r>
          </a:p>
          <a:p>
            <a:pPr lvl="1"/>
            <a:r>
              <a:rPr dirty="0" lang="en-US" sz="1600">
                <a:solidFill>
                  <a:srgbClr val="1A1A1A"/>
                </a:solidFill>
                <a:latin panose="02060504000000020004" typeface="Charlie-Regular"/>
              </a:rPr>
              <a:t>Collusion and the creation of any groups restraining trade to the detriment of consumers</a:t>
            </a:r>
          </a:p>
          <a:p>
            <a:pPr lvl="1"/>
            <a:r>
              <a:rPr dirty="0" lang="en-US" sz="1600">
                <a:solidFill>
                  <a:srgbClr val="1A1A1A"/>
                </a:solidFill>
                <a:latin panose="02060504000000020004" typeface="Charlie-Regular"/>
              </a:rPr>
              <a:t>Any mergers and acquisitions that substantially lessen competition</a:t>
            </a:r>
          </a:p>
          <a:p>
            <a:pPr lvl="1"/>
            <a:r>
              <a:rPr dirty="0" lang="en-US" sz="1600">
                <a:solidFill>
                  <a:srgbClr val="1A1A1A"/>
                </a:solidFill>
                <a:latin panose="02060504000000020004" typeface="Charlie-Regular"/>
              </a:rPr>
              <a:t>Monopoly creation and the abuse of power by monopolies</a:t>
            </a:r>
            <a:endParaRPr b="1" dirty="0" lang="en-US" sz="1600">
              <a:solidFill>
                <a:srgbClr val="1A1A1A"/>
              </a:solidFill>
              <a:latin panose="02060504000000020004" typeface="Charlie-Regular"/>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439738"/>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Business Regulation in Different Countries</a:t>
            </a:r>
          </a:p>
        </p:txBody>
      </p:sp>
    </p:spTree>
    <p:extLst>
      <p:ext uri="{BB962C8B-B14F-4D97-AF65-F5344CB8AC3E}">
        <p14:creationId xmlns:p14="http://schemas.microsoft.com/office/powerpoint/2010/main" val="4224031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765301"/>
            <a:ext cx="7448549" cy="5740399"/>
          </a:xfrm>
        </p:spPr>
        <p:txBody>
          <a:bodyPr numCol="1">
            <a:normAutofit/>
          </a:bodyPr>
          <a:lstStyle/>
          <a:p>
            <a:pPr indent="0" marL="0">
              <a:buNone/>
            </a:pPr>
            <a:r>
              <a:rPr b="1" dirty="0" lang="en-US" sz="2000">
                <a:solidFill>
                  <a:srgbClr val="1A1A1A"/>
                </a:solidFill>
                <a:latin panose="02060504000000020004" typeface="Charlie-Regular"/>
              </a:rPr>
              <a:t>The Swedish Competition Authority (</a:t>
            </a:r>
            <a:r>
              <a:rPr b="1" dirty="0" err="1" lang="en-US" sz="2000">
                <a:solidFill>
                  <a:srgbClr val="1A1A1A"/>
                </a:solidFill>
                <a:latin panose="02060504000000020004" typeface="Charlie-Regular"/>
              </a:rPr>
              <a:t>Konkurrensverket</a:t>
            </a:r>
            <a:r>
              <a:rPr b="1" dirty="0" lang="en-US" sz="2000">
                <a:solidFill>
                  <a:srgbClr val="1A1A1A"/>
                </a:solidFill>
                <a:latin panose="02060504000000020004" typeface="Charlie-Regular"/>
              </a:rPr>
              <a:t>)</a:t>
            </a:r>
          </a:p>
          <a:p>
            <a:r>
              <a:rPr dirty="0" lang="en-US" sz="2000">
                <a:solidFill>
                  <a:srgbClr val="1A1A1A"/>
                </a:solidFill>
                <a:latin panose="02060504000000020004" typeface="Charlie-Regular"/>
              </a:rPr>
              <a:t>The Swedish Competition Act (2008) and some articles from the Treaty on the Functioning of the European Union (TFEU) are the main tools used by the </a:t>
            </a:r>
            <a:r>
              <a:rPr b="1" dirty="0" lang="en-US" sz="2000">
                <a:solidFill>
                  <a:srgbClr val="1A1A1A"/>
                </a:solidFill>
                <a:latin typeface="Charlie-Semibold"/>
              </a:rPr>
              <a:t>Swedish Competition Authority (</a:t>
            </a:r>
            <a:r>
              <a:rPr b="1" dirty="0" err="1" lang="en-US" sz="2000">
                <a:solidFill>
                  <a:srgbClr val="1A1A1A"/>
                </a:solidFill>
                <a:latin typeface="Charlie-Semibold"/>
              </a:rPr>
              <a:t>Konkurrensverket</a:t>
            </a:r>
            <a:r>
              <a:rPr b="1" dirty="0" lang="en-US" sz="2000">
                <a:solidFill>
                  <a:srgbClr val="1A1A1A"/>
                </a:solidFill>
                <a:latin typeface="Charlie-Semibold"/>
              </a:rPr>
              <a:t>) </a:t>
            </a:r>
            <a:r>
              <a:rPr dirty="0" lang="en-US" sz="2000">
                <a:solidFill>
                  <a:srgbClr val="1A1A1A"/>
                </a:solidFill>
                <a:latin panose="02060504000000020004" typeface="Charlie-Regular"/>
              </a:rPr>
              <a:t>to regulate competition and fair business practices. Anti-competitive behavior includes the following:</a:t>
            </a:r>
          </a:p>
          <a:p>
            <a:pPr lvl="1"/>
            <a:r>
              <a:rPr dirty="0" lang="en-US" sz="1600">
                <a:solidFill>
                  <a:srgbClr val="1A1A1A"/>
                </a:solidFill>
                <a:latin panose="02060504000000020004" typeface="Charlie-Regular"/>
              </a:rPr>
              <a:t>Directly or indirectly fixing prices or other trading conditions</a:t>
            </a:r>
          </a:p>
          <a:p>
            <a:pPr lvl="1"/>
            <a:r>
              <a:rPr dirty="0" lang="en-US" sz="1600">
                <a:solidFill>
                  <a:srgbClr val="1A1A1A"/>
                </a:solidFill>
                <a:latin panose="02060504000000020004" typeface="Charlie-Regular"/>
              </a:rPr>
              <a:t>Limiting output to the detriment of consumers (for example, controlling production, markets, technological development, or investment)Dividing markets or sources of supply</a:t>
            </a:r>
          </a:p>
          <a:p>
            <a:pPr lvl="1"/>
            <a:r>
              <a:rPr dirty="0" lang="en-US" sz="1600">
                <a:solidFill>
                  <a:srgbClr val="1A1A1A"/>
                </a:solidFill>
                <a:latin panose="02060504000000020004" typeface="Charlie-Regular"/>
              </a:rPr>
              <a:t>Discrimination (for example, by applying dissimilar conditions to equivalent transactions with other parties, thereby placing them at a competitive disadvantage)</a:t>
            </a:r>
          </a:p>
          <a:p>
            <a:pPr lvl="1"/>
            <a:r>
              <a:rPr dirty="0" lang="en-US" sz="1600">
                <a:solidFill>
                  <a:srgbClr val="1A1A1A"/>
                </a:solidFill>
                <a:latin panose="02060504000000020004" typeface="Charlie-Regular"/>
              </a:rPr>
              <a:t>Tie-ins (for example, making the conclusion of contracts subject to acceptance of extra obligations that have no connection to the subject of the contracts)</a:t>
            </a:r>
            <a:endParaRPr b="1" dirty="0" lang="en-US" sz="1600">
              <a:solidFill>
                <a:srgbClr val="1A1A1A"/>
              </a:solidFill>
              <a:latin panose="02060504000000020004" typeface="Charlie-Regular"/>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439738"/>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Business Regulation in Different Countries</a:t>
            </a:r>
          </a:p>
        </p:txBody>
      </p:sp>
    </p:spTree>
    <p:extLst>
      <p:ext uri="{BB962C8B-B14F-4D97-AF65-F5344CB8AC3E}">
        <p14:creationId xmlns:p14="http://schemas.microsoft.com/office/powerpoint/2010/main" val="1104476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3839D2C8-7AA1-939E-232F-22C4D4952582}"/>
              </a:ext>
            </a:extLst>
          </p:cNvPr>
          <p:cNvPicPr>
            <a:picLocks noChangeArrowheads="1" noChangeAspect="1"/>
          </p:cNvPicPr>
          <p:nvPr/>
        </p:nvPicPr>
        <p:blipFill>
          <a:blip r:embed="rId2">
            <a:extLst>
              <a:ext uri="{28A0092B-C50C-407E-A947-70E740481C1C}">
                <a14:useLocalDpi xmlns:a14="http://schemas.microsoft.com/office/drawing/2010/main" val="0"/>
              </a:ext>
            </a:extLst>
          </a:blip>
          <a:srcRect/>
          <a:stretch>
            <a:fillRect/>
          </a:stretch>
        </p:blipFill>
        <p:spPr>
          <a:xfrm>
            <a:off x="1081088" y="0"/>
            <a:ext cx="698023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640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p:txBody>
          <a:bodyPr numCol="1">
            <a:normAutofit/>
          </a:bodyPr>
          <a:lstStyle/>
          <a:p>
            <a:r>
              <a:rPr b="1" dirty="0" lang="en-US">
                <a:solidFill>
                  <a:srgbClr val="18A48D"/>
                </a:solidFill>
              </a:rPr>
              <a:t>Learning Goals</a:t>
            </a:r>
            <a:br>
              <a:rPr dirty="0" lang="en-US">
                <a:solidFill>
                  <a:srgbClr val="C6AB2B"/>
                </a:solidFill>
              </a:rPr>
            </a:br>
            <a:endParaRPr dirty="0" lang="en-US" sz="2400">
              <a:solidFill>
                <a:srgbClr val="C6AB2B"/>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64368"/>
            <a:ext cx="7886700" cy="4351338"/>
          </a:xfrm>
        </p:spPr>
        <p:txBody>
          <a:bodyPr numCol="1">
            <a:normAutofit fontScale="92500" lnSpcReduction="10000"/>
          </a:bodyPr>
          <a:lstStyle/>
          <a:p>
            <a:pPr indent="0" marL="0">
              <a:buNone/>
            </a:pPr>
            <a:r>
              <a:rPr dirty="0" lang="en-US" sz="2000"/>
              <a:t>Once you have completed this chapter, you should be able to:</a:t>
            </a:r>
          </a:p>
          <a:p>
            <a:r>
              <a:rPr dirty="0" lang="en-US" sz="2000">
                <a:solidFill>
                  <a:srgbClr val="1A1A1A"/>
                </a:solidFill>
                <a:latin panose="02060504000000020004" typeface="Charlie-Regular"/>
              </a:rPr>
              <a:t>Explain the different roles that government performs in the Canadian economy: as a provider of goods and services, a supplier of infrastructure (roads, schools, etc.), an employer of resources, a regulator of competition and aggregate demand, and a redistributor of income</a:t>
            </a:r>
          </a:p>
          <a:p>
            <a:r>
              <a:rPr dirty="0" lang="en-US" sz="2000">
                <a:solidFill>
                  <a:srgbClr val="1A1A1A"/>
                </a:solidFill>
                <a:latin panose="02060504000000020004" typeface="Charlie-Regular"/>
              </a:rPr>
              <a:t>Evaluate the effectiveness of government programs designed to increase the economic security and welfare of Canadians</a:t>
            </a:r>
          </a:p>
          <a:p>
            <a:r>
              <a:rPr dirty="0" lang="en-US" sz="2000">
                <a:solidFill>
                  <a:srgbClr val="1A1A1A"/>
                </a:solidFill>
                <a:latin panose="02060504000000020004" typeface="Charlie-Regular"/>
              </a:rPr>
              <a:t>Identify the most important sources of local, provincial, and federal government revenues and classify government spending by purpose</a:t>
            </a:r>
          </a:p>
          <a:p>
            <a:r>
              <a:rPr dirty="0" lang="en-US" sz="2000">
                <a:solidFill>
                  <a:srgbClr val="1A1A1A"/>
                </a:solidFill>
                <a:latin panose="02060504000000020004" typeface="Charlie-Regular"/>
              </a:rPr>
              <a:t>Use supply and demand curves to explain the impact of taxation on different markets</a:t>
            </a:r>
          </a:p>
          <a:p>
            <a:r>
              <a:rPr dirty="0" lang="en-US" sz="2000">
                <a:solidFill>
                  <a:srgbClr val="1A1A1A"/>
                </a:solidFill>
                <a:latin panose="02060504000000020004" typeface="Charlie-Regular"/>
              </a:rPr>
              <a:t>Identify the economic benefits of competition and explain how the Canadian government seeks to regulate competition and business practices compared with other countries</a:t>
            </a:r>
            <a:endParaRPr dirty="0" lang="en-US" sz="2000"/>
          </a:p>
        </p:txBody>
      </p:sp>
      <p:pic>
        <p:nvPicPr>
          <p:cNvPr id="4" name="Picture 3">
            <a:extLst>
              <a:ext uri="{FF2B5EF4-FFF2-40B4-BE49-F238E27FC236}">
                <a16:creationId xmlns:a16="http://schemas.microsoft.com/office/drawing/2014/main" id="{465C3210-5ECA-B444-A811-5A7D3D515F38}"/>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09356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CF03-4AF2-2044-8C79-18B6E819C173}"/>
              </a:ext>
            </a:extLst>
          </p:cNvPr>
          <p:cNvSpPr>
            <a:spLocks noGrp="1"/>
          </p:cNvSpPr>
          <p:nvPr>
            <p:ph type="title"/>
          </p:nvPr>
        </p:nvSpPr>
        <p:spPr>
          <a:xfrm>
            <a:off x="577744" y="55330"/>
            <a:ext cx="7886700" cy="1325563"/>
          </a:xfrm>
        </p:spPr>
        <p:txBody>
          <a:bodyPr numCol="1"/>
          <a:lstStyle/>
          <a:p>
            <a:r>
              <a:rPr b="1" dirty="0" lang="en-US">
                <a:solidFill>
                  <a:srgbClr val="18A48D"/>
                </a:solidFill>
              </a:rPr>
              <a:t>Key Terms</a:t>
            </a:r>
          </a:p>
        </p:txBody>
      </p:sp>
      <p:sp>
        <p:nvSpPr>
          <p:cNvPr id="3" name="Content Placeholder 2">
            <a:extLst>
              <a:ext uri="{FF2B5EF4-FFF2-40B4-BE49-F238E27FC236}">
                <a16:creationId xmlns:a16="http://schemas.microsoft.com/office/drawing/2014/main" id="{AF8F50F1-FC4F-BE47-9EAF-C65736BA1548}"/>
              </a:ext>
            </a:extLst>
          </p:cNvPr>
          <p:cNvSpPr>
            <a:spLocks noGrp="1"/>
          </p:cNvSpPr>
          <p:nvPr>
            <p:ph idx="1" sz="half"/>
          </p:nvPr>
        </p:nvSpPr>
        <p:spPr>
          <a:xfrm>
            <a:off x="577744" y="1175144"/>
            <a:ext cx="2736956" cy="4507660"/>
          </a:xfrm>
        </p:spPr>
        <p:txBody>
          <a:bodyPr numCol="1">
            <a:normAutofit fontScale="92500" lnSpcReduction="10000"/>
          </a:bodyPr>
          <a:lstStyle/>
          <a:p>
            <a:r>
              <a:rPr dirty="0" lang="en-US" sz="1700">
                <a:solidFill>
                  <a:srgbClr val="1A1A1A"/>
                </a:solidFill>
                <a:latin panose="02060504000000020004" typeface="Charlie-Regular"/>
              </a:rPr>
              <a:t>welfare state</a:t>
            </a:r>
          </a:p>
          <a:p>
            <a:r>
              <a:rPr dirty="0" lang="en-US" sz="1700">
                <a:solidFill>
                  <a:srgbClr val="1A1A1A"/>
                </a:solidFill>
                <a:latin panose="02060504000000020004" typeface="Charlie-Regular"/>
              </a:rPr>
              <a:t>social welfare safety net</a:t>
            </a:r>
          </a:p>
          <a:p>
            <a:r>
              <a:rPr dirty="0" lang="en-US" sz="1700">
                <a:solidFill>
                  <a:srgbClr val="1A1A1A"/>
                </a:solidFill>
                <a:latin panose="02060504000000020004" typeface="Charlie-Regular"/>
              </a:rPr>
              <a:t>Unemployment Insurance (UI)</a:t>
            </a:r>
          </a:p>
          <a:p>
            <a:r>
              <a:rPr dirty="0" lang="en-US" sz="1700">
                <a:solidFill>
                  <a:srgbClr val="1A1A1A"/>
                </a:solidFill>
                <a:latin panose="02060504000000020004" typeface="Charlie-Regular"/>
              </a:rPr>
              <a:t>Employment Insurance (EI)</a:t>
            </a:r>
          </a:p>
          <a:p>
            <a:r>
              <a:rPr dirty="0" lang="en-US" sz="1700">
                <a:solidFill>
                  <a:srgbClr val="1A1A1A"/>
                </a:solidFill>
                <a:latin panose="02060504000000020004" typeface="Charlie-Regular"/>
              </a:rPr>
              <a:t>Family Allowance</a:t>
            </a:r>
          </a:p>
          <a:p>
            <a:r>
              <a:rPr dirty="0" lang="en-US" sz="1700">
                <a:solidFill>
                  <a:srgbClr val="1A1A1A"/>
                </a:solidFill>
                <a:latin panose="02060504000000020004" typeface="Charlie-Regular"/>
              </a:rPr>
              <a:t>Child Tax Credit</a:t>
            </a:r>
          </a:p>
          <a:p>
            <a:r>
              <a:rPr dirty="0" lang="en-US" sz="1700">
                <a:solidFill>
                  <a:srgbClr val="1A1A1A"/>
                </a:solidFill>
                <a:latin panose="02060504000000020004" typeface="Charlie-Regular"/>
              </a:rPr>
              <a:t>Old Age Security (OAS)</a:t>
            </a:r>
          </a:p>
          <a:p>
            <a:r>
              <a:rPr dirty="0" lang="en-US" sz="1700">
                <a:solidFill>
                  <a:srgbClr val="1A1A1A"/>
                </a:solidFill>
                <a:latin panose="02060504000000020004" typeface="Charlie-Regular"/>
              </a:rPr>
              <a:t>Guaranteed Income Supplement (GIS)</a:t>
            </a:r>
          </a:p>
          <a:p>
            <a:r>
              <a:rPr dirty="0" lang="en-US" sz="1700">
                <a:solidFill>
                  <a:srgbClr val="1A1A1A"/>
                </a:solidFill>
                <a:latin panose="02060504000000020004" typeface="Charlie-Regular"/>
              </a:rPr>
              <a:t>Canada Assistance Plan (CAP)</a:t>
            </a:r>
          </a:p>
          <a:p>
            <a:r>
              <a:rPr dirty="0" lang="en-US" sz="1700">
                <a:solidFill>
                  <a:srgbClr val="1A1A1A"/>
                </a:solidFill>
                <a:latin panose="02060504000000020004" typeface="Charlie-Regular"/>
              </a:rPr>
              <a:t>Canada Pension Plan (CPP)</a:t>
            </a:r>
          </a:p>
          <a:p>
            <a:r>
              <a:rPr dirty="0" lang="en-US" sz="1700">
                <a:solidFill>
                  <a:srgbClr val="1A1A1A"/>
                </a:solidFill>
                <a:latin panose="02060504000000020004" typeface="Charlie-Regular"/>
              </a:rPr>
              <a:t>Quebec Pension Plan (QPP)</a:t>
            </a:r>
          </a:p>
          <a:p>
            <a:r>
              <a:rPr dirty="0" err="1" lang="en-US" sz="1700">
                <a:solidFill>
                  <a:srgbClr val="1A1A1A"/>
                </a:solidFill>
                <a:latin panose="02060504000000020004" typeface="Charlie-Regular"/>
              </a:rPr>
              <a:t>medicare</a:t>
            </a:r>
            <a:endParaRPr dirty="0" lang="en-US" sz="1700">
              <a:solidFill>
                <a:srgbClr val="1A1A1A"/>
              </a:solidFill>
              <a:latin panose="02060504000000020004" typeface="Charlie-Regular"/>
            </a:endParaRPr>
          </a:p>
        </p:txBody>
      </p:sp>
      <p:pic>
        <p:nvPicPr>
          <p:cNvPr id="5" name="Picture 4">
            <a:extLst>
              <a:ext uri="{FF2B5EF4-FFF2-40B4-BE49-F238E27FC236}">
                <a16:creationId xmlns:a16="http://schemas.microsoft.com/office/drawing/2014/main" id="{159647D4-0618-0343-A95C-7E1011FB0592}"/>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10" name="Content Placeholder 2">
            <a:extLst>
              <a:ext uri="{FF2B5EF4-FFF2-40B4-BE49-F238E27FC236}">
                <a16:creationId xmlns:a16="http://schemas.microsoft.com/office/drawing/2014/main" id="{DCEF7470-A411-0D43-AC34-BE543649365F}"/>
              </a:ext>
            </a:extLst>
          </p:cNvPr>
          <p:cNvSpPr txBox="1">
            <a:spLocks/>
          </p:cNvSpPr>
          <p:nvPr/>
        </p:nvSpPr>
        <p:spPr>
          <a:xfrm>
            <a:off x="3314700" y="1175144"/>
            <a:ext cx="2549297" cy="4600808"/>
          </a:xfrm>
          <a:prstGeom prst="rect">
            <a:avLst/>
          </a:prstGeom>
        </p:spPr>
        <p:txBody>
          <a:bodyPr bIns="45720" lIns="91440" numCol="1" rIns="91440" rtlCol="0" tIns="4572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dirty="0" lang="en-US" sz="1600">
                <a:solidFill>
                  <a:srgbClr val="1A1A1A"/>
                </a:solidFill>
                <a:latin panose="02060504000000020004" typeface="Charlie-Regular"/>
              </a:rPr>
              <a:t>transfer payments</a:t>
            </a:r>
          </a:p>
          <a:p>
            <a:r>
              <a:rPr dirty="0" lang="en-US" sz="1600">
                <a:solidFill>
                  <a:srgbClr val="1A1A1A"/>
                </a:solidFill>
                <a:latin panose="02060504000000020004" typeface="Charlie-Regular"/>
              </a:rPr>
              <a:t>marginal tax rate</a:t>
            </a:r>
          </a:p>
          <a:p>
            <a:r>
              <a:rPr dirty="0" lang="en-US" sz="1600">
                <a:solidFill>
                  <a:srgbClr val="1A1A1A"/>
                </a:solidFill>
                <a:latin panose="02060504000000020004" typeface="Charlie-Regular"/>
              </a:rPr>
              <a:t>Universality</a:t>
            </a:r>
          </a:p>
          <a:p>
            <a:r>
              <a:rPr dirty="0" lang="en-US" sz="1600">
                <a:solidFill>
                  <a:srgbClr val="1A1A1A"/>
                </a:solidFill>
                <a:latin panose="02060504000000020004" typeface="Charlie-Regular"/>
              </a:rPr>
              <a:t>means testing</a:t>
            </a:r>
          </a:p>
          <a:p>
            <a:r>
              <a:rPr dirty="0" lang="en-US" sz="1600">
                <a:solidFill>
                  <a:srgbClr val="1A1A1A"/>
                </a:solidFill>
                <a:latin panose="02060504000000020004" typeface="Charlie-Regular"/>
              </a:rPr>
              <a:t>Bureaucracy</a:t>
            </a:r>
          </a:p>
          <a:p>
            <a:r>
              <a:rPr dirty="0" lang="en-US" sz="1600">
                <a:solidFill>
                  <a:srgbClr val="1A1A1A"/>
                </a:solidFill>
                <a:latin panose="02060504000000020004" typeface="Charlie-Regular"/>
              </a:rPr>
              <a:t>progressive tax</a:t>
            </a:r>
          </a:p>
          <a:p>
            <a:r>
              <a:rPr dirty="0" lang="en-US" sz="1600">
                <a:solidFill>
                  <a:srgbClr val="1A1A1A"/>
                </a:solidFill>
                <a:latin panose="02060504000000020004" typeface="Charlie-Regular"/>
              </a:rPr>
              <a:t>regressive tax</a:t>
            </a:r>
          </a:p>
          <a:p>
            <a:r>
              <a:rPr dirty="0" lang="en-US" sz="1600">
                <a:solidFill>
                  <a:srgbClr val="1A1A1A"/>
                </a:solidFill>
                <a:latin panose="02060504000000020004" typeface="Charlie-Regular"/>
              </a:rPr>
              <a:t>proportional tax</a:t>
            </a:r>
          </a:p>
          <a:p>
            <a:r>
              <a:rPr dirty="0" lang="en-US" sz="1600">
                <a:solidFill>
                  <a:srgbClr val="1A1A1A"/>
                </a:solidFill>
                <a:latin panose="02060504000000020004" typeface="Charlie-Regular"/>
              </a:rPr>
              <a:t>direct tax</a:t>
            </a:r>
          </a:p>
          <a:p>
            <a:r>
              <a:rPr dirty="0" lang="en-US" sz="1600">
                <a:solidFill>
                  <a:srgbClr val="1A1A1A"/>
                </a:solidFill>
                <a:latin panose="02060504000000020004" typeface="Charlie-Regular"/>
              </a:rPr>
              <a:t>indirect tax</a:t>
            </a:r>
          </a:p>
          <a:p>
            <a:r>
              <a:rPr dirty="0" lang="en-US" sz="1600">
                <a:solidFill>
                  <a:srgbClr val="1A1A1A"/>
                </a:solidFill>
                <a:latin panose="02060504000000020004" typeface="Charlie-Regular"/>
              </a:rPr>
              <a:t>personal income tax</a:t>
            </a:r>
          </a:p>
          <a:p>
            <a:r>
              <a:rPr dirty="0" lang="en-US" sz="1600">
                <a:solidFill>
                  <a:srgbClr val="1A1A1A"/>
                </a:solidFill>
                <a:latin panose="02060504000000020004" typeface="Charlie-Regular"/>
              </a:rPr>
              <a:t>corporate income tax</a:t>
            </a:r>
          </a:p>
          <a:p>
            <a:r>
              <a:rPr dirty="0" lang="en-US" sz="1600">
                <a:solidFill>
                  <a:srgbClr val="1A1A1A"/>
                </a:solidFill>
                <a:latin panose="02060504000000020004" typeface="Charlie-Regular"/>
              </a:rPr>
              <a:t>sales tax</a:t>
            </a:r>
          </a:p>
          <a:p>
            <a:r>
              <a:rPr dirty="0" lang="en-US" sz="1600">
                <a:solidFill>
                  <a:srgbClr val="1A1A1A"/>
                </a:solidFill>
                <a:latin panose="02060504000000020004" typeface="Charlie-Regular"/>
              </a:rPr>
              <a:t>Provincial Sales Tax (PST)</a:t>
            </a:r>
          </a:p>
        </p:txBody>
      </p:sp>
      <p:sp>
        <p:nvSpPr>
          <p:cNvPr id="6" name="Content Placeholder 2">
            <a:extLst>
              <a:ext uri="{FF2B5EF4-FFF2-40B4-BE49-F238E27FC236}">
                <a16:creationId xmlns:a16="http://schemas.microsoft.com/office/drawing/2014/main" id="{A22399B2-717F-3D41-BECA-7DC5E94D7A40}"/>
              </a:ext>
            </a:extLst>
          </p:cNvPr>
          <p:cNvSpPr txBox="1">
            <a:spLocks/>
          </p:cNvSpPr>
          <p:nvPr/>
        </p:nvSpPr>
        <p:spPr>
          <a:xfrm>
            <a:off x="5829300" y="1092988"/>
            <a:ext cx="3314700" cy="5289599"/>
          </a:xfrm>
          <a:prstGeom prst="rect">
            <a:avLst/>
          </a:prstGeom>
        </p:spPr>
        <p:txBody>
          <a:bodyPr bIns="45720" lIns="91440" numCol="1" rIns="91440" rtlCol="0" tIns="45720" vert="horz">
            <a:noAutofit/>
          </a:bodyPr>
          <a:lstStyle>
            <a:lvl1pPr algn="l" defTabSz="914400" eaLnBrk="1" hangingPunct="1" indent="-228600" latinLnBrk="0" marL="228600" rtl="0">
              <a:lnSpc>
                <a:spcPct val="90000"/>
              </a:lnSpc>
              <a:spcBef>
                <a:spcPts val="1000"/>
              </a:spcBef>
              <a:buFont charset="0" panose="020B0604020202020204" pitchFamily="34" typeface="Arial"/>
              <a:buChar char="•"/>
              <a:defRPr kern="1200" sz="2800">
                <a:solidFill>
                  <a:schemeClr val="tx1"/>
                </a:solidFill>
                <a:latin typeface="+mn-lt"/>
                <a:ea typeface="+mn-ea"/>
                <a:cs typeface="+mn-cs"/>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dirty="0" lang="en-US" sz="1600">
                <a:solidFill>
                  <a:srgbClr val="1A1A1A"/>
                </a:solidFill>
                <a:latin panose="02060504000000020004" typeface="Charlie-Regular"/>
              </a:rPr>
              <a:t>Goods and Services Tax (GST)</a:t>
            </a:r>
          </a:p>
          <a:p>
            <a:r>
              <a:rPr dirty="0" lang="en-US" sz="1600">
                <a:solidFill>
                  <a:srgbClr val="1A1A1A"/>
                </a:solidFill>
                <a:latin panose="02060504000000020004" typeface="Charlie-Regular"/>
              </a:rPr>
              <a:t>Harmonized Sales Tax (HST)</a:t>
            </a:r>
          </a:p>
          <a:p>
            <a:r>
              <a:rPr dirty="0" lang="en-US" sz="1600">
                <a:solidFill>
                  <a:srgbClr val="1A1A1A"/>
                </a:solidFill>
                <a:latin panose="02060504000000020004" typeface="Charlie-Regular"/>
              </a:rPr>
              <a:t>excise tax</a:t>
            </a:r>
          </a:p>
          <a:p>
            <a:r>
              <a:rPr dirty="0" lang="en-US" sz="1600">
                <a:solidFill>
                  <a:srgbClr val="1A1A1A"/>
                </a:solidFill>
                <a:latin panose="02060504000000020004" typeface="Charlie-Regular"/>
              </a:rPr>
              <a:t>custom duty</a:t>
            </a:r>
          </a:p>
          <a:p>
            <a:r>
              <a:rPr dirty="0" lang="en-US" sz="1600">
                <a:solidFill>
                  <a:srgbClr val="1A1A1A"/>
                </a:solidFill>
                <a:latin panose="02060504000000020004" typeface="Charlie-Regular"/>
              </a:rPr>
              <a:t>property tax</a:t>
            </a:r>
          </a:p>
          <a:p>
            <a:r>
              <a:rPr dirty="0" lang="en-US" sz="1600">
                <a:solidFill>
                  <a:srgbClr val="1A1A1A"/>
                </a:solidFill>
                <a:latin panose="02060504000000020004" typeface="Charlie-Regular"/>
              </a:rPr>
              <a:t>mill rate</a:t>
            </a:r>
          </a:p>
          <a:p>
            <a:r>
              <a:rPr dirty="0" lang="en-US" sz="1600">
                <a:solidFill>
                  <a:srgbClr val="1A1A1A"/>
                </a:solidFill>
                <a:latin panose="02060504000000020004" typeface="Charlie-Regular"/>
              </a:rPr>
              <a:t>brain drain</a:t>
            </a:r>
          </a:p>
          <a:p>
            <a:r>
              <a:rPr dirty="0" lang="en-US" sz="1600">
                <a:solidFill>
                  <a:srgbClr val="1A1A1A"/>
                </a:solidFill>
                <a:latin panose="02060504000000020004" typeface="Charlie-Regular"/>
              </a:rPr>
              <a:t>Combines Investigation Act (1889)</a:t>
            </a:r>
          </a:p>
          <a:p>
            <a:r>
              <a:rPr dirty="0" lang="en-US" sz="1600">
                <a:solidFill>
                  <a:srgbClr val="1A1A1A"/>
                </a:solidFill>
                <a:latin panose="02060504000000020004" typeface="Charlie-Regular"/>
              </a:rPr>
              <a:t>Competition Act (1986)</a:t>
            </a:r>
          </a:p>
          <a:p>
            <a:r>
              <a:rPr dirty="0" lang="en-US" sz="1600">
                <a:solidFill>
                  <a:srgbClr val="1A1A1A"/>
                </a:solidFill>
                <a:latin panose="02060504000000020004" typeface="Charlie-Regular"/>
              </a:rPr>
              <a:t>Competition Bureau Canada</a:t>
            </a:r>
          </a:p>
          <a:p>
            <a:r>
              <a:rPr dirty="0" lang="en-US" sz="1600">
                <a:solidFill>
                  <a:srgbClr val="1A1A1A"/>
                </a:solidFill>
                <a:latin panose="02060504000000020004" typeface="Charlie-Regular"/>
              </a:rPr>
              <a:t>Competition Tribunal</a:t>
            </a:r>
          </a:p>
          <a:p>
            <a:r>
              <a:rPr dirty="0" lang="en-US" sz="1600">
                <a:solidFill>
                  <a:srgbClr val="1A1A1A"/>
                </a:solidFill>
                <a:latin panose="02060504000000020004" typeface="Charlie-Regular"/>
              </a:rPr>
              <a:t>American antitrust law</a:t>
            </a:r>
          </a:p>
          <a:p>
            <a:r>
              <a:rPr dirty="0" lang="en-US" sz="1600">
                <a:solidFill>
                  <a:srgbClr val="1A1A1A"/>
                </a:solidFill>
                <a:latin panose="02060504000000020004" typeface="Charlie-Regular"/>
              </a:rPr>
              <a:t>Swedish Competition Authority (</a:t>
            </a:r>
            <a:r>
              <a:rPr dirty="0" err="1" lang="en-US" sz="1600">
                <a:solidFill>
                  <a:srgbClr val="1A1A1A"/>
                </a:solidFill>
                <a:latin panose="02060504000000020004" typeface="Charlie-Regular"/>
              </a:rPr>
              <a:t>Konkurrensverket</a:t>
            </a:r>
            <a:r>
              <a:rPr dirty="0" lang="en-US" sz="1600">
                <a:solidFill>
                  <a:srgbClr val="1A1A1A"/>
                </a:solidFill>
                <a:latin panose="02060504000000020004" typeface="Charlie-Regular"/>
              </a:rPr>
              <a:t>)</a:t>
            </a:r>
          </a:p>
          <a:p>
            <a:r>
              <a:rPr dirty="0" lang="en-US" sz="1600">
                <a:solidFill>
                  <a:srgbClr val="1A1A1A"/>
                </a:solidFill>
                <a:latin panose="02060504000000020004" typeface="Charlie-Regular"/>
              </a:rPr>
              <a:t>cartel</a:t>
            </a:r>
          </a:p>
        </p:txBody>
      </p:sp>
    </p:spTree>
    <p:extLst>
      <p:ext uri="{BB962C8B-B14F-4D97-AF65-F5344CB8AC3E}">
        <p14:creationId xmlns:p14="http://schemas.microsoft.com/office/powerpoint/2010/main" val="4136922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1B0681-55A4-40D7-A8BB-49ED27A57137}"/>
              </a:ext>
            </a:extLst>
          </p:cNvPr>
          <p:cNvSpPr txBox="1"/>
          <p:nvPr/>
        </p:nvSpPr>
        <p:spPr>
          <a:xfrm>
            <a:off x="390698" y="407324"/>
            <a:ext cx="7755775" cy="2862322"/>
          </a:xfrm>
          <a:prstGeom prst="rect">
            <a:avLst/>
          </a:prstGeom>
          <a:noFill/>
        </p:spPr>
        <p:txBody>
          <a:bodyPr numCol="1" rtlCol="0" wrap="square">
            <a:spAutoFit/>
          </a:bodyPr>
          <a:lstStyle/>
          <a:p>
            <a:r>
              <a:rPr altLang="en-CA" b="0" dirty="0" i="0" lang="en-CA">
                <a:solidFill>
                  <a:srgbClr val="393939"/>
                </a:solidFill>
                <a:effectLst/>
                <a:latin typeface="Avenir"/>
              </a:rPr>
              <a:t>Economists distinguish between depressions and </a:t>
            </a:r>
            <a:r>
              <a:rPr altLang="en-CA" b="0" dirty="0" i="0" lang="en-CA" strike="noStrike" u="none">
                <a:effectLst/>
                <a:latin typeface="Avenir"/>
                <a:hlinkClick r:id="rId2"/>
              </a:rPr>
              <a:t>recessions</a:t>
            </a:r>
            <a:r>
              <a:rPr altLang="en-CA" b="0" dirty="0" i="0" lang="en-CA">
                <a:solidFill>
                  <a:srgbClr val="393939"/>
                </a:solidFill>
                <a:effectLst/>
                <a:latin typeface="Avenir"/>
              </a:rPr>
              <a:t> based on the length and severity of the decline. A recession usually lasts less than one year. When it lasts longer and the economic decline is severe, it can be called a depression.  </a:t>
            </a:r>
            <a:r>
              <a:rPr altLang="en-CA" dirty="0" lang="en-CA">
                <a:solidFill>
                  <a:srgbClr val="393939"/>
                </a:solidFill>
                <a:latin typeface="Avenir"/>
              </a:rPr>
              <a:t>I</a:t>
            </a:r>
            <a:r>
              <a:rPr altLang="en-CA" b="0" dirty="0" i="0" lang="en-CA">
                <a:solidFill>
                  <a:srgbClr val="393939"/>
                </a:solidFill>
                <a:effectLst/>
                <a:latin typeface="Avenir"/>
              </a:rPr>
              <a:t>t is generally a long period of mass unemployment, falling prices and low </a:t>
            </a:r>
            <a:r>
              <a:rPr altLang="en-CA" b="0" dirty="0" i="0" lang="en-CA" strike="noStrike" u="none">
                <a:effectLst/>
                <a:latin typeface="Avenir"/>
                <a:hlinkClick r:id="rId3"/>
              </a:rPr>
              <a:t>incomes</a:t>
            </a:r>
            <a:r>
              <a:rPr altLang="en-CA" b="0" dirty="0" i="0" lang="en-CA" strike="noStrike" u="none">
                <a:effectLst/>
                <a:latin typeface="Avenir"/>
              </a:rPr>
              <a:t>.</a:t>
            </a:r>
          </a:p>
          <a:p>
            <a:r>
              <a:rPr altLang="en-CA" b="0" dirty="0" i="0" lang="en-CA">
                <a:solidFill>
                  <a:srgbClr val="393939"/>
                </a:solidFill>
                <a:effectLst/>
                <a:latin typeface="Avenir"/>
              </a:rPr>
              <a:t>The Great Depression of the early 1930s was a worldwide social and economic shock. Few countries were affected as severely as Canada. Millions of Canadians were left </a:t>
            </a:r>
            <a:r>
              <a:rPr altLang="en-CA" b="0" dirty="0" i="0" lang="en-CA" strike="noStrike" u="none">
                <a:effectLst/>
                <a:latin typeface="Avenir"/>
                <a:hlinkClick r:id="rId4"/>
              </a:rPr>
              <a:t>unemployed</a:t>
            </a:r>
            <a:r>
              <a:rPr altLang="en-CA" b="0" dirty="0" i="0" lang="en-CA">
                <a:solidFill>
                  <a:srgbClr val="393939"/>
                </a:solidFill>
                <a:effectLst/>
                <a:latin typeface="Avenir"/>
              </a:rPr>
              <a:t>, hungry and often </a:t>
            </a:r>
            <a:r>
              <a:rPr altLang="en-CA" b="0" dirty="0" i="0" lang="en-CA" strike="noStrike" u="none">
                <a:effectLst/>
                <a:latin typeface="Avenir"/>
                <a:hlinkClick r:id="rId5"/>
              </a:rPr>
              <a:t>homeless</a:t>
            </a:r>
            <a:r>
              <a:rPr altLang="en-CA" b="0" dirty="0" i="0" lang="en-CA">
                <a:solidFill>
                  <a:srgbClr val="393939"/>
                </a:solidFill>
                <a:effectLst/>
                <a:latin typeface="Avenir"/>
              </a:rPr>
              <a:t>.</a:t>
            </a:r>
          </a:p>
          <a:p>
            <a:endParaRPr altLang="en-CA" dirty="0" lang="en-CA">
              <a:solidFill>
                <a:srgbClr val="393939"/>
              </a:solidFill>
              <a:latin typeface="Avenir"/>
            </a:endParaRPr>
          </a:p>
          <a:p>
            <a:r>
              <a:rPr altLang="en-CA" b="0" dirty="0" i="0" lang="en-CA">
                <a:solidFill>
                  <a:srgbClr val="393939"/>
                </a:solidFill>
                <a:effectLst/>
                <a:latin typeface="Avenir"/>
              </a:rPr>
              <a:t>The Depression triggered the birth of </a:t>
            </a:r>
            <a:r>
              <a:rPr altLang="en-CA" b="0" dirty="0" i="0" lang="en-CA" strike="noStrike" u="none">
                <a:effectLst/>
                <a:latin typeface="Avenir"/>
                <a:hlinkClick r:id="rId6"/>
              </a:rPr>
              <a:t>social welfare</a:t>
            </a:r>
            <a:r>
              <a:rPr altLang="en-CA" b="0" dirty="0" i="0" lang="en-CA">
                <a:solidFill>
                  <a:srgbClr val="393939"/>
                </a:solidFill>
                <a:effectLst/>
                <a:latin typeface="Avenir"/>
              </a:rPr>
              <a:t> .</a:t>
            </a:r>
          </a:p>
          <a:p>
            <a:r>
              <a:rPr altLang="en-CA" b="0" dirty="0" i="0" lang="en-CA">
                <a:solidFill>
                  <a:srgbClr val="393939"/>
                </a:solidFill>
                <a:effectLst/>
                <a:latin typeface="Avenir"/>
              </a:rPr>
              <a:t> It also led the government to take a more activist role in the </a:t>
            </a:r>
            <a:r>
              <a:rPr altLang="en-CA" b="0" dirty="0" i="0" lang="en-CA" strike="noStrike" u="none">
                <a:effectLst/>
                <a:latin typeface="Avenir"/>
                <a:hlinkClick r:id="rId7"/>
              </a:rPr>
              <a:t>economy</a:t>
            </a:r>
            <a:r>
              <a:rPr altLang="en-CA" b="0" dirty="0" i="0" lang="en-CA">
                <a:solidFill>
                  <a:srgbClr val="393939"/>
                </a:solidFill>
                <a:effectLst/>
                <a:latin typeface="Avenir"/>
              </a:rPr>
              <a:t>.</a:t>
            </a:r>
            <a:endParaRPr dirty="0" lang="en-US"/>
          </a:p>
        </p:txBody>
      </p:sp>
    </p:spTree>
    <p:extLst>
      <p:ext uri="{BB962C8B-B14F-4D97-AF65-F5344CB8AC3E}">
        <p14:creationId xmlns:p14="http://schemas.microsoft.com/office/powerpoint/2010/main" val="420119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690689"/>
            <a:ext cx="7448549" cy="4351338"/>
          </a:xfrm>
        </p:spPr>
        <p:txBody>
          <a:bodyPr numCol="1">
            <a:normAutofit/>
          </a:bodyPr>
          <a:lstStyle/>
          <a:p>
            <a:r>
              <a:rPr dirty="0" lang="en-US" sz="2000">
                <a:solidFill>
                  <a:srgbClr val="1A1A1A"/>
                </a:solidFill>
                <a:latin panose="02060504000000020004" typeface="Charlie-Regular"/>
              </a:rPr>
              <a:t>During the second half of the twentieth century, Canada transformed itself into a </a:t>
            </a:r>
            <a:r>
              <a:rPr b="1" dirty="0" lang="en-US" sz="2000">
                <a:solidFill>
                  <a:srgbClr val="1A1A1A"/>
                </a:solidFill>
                <a:latin typeface="Charlie-Semibold"/>
              </a:rPr>
              <a:t>welfare state.</a:t>
            </a:r>
          </a:p>
          <a:p>
            <a:pPr lvl="1"/>
            <a:r>
              <a:rPr b="1" dirty="0" lang="en-US" sz="1600">
                <a:latin typeface="FedraSansPro-Bold"/>
              </a:rPr>
              <a:t>welfare state </a:t>
            </a:r>
            <a:r>
              <a:rPr dirty="0" lang="en-US" sz="1600">
                <a:latin panose="02060504000000020004" typeface="Charlie-Regular"/>
              </a:rPr>
              <a:t> A philosophy that government should intervene to help people who are poor, sick, or unemployed as well as provide equal access to education, health care, and social services. </a:t>
            </a:r>
            <a:endParaRPr b="1" dirty="0" lang="en-US" sz="1600">
              <a:latin typeface="Charlie-Semibold"/>
            </a:endParaRPr>
          </a:p>
          <a:p>
            <a:r>
              <a:rPr dirty="0" lang="en-US" sz="2000">
                <a:solidFill>
                  <a:srgbClr val="1A1A1A"/>
                </a:solidFill>
                <a:latin panose="02060504000000020004" typeface="Charlie-Regular"/>
              </a:rPr>
              <a:t>In a welfare state, the government plays a significant role in attempting to ensure the economic well-being of its residents.</a:t>
            </a:r>
          </a:p>
          <a:p>
            <a:r>
              <a:rPr dirty="0" lang="en-US" sz="2000">
                <a:solidFill>
                  <a:srgbClr val="1A1A1A"/>
                </a:solidFill>
                <a:latin panose="02060504000000020004" typeface="Charlie-Regular"/>
              </a:rPr>
              <a:t>Figure 16.1 outlines the principal components of Canada’s </a:t>
            </a:r>
            <a:r>
              <a:rPr b="1" dirty="0" lang="en-US" sz="2000">
                <a:solidFill>
                  <a:srgbClr val="1A1A1A"/>
                </a:solidFill>
                <a:latin typeface="Charlie-Semibold"/>
              </a:rPr>
              <a:t>social welfare safety net</a:t>
            </a:r>
            <a:r>
              <a:rPr dirty="0" lang="en-US" sz="2000">
                <a:solidFill>
                  <a:srgbClr val="FFFFFF"/>
                </a:solidFill>
                <a:latin panose="02060504000000020004" typeface="Charlie-Regular"/>
              </a:rPr>
              <a:t> </a:t>
            </a:r>
            <a:r>
              <a:rPr dirty="0" lang="en-US" sz="2000">
                <a:solidFill>
                  <a:srgbClr val="1A1A1A"/>
                </a:solidFill>
                <a:latin panose="02060504000000020004" typeface="Charlie-Regular"/>
              </a:rPr>
              <a:t>today, where government spending on social services, health care, and education represent the three main pillars of the Canadian social welfare system.</a:t>
            </a:r>
          </a:p>
          <a:p>
            <a:pPr lvl="1"/>
            <a:r>
              <a:rPr b="1" dirty="0" lang="en-US" sz="1600">
                <a:solidFill>
                  <a:srgbClr val="1A1A1A"/>
                </a:solidFill>
                <a:latin panose="02060504000000020004" typeface="Charlie-Regular"/>
              </a:rPr>
              <a:t>social welfare safety net </a:t>
            </a:r>
            <a:r>
              <a:rPr dirty="0" lang="en-US" sz="1600">
                <a:solidFill>
                  <a:srgbClr val="1A1A1A"/>
                </a:solidFill>
                <a:latin panose="02060504000000020004" typeface="Charlie-Regular"/>
              </a:rPr>
              <a:t> </a:t>
            </a:r>
            <a:r>
              <a:rPr dirty="0" lang="en-US" sz="1600" u="sng">
                <a:solidFill>
                  <a:srgbClr val="FF0000"/>
                </a:solidFill>
                <a:latin panose="02060504000000020004" typeface="Charlie-Regular"/>
              </a:rPr>
              <a:t>Government programs</a:t>
            </a:r>
            <a:r>
              <a:rPr dirty="0" lang="en-US" sz="1600">
                <a:solidFill>
                  <a:srgbClr val="1A1A1A"/>
                </a:solidFill>
                <a:latin panose="02060504000000020004" typeface="Charlie-Regular"/>
              </a:rPr>
              <a:t>, such as Employment Insurance and the Child Tax Credit, established to help vulnerable members of the population.</a:t>
            </a: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The Canadian Welfare State</a:t>
            </a:r>
          </a:p>
        </p:txBody>
      </p:sp>
    </p:spTree>
    <p:extLst>
      <p:ext uri="{BB962C8B-B14F-4D97-AF65-F5344CB8AC3E}">
        <p14:creationId xmlns:p14="http://schemas.microsoft.com/office/powerpoint/2010/main" val="498897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87488"/>
            <a:ext cx="7448549" cy="4608511"/>
          </a:xfrm>
        </p:spPr>
        <p:txBody>
          <a:bodyPr numCol="1">
            <a:normAutofit fontScale="92500" lnSpcReduction="20000"/>
          </a:bodyPr>
          <a:lstStyle/>
          <a:p>
            <a:pPr indent="-457200" marL="457200">
              <a:buAutoNum type="arabicPeriod"/>
            </a:pPr>
            <a:r>
              <a:rPr b="1" dirty="0" lang="en-US" sz="2000">
                <a:solidFill>
                  <a:srgbClr val="1A1A1A"/>
                </a:solidFill>
                <a:latin typeface="Charlie-SemiboldItalic"/>
              </a:rPr>
              <a:t>Social Services: </a:t>
            </a:r>
          </a:p>
          <a:p>
            <a:r>
              <a:rPr b="1" dirty="0" i="1" lang="en-US" sz="2000">
                <a:solidFill>
                  <a:srgbClr val="1A1A1A"/>
                </a:solidFill>
                <a:latin typeface="Charlie-SemiboldItalic"/>
              </a:rPr>
              <a:t>Unemployment Insurance (UI): </a:t>
            </a:r>
            <a:r>
              <a:rPr dirty="0" lang="en-US" sz="2000">
                <a:latin panose="02060504000000020004" typeface="Charlie-Regular"/>
              </a:rPr>
              <a:t>A federal program started in 1942 to assist those temporarily out of work due to job loss, illness, or birth or adoption of a child; it was renamed </a:t>
            </a:r>
            <a:r>
              <a:rPr dirty="0" i="1" lang="en-US" sz="2000">
                <a:latin typeface="Charlie-RegularItalic"/>
              </a:rPr>
              <a:t>Employment Insurance</a:t>
            </a:r>
            <a:r>
              <a:rPr dirty="0" lang="en-US" sz="2000">
                <a:latin panose="02060504000000020004" typeface="Charlie-Regular"/>
              </a:rPr>
              <a:t> (EI) in 1996. </a:t>
            </a:r>
            <a:endParaRPr dirty="0" i="1" lang="en-US" sz="2000">
              <a:latin typeface="Charlie-SemiboldItalic"/>
            </a:endParaRPr>
          </a:p>
          <a:p>
            <a:r>
              <a:rPr b="1" dirty="0" i="1" lang="en-US" sz="2000">
                <a:latin typeface="Charlie-SemiboldItalic"/>
              </a:rPr>
              <a:t>Employment Insurance (EI): </a:t>
            </a:r>
            <a:r>
              <a:rPr dirty="0" lang="en-US" sz="2000">
                <a:latin panose="02060504000000020004" typeface="Charlie-Regular"/>
              </a:rPr>
              <a:t>A federal program to assist those temporarily out of work due to job loss, illness, or birth or adoption of a child. </a:t>
            </a:r>
            <a:endParaRPr dirty="0" i="1" lang="en-US" sz="2000">
              <a:latin typeface="Charlie-SemiboldItalic"/>
            </a:endParaRPr>
          </a:p>
          <a:p>
            <a:r>
              <a:rPr b="1" dirty="0" i="1" lang="en-US" sz="2000">
                <a:solidFill>
                  <a:srgbClr val="1A1A1A"/>
                </a:solidFill>
                <a:latin typeface="Charlie-SemiboldItalic"/>
              </a:rPr>
              <a:t>Family Allowance:</a:t>
            </a:r>
            <a:r>
              <a:rPr dirty="0" i="1" lang="en-US" sz="2000">
                <a:solidFill>
                  <a:srgbClr val="1A1A1A"/>
                </a:solidFill>
                <a:latin typeface="Charlie-SemiboldItalic"/>
              </a:rPr>
              <a:t> </a:t>
            </a:r>
            <a:r>
              <a:rPr dirty="0" lang="en-US" sz="2000">
                <a:latin panose="02060504000000020004" typeface="Charlie-Regular"/>
              </a:rPr>
              <a:t>A program of monetary support, started in 1942, for all Canadian households with children under 18; replaced by Child Tax Credit in 1978. </a:t>
            </a:r>
            <a:endParaRPr dirty="0" i="1" lang="en-US" sz="2000">
              <a:latin typeface="Charlie-SemiboldItalic"/>
            </a:endParaRPr>
          </a:p>
          <a:p>
            <a:r>
              <a:rPr b="1" dirty="0" i="1" lang="en-US" sz="2000">
                <a:solidFill>
                  <a:srgbClr val="1A1A1A"/>
                </a:solidFill>
                <a:latin typeface="Charlie-SemiboldItalic"/>
              </a:rPr>
              <a:t>Old Age Security (OAS): </a:t>
            </a:r>
            <a:r>
              <a:rPr dirty="0" lang="en-US" sz="2000">
                <a:latin panose="02060504000000020004" typeface="Charlie-Regular"/>
              </a:rPr>
              <a:t>A program whereby all Canadians are paid a monthly benefit after the age of 65. </a:t>
            </a:r>
            <a:endParaRPr dirty="0" i="1" lang="en-US" sz="2000">
              <a:latin typeface="Charlie-SemiboldItalic"/>
            </a:endParaRPr>
          </a:p>
          <a:p>
            <a:r>
              <a:rPr b="1" dirty="0" i="1" lang="en-US" sz="2000">
                <a:solidFill>
                  <a:srgbClr val="1A1A1A"/>
                </a:solidFill>
                <a:latin panose="02060504000000020004" typeface="Charlie-Regular"/>
              </a:rPr>
              <a:t>Canada Assistance Plan (CAP) / Canada Social Transfer (CST)</a:t>
            </a:r>
            <a:r>
              <a:rPr dirty="0" lang="en-US" sz="2000">
                <a:solidFill>
                  <a:srgbClr val="1A1A1A"/>
                </a:solidFill>
                <a:latin panose="02060504000000020004" typeface="Charlie-Regular"/>
              </a:rPr>
              <a:t>: </a:t>
            </a:r>
            <a:r>
              <a:rPr dirty="0" lang="en-US" sz="2000">
                <a:latin panose="02060504000000020004" typeface="Charlie-Regular"/>
              </a:rPr>
              <a:t>A federal transfer of money to the provinces to help fund welfare programs for Canadians.</a:t>
            </a:r>
          </a:p>
          <a:p>
            <a:r>
              <a:rPr b="1" dirty="0" i="1" lang="en-US" sz="2000">
                <a:solidFill>
                  <a:srgbClr val="1A1A1A"/>
                </a:solidFill>
                <a:latin panose="02060504000000020004" typeface="Charlie-Regular"/>
              </a:rPr>
              <a:t>Canada Pension Plan: </a:t>
            </a:r>
            <a:r>
              <a:rPr dirty="0" lang="en-US" sz="2000">
                <a:latin panose="02060504000000020004" typeface="Charlie-Regular"/>
              </a:rPr>
              <a:t>A pension paid to all retired workers who have made compulsory payments to the plan during their working years. </a:t>
            </a:r>
          </a:p>
          <a:p>
            <a:pPr indent="0" marL="0">
              <a:buNone/>
            </a:pPr>
            <a:endParaRPr dirty="0" lang="en-US" sz="2000">
              <a:solidFill>
                <a:srgbClr val="1A1A1A"/>
              </a:solidFill>
              <a:latin panose="02060504000000020004" typeface="Charlie-Regular"/>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99465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Canada’s Social Welfare Safety Net</a:t>
            </a:r>
          </a:p>
        </p:txBody>
      </p:sp>
    </p:spTree>
    <p:extLst>
      <p:ext uri="{BB962C8B-B14F-4D97-AF65-F5344CB8AC3E}">
        <p14:creationId xmlns:p14="http://schemas.microsoft.com/office/powerpoint/2010/main" val="136842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87488"/>
            <a:ext cx="7448549" cy="4608511"/>
          </a:xfrm>
        </p:spPr>
        <p:txBody>
          <a:bodyPr numCol="1">
            <a:normAutofit/>
          </a:bodyPr>
          <a:lstStyle/>
          <a:p>
            <a:pPr indent="-457200" marL="457200">
              <a:buFont typeface="+mj-lt"/>
              <a:buAutoNum startAt="2" type="arabicPeriod"/>
            </a:pPr>
            <a:r>
              <a:rPr b="1" dirty="0" lang="en-US" sz="2000">
                <a:solidFill>
                  <a:srgbClr val="1A1A1A"/>
                </a:solidFill>
                <a:latin typeface="Charlie-SemiboldItalic"/>
              </a:rPr>
              <a:t>Health Care: </a:t>
            </a:r>
          </a:p>
          <a:p>
            <a:r>
              <a:rPr b="1" dirty="0" i="1" lang="en-US" sz="2000">
                <a:latin typeface="FedraSansPro-Bold"/>
              </a:rPr>
              <a:t>Medicare:</a:t>
            </a:r>
            <a:r>
              <a:rPr b="1" dirty="0" lang="en-US" sz="2000">
                <a:latin typeface="FedraSansPro-Bold"/>
              </a:rPr>
              <a:t> </a:t>
            </a:r>
            <a:r>
              <a:rPr dirty="0" lang="en-US" sz="2000">
                <a:latin panose="02060504000000020004" typeface="Charlie-Regular"/>
              </a:rPr>
              <a:t> Canada’s national health care program, which is administered by the provinces and territories. It covers all Canadians and is funded by taxation.  </a:t>
            </a:r>
            <a:endParaRPr dirty="0" i="1" lang="en-US" sz="2000">
              <a:latin typeface="Charlie-SemiboldItalic"/>
            </a:endParaRPr>
          </a:p>
          <a:p>
            <a:pPr indent="-457200" marL="457200">
              <a:buFont typeface="+mj-lt"/>
              <a:buAutoNum startAt="3" type="arabicPeriod"/>
            </a:pPr>
            <a:r>
              <a:rPr b="1" dirty="0" lang="en-US" sz="2000">
                <a:latin panose="02060504000000020004" typeface="Charlie-Regular"/>
              </a:rPr>
              <a:t>Education:</a:t>
            </a:r>
          </a:p>
          <a:p>
            <a:r>
              <a:rPr b="1" dirty="0" i="1" lang="en-US" sz="2000">
                <a:latin panose="02060504000000020004" typeface="Charlie-Regular"/>
              </a:rPr>
              <a:t>Publicly Funded Education: </a:t>
            </a:r>
            <a:r>
              <a:rPr dirty="0" lang="en-US" sz="2000">
                <a:solidFill>
                  <a:srgbClr val="1A1A1A"/>
                </a:solidFill>
                <a:latin typeface="FedraSansPro-Book"/>
              </a:rPr>
              <a:t>Primary and secondary education are financed entirely by tax revenues.</a:t>
            </a:r>
            <a:endParaRPr b="1" dirty="0" i="1" lang="en-US" sz="2000">
              <a:latin panose="02060504000000020004" typeface="Charlie-Regular"/>
            </a:endParaRPr>
          </a:p>
          <a:p>
            <a:pPr indent="0" marL="0">
              <a:buNone/>
            </a:pPr>
            <a:r>
              <a:rPr dirty="0" lang="en-US" sz="2000">
                <a:latin panose="02060504000000020004" typeface="Charlie-Regular"/>
              </a:rPr>
              <a:t> </a:t>
            </a:r>
          </a:p>
          <a:p>
            <a:pPr indent="0" marL="0">
              <a:buNone/>
            </a:pPr>
            <a:endParaRPr dirty="0" lang="en-US" sz="2000">
              <a:solidFill>
                <a:srgbClr val="1A1A1A"/>
              </a:solidFill>
              <a:latin panose="02060504000000020004" typeface="Charlie-Regular"/>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99465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Canada’s Social Welfare Safety Net</a:t>
            </a:r>
          </a:p>
        </p:txBody>
      </p:sp>
    </p:spTree>
    <p:extLst>
      <p:ext uri="{BB962C8B-B14F-4D97-AF65-F5344CB8AC3E}">
        <p14:creationId xmlns:p14="http://schemas.microsoft.com/office/powerpoint/2010/main" val="529997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487488"/>
            <a:ext cx="7994650" cy="4608511"/>
          </a:xfrm>
        </p:spPr>
        <p:txBody>
          <a:bodyPr numCol="1">
            <a:normAutofit/>
          </a:bodyPr>
          <a:lstStyle/>
          <a:p>
            <a:r>
              <a:rPr dirty="0" lang="en-US" sz="2000">
                <a:solidFill>
                  <a:srgbClr val="1A1A1A"/>
                </a:solidFill>
                <a:latin panose="02060504000000020004" typeface="Charlie-Regular"/>
              </a:rPr>
              <a:t>Critics of the welfare state and of </a:t>
            </a:r>
            <a:r>
              <a:rPr b="1" dirty="0" lang="en-US" sz="2000">
                <a:solidFill>
                  <a:srgbClr val="1A1A1A"/>
                </a:solidFill>
                <a:latin typeface="Charlie-Semibold"/>
              </a:rPr>
              <a:t>transfer payments </a:t>
            </a:r>
            <a:r>
              <a:rPr dirty="0" lang="en-US" sz="2000">
                <a:solidFill>
                  <a:srgbClr val="FFFFFF"/>
                </a:solidFill>
                <a:latin panose="02060504000000020004" typeface="Charlie-Regular"/>
              </a:rPr>
              <a:t> </a:t>
            </a:r>
            <a:r>
              <a:rPr dirty="0" lang="en-US" sz="2000">
                <a:solidFill>
                  <a:srgbClr val="1A1A1A"/>
                </a:solidFill>
                <a:latin panose="02060504000000020004" typeface="Charlie-Regular"/>
              </a:rPr>
              <a:t>—the transfer of monies primarily from the federal government to the provinces to help fund health care and programs for disadvantaged individuals and households—generally point to three main problems, as outlined below:</a:t>
            </a:r>
            <a:r>
              <a:rPr dirty="0" lang="en-US" sz="2000">
                <a:latin panose="02060504000000020004" typeface="Charlie-Regular"/>
              </a:rPr>
              <a:t> </a:t>
            </a:r>
          </a:p>
          <a:p>
            <a:pPr indent="-342900" lvl="1" marL="800100">
              <a:buAutoNum type="arabicPeriod"/>
            </a:pPr>
            <a:r>
              <a:rPr b="1" dirty="0" lang="en-US" sz="1600">
                <a:latin panose="02060504000000020004" typeface="Charlie-Regular"/>
              </a:rPr>
              <a:t>Incentive to Work: </a:t>
            </a:r>
            <a:r>
              <a:rPr dirty="0" lang="en-US" sz="1600">
                <a:solidFill>
                  <a:srgbClr val="1A1A1A"/>
                </a:solidFill>
                <a:latin panose="02060504000000020004" typeface="Charlie-Regular"/>
              </a:rPr>
              <a:t>One major criticism of Canada’s social welfare programs is that they often reduce an individual’s incentive to work and, therefore, to be self-supporting.</a:t>
            </a:r>
          </a:p>
          <a:p>
            <a:pPr indent="-342900" lvl="1" marL="800100">
              <a:buAutoNum type="arabicPeriod"/>
            </a:pPr>
            <a:r>
              <a:rPr b="1" dirty="0" lang="en-US" sz="1600">
                <a:solidFill>
                  <a:srgbClr val="1A1A1A"/>
                </a:solidFill>
                <a:latin panose="02060504000000020004" typeface="Charlie-Regular"/>
              </a:rPr>
              <a:t>Inequities, abuses, and inefficiencies: S</a:t>
            </a:r>
            <a:r>
              <a:rPr dirty="0" lang="en-US" sz="1600">
                <a:solidFill>
                  <a:srgbClr val="1A1A1A"/>
                </a:solidFill>
                <a:latin panose="02060504000000020004" typeface="Charlie-Regular"/>
              </a:rPr>
              <a:t>ome disadvantaged Canadians fail to receive enough assistance while billions of dollars of benefits are paid out, instead, to less disadvantaged people. This outcome is a direct result of </a:t>
            </a:r>
            <a:r>
              <a:rPr b="1" dirty="0" lang="en-US" sz="1600">
                <a:solidFill>
                  <a:srgbClr val="1A1A1A"/>
                </a:solidFill>
                <a:latin typeface="Charlie-Semibold"/>
              </a:rPr>
              <a:t>universality </a:t>
            </a:r>
            <a:r>
              <a:rPr dirty="0" lang="en-US" sz="1600">
                <a:solidFill>
                  <a:srgbClr val="1A1A1A"/>
                </a:solidFill>
                <a:latin panose="02060504000000020004" typeface="Charlie-Regular"/>
              </a:rPr>
              <a:t>a long-standing principle of the Canadian welfare system. It recognizes that some benefits, such as EI, Old Age Security (OAS), and </a:t>
            </a:r>
            <a:r>
              <a:rPr dirty="0" err="1" lang="en-US" sz="1600">
                <a:solidFill>
                  <a:srgbClr val="1A1A1A"/>
                </a:solidFill>
                <a:latin panose="02060504000000020004" typeface="Charlie-Regular"/>
              </a:rPr>
              <a:t>medicare</a:t>
            </a:r>
            <a:r>
              <a:rPr dirty="0" lang="en-US" sz="1600">
                <a:solidFill>
                  <a:srgbClr val="1A1A1A"/>
                </a:solidFill>
                <a:latin panose="02060504000000020004" typeface="Charlie-Regular"/>
              </a:rPr>
              <a:t>, should be available to all Canadians, regardless of income.</a:t>
            </a:r>
          </a:p>
          <a:p>
            <a:pPr indent="-342900" lvl="1" marL="800100">
              <a:buAutoNum type="arabicPeriod"/>
            </a:pPr>
            <a:r>
              <a:rPr b="1" dirty="0" lang="en-US" sz="1600">
                <a:solidFill>
                  <a:srgbClr val="1A1A1A"/>
                </a:solidFill>
                <a:latin panose="02060504000000020004" typeface="Charlie-Regular"/>
              </a:rPr>
              <a:t>Effectiveness and cost: </a:t>
            </a:r>
            <a:r>
              <a:rPr dirty="0" lang="en-US" sz="1600">
                <a:solidFill>
                  <a:srgbClr val="1A1A1A"/>
                </a:solidFill>
                <a:latin panose="02060504000000020004" typeface="Charlie-Regular"/>
              </a:rPr>
              <a:t>Despite the spending of billions of dollars annually on social welfare programs, the distribution of income in Canada has remained virtually unchanged, even as the welfare system has expanded over the past 40 years.</a:t>
            </a:r>
            <a:endParaRPr b="1" dirty="0" lang="en-US" sz="1600">
              <a:latin panose="02060504000000020004" typeface="Charlie-Regular"/>
            </a:endParaRPr>
          </a:p>
          <a:p>
            <a:pPr indent="0" marL="0">
              <a:buNone/>
            </a:pPr>
            <a:endParaRPr dirty="0" lang="en-US" sz="2000">
              <a:solidFill>
                <a:srgbClr val="1A1A1A"/>
              </a:solidFill>
              <a:latin panose="02060504000000020004" typeface="Charlie-Regular"/>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99465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A Critical Look at the Welfare State</a:t>
            </a:r>
          </a:p>
        </p:txBody>
      </p:sp>
    </p:spTree>
    <p:extLst>
      <p:ext uri="{BB962C8B-B14F-4D97-AF65-F5344CB8AC3E}">
        <p14:creationId xmlns:p14="http://schemas.microsoft.com/office/powerpoint/2010/main" val="947447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12889"/>
            <a:ext cx="7448549" cy="4351338"/>
          </a:xfrm>
        </p:spPr>
        <p:txBody>
          <a:bodyPr numCol="1">
            <a:normAutofit lnSpcReduction="10000"/>
          </a:bodyPr>
          <a:lstStyle/>
          <a:p>
            <a:r>
              <a:rPr dirty="0" lang="en-US" sz="2000">
                <a:solidFill>
                  <a:srgbClr val="1A1A1A"/>
                </a:solidFill>
                <a:latin panose="02060504000000020004" typeface="Charlie-Regular"/>
              </a:rPr>
              <a:t>The main purposes of taxation are as follows: </a:t>
            </a:r>
          </a:p>
          <a:p>
            <a:pPr lvl="1"/>
            <a:r>
              <a:rPr b="1" dirty="0" lang="en-US" sz="1600">
                <a:solidFill>
                  <a:srgbClr val="1A1A1A"/>
                </a:solidFill>
                <a:latin panose="02060504000000020004" typeface="Charlie-Regular"/>
              </a:rPr>
              <a:t>(a)</a:t>
            </a:r>
            <a:r>
              <a:rPr dirty="0" lang="en-US" sz="1600">
                <a:solidFill>
                  <a:srgbClr val="1A1A1A"/>
                </a:solidFill>
                <a:latin panose="02060504000000020004" typeface="Charlie-Regular"/>
              </a:rPr>
              <a:t> To finance state activity (such as national security and social welfare) </a:t>
            </a:r>
          </a:p>
          <a:p>
            <a:pPr lvl="1"/>
            <a:r>
              <a:rPr b="1" dirty="0" lang="en-US" sz="1600">
                <a:solidFill>
                  <a:srgbClr val="1A1A1A"/>
                </a:solidFill>
                <a:latin panose="02060504000000020004" typeface="Charlie-Regular"/>
              </a:rPr>
              <a:t>(b)</a:t>
            </a:r>
            <a:r>
              <a:rPr dirty="0" lang="en-US" sz="1600">
                <a:solidFill>
                  <a:srgbClr val="1A1A1A"/>
                </a:solidFill>
                <a:latin panose="02060504000000020004" typeface="Charlie-Regular"/>
              </a:rPr>
              <a:t> To promote income equity </a:t>
            </a:r>
          </a:p>
          <a:p>
            <a:pPr lvl="1"/>
            <a:r>
              <a:rPr b="1" dirty="0" lang="en-US" sz="1600">
                <a:solidFill>
                  <a:srgbClr val="1A1A1A"/>
                </a:solidFill>
                <a:latin panose="02060504000000020004" typeface="Charlie-Regular"/>
              </a:rPr>
              <a:t>(c) </a:t>
            </a:r>
            <a:r>
              <a:rPr dirty="0" lang="en-US" sz="1600">
                <a:solidFill>
                  <a:srgbClr val="1A1A1A"/>
                </a:solidFill>
                <a:latin panose="02060504000000020004" typeface="Charlie-Regular"/>
              </a:rPr>
              <a:t>To influence conditions in specific markets</a:t>
            </a:r>
          </a:p>
          <a:p>
            <a:r>
              <a:rPr dirty="0" lang="en-US" sz="2000">
                <a:solidFill>
                  <a:srgbClr val="1A1A1A"/>
                </a:solidFill>
                <a:latin panose="02060504000000020004" typeface="Charlie-Regular"/>
              </a:rPr>
              <a:t>Three Categories of taxes:</a:t>
            </a:r>
          </a:p>
          <a:p>
            <a:pPr indent="-342900" lvl="1" marL="800100">
              <a:buFont typeface="+mj-lt"/>
              <a:buAutoNum type="arabicPeriod"/>
            </a:pPr>
            <a:r>
              <a:rPr b="1" dirty="0" lang="en-US" sz="1600">
                <a:solidFill>
                  <a:srgbClr val="1A1A1A"/>
                </a:solidFill>
                <a:latin panose="02060504000000020004" typeface="Charlie-Regular"/>
              </a:rPr>
              <a:t>Progressive tax</a:t>
            </a:r>
            <a:r>
              <a:rPr dirty="0" lang="en-US" sz="1600">
                <a:solidFill>
                  <a:srgbClr val="1A1A1A"/>
                </a:solidFill>
                <a:latin panose="02060504000000020004" typeface="Charlie-Regular"/>
              </a:rPr>
              <a:t>: </a:t>
            </a:r>
            <a:r>
              <a:rPr dirty="0" lang="en-US" sz="1600">
                <a:latin panose="02060504000000020004" typeface="Charlie-Regular"/>
              </a:rPr>
              <a:t>A tax (such as income tax) in which the tax rate increases as an individual’s income increases. </a:t>
            </a:r>
          </a:p>
          <a:p>
            <a:pPr indent="-342900" lvl="1" marL="800100">
              <a:buFont typeface="+mj-lt"/>
              <a:buAutoNum type="arabicPeriod"/>
            </a:pPr>
            <a:r>
              <a:rPr b="1" dirty="0" lang="en-US" sz="1600">
                <a:latin typeface="FedraSansPro-Bold"/>
              </a:rPr>
              <a:t>Regressive tax: </a:t>
            </a:r>
            <a:r>
              <a:rPr dirty="0" lang="en-US" sz="1600">
                <a:latin panose="02060504000000020004" typeface="Charlie-Regular"/>
              </a:rPr>
              <a:t> A tax rate that takes a proportionally lower percentage from higher-income earners. </a:t>
            </a:r>
          </a:p>
          <a:p>
            <a:pPr indent="-342900" lvl="1" marL="800100">
              <a:buFont typeface="+mj-lt"/>
              <a:buAutoNum type="arabicPeriod"/>
            </a:pPr>
            <a:r>
              <a:rPr b="1" dirty="0" lang="en-US" sz="1600">
                <a:latin typeface="FedraSansPro-Bold"/>
              </a:rPr>
              <a:t>Proportional tax: </a:t>
            </a:r>
            <a:r>
              <a:rPr dirty="0" lang="en-US" sz="1600">
                <a:latin panose="02060504000000020004" typeface="Charlie-Regular"/>
              </a:rPr>
              <a:t> A tax that takes a constant percentage for all income earners. </a:t>
            </a:r>
          </a:p>
          <a:p>
            <a:r>
              <a:rPr dirty="0" lang="en-US" sz="2000">
                <a:solidFill>
                  <a:srgbClr val="1A1A1A"/>
                </a:solidFill>
                <a:latin panose="02060504000000020004" typeface="Charlie-Regular"/>
              </a:rPr>
              <a:t>Burden of Payment:</a:t>
            </a:r>
          </a:p>
          <a:p>
            <a:pPr indent="-342900" lvl="1" marL="800100">
              <a:buFont typeface="+mj-lt"/>
              <a:buAutoNum type="arabicPeriod"/>
            </a:pPr>
            <a:r>
              <a:rPr b="1" dirty="0" lang="en-US" sz="1600">
                <a:latin typeface="FedraSansPro-Bold"/>
              </a:rPr>
              <a:t>Direct tax:</a:t>
            </a:r>
            <a:r>
              <a:rPr dirty="0" lang="en-US" sz="1600">
                <a:latin panose="02060504000000020004" typeface="Charlie-Regular"/>
              </a:rPr>
              <a:t> A tax (such as income tax) whose burden cannot be passed on to others by the taxpayer.</a:t>
            </a:r>
          </a:p>
          <a:p>
            <a:pPr indent="-342900" lvl="1" marL="800100">
              <a:buFont typeface="+mj-lt"/>
              <a:buAutoNum type="arabicPeriod"/>
            </a:pPr>
            <a:r>
              <a:rPr b="1" dirty="0" lang="en-US" sz="1600">
                <a:latin typeface="FedraSansPro-Bold"/>
              </a:rPr>
              <a:t>Indirect tax: </a:t>
            </a:r>
            <a:r>
              <a:rPr dirty="0" lang="en-US" sz="1600">
                <a:latin panose="02060504000000020004" typeface="Charlie-Regular"/>
              </a:rPr>
              <a:t> A tax (such as sales taxes) whose burden is passed on by the seller to the buyer of the good.</a:t>
            </a:r>
          </a:p>
          <a:p>
            <a:pPr indent="0" marL="0">
              <a:buNone/>
            </a:pPr>
            <a:endParaRPr dirty="0" lang="en-US" sz="2000">
              <a:solidFill>
                <a:srgbClr val="1A1A1A"/>
              </a:solidFill>
              <a:latin panose="02060504000000020004" typeface="Charlie-Regular"/>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
        <p:nvSpPr>
          <p:cNvPr id="6" name="Title 1">
            <a:extLst>
              <a:ext uri="{FF2B5EF4-FFF2-40B4-BE49-F238E27FC236}">
                <a16:creationId xmlns:a16="http://schemas.microsoft.com/office/drawing/2014/main" id="{DB33F615-FF56-A14E-BB32-34BB1A6E1A10}"/>
              </a:ext>
            </a:extLst>
          </p:cNvPr>
          <p:cNvSpPr txBox="1">
            <a:spLocks/>
          </p:cNvSpPr>
          <p:nvPr/>
        </p:nvSpPr>
        <p:spPr>
          <a:xfrm>
            <a:off x="628650" y="365126"/>
            <a:ext cx="7886700" cy="1325563"/>
          </a:xfrm>
          <a:prstGeom prst="rect">
            <a:avLst/>
          </a:prstGeom>
        </p:spPr>
        <p:txBody>
          <a:bodyPr anchor="ctr" bIns="45720" lIns="91440" numCol="1"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en-US">
                <a:solidFill>
                  <a:srgbClr val="18A48D"/>
                </a:solidFill>
              </a:rPr>
              <a:t>Taxation</a:t>
            </a:r>
          </a:p>
        </p:txBody>
      </p:sp>
    </p:spTree>
    <p:extLst>
      <p:ext uri="{BB962C8B-B14F-4D97-AF65-F5344CB8AC3E}">
        <p14:creationId xmlns:p14="http://schemas.microsoft.com/office/powerpoint/2010/main" val="2012982767"/>
      </p:ext>
    </p:extLst>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panose="020F0302020204030204"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panose="020F0502020204030204"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algn="ctr" cap="flat" cmpd="sng" w="6350">
          <a:solidFill>
            <a:schemeClr val="phClr"/>
          </a:solidFill>
          <a:prstDash val="solid"/>
          <a:miter lim="800000"/>
        </a:ln>
        <a:ln algn="ctr" cap="flat" cmpd="sng" w="12700">
          <a:solidFill>
            <a:schemeClr val="phClr"/>
          </a:solidFill>
          <a:prstDash val="solid"/>
          <a:miter lim="800000"/>
        </a:ln>
        <a:ln algn="ctr" cap="flat" cmpd="sng" w="19050">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panose="020F0302020204030204"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panose="020F0502020204030204"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algn="ctr" cap="flat" cmpd="sng" w="6350">
          <a:solidFill>
            <a:schemeClr val="phClr"/>
          </a:solidFill>
          <a:prstDash val="solid"/>
          <a:miter lim="800000"/>
        </a:ln>
        <a:ln algn="ctr" cap="flat" cmpd="sng" w="12700">
          <a:solidFill>
            <a:schemeClr val="phClr"/>
          </a:solidFill>
          <a:prstDash val="solid"/>
          <a:miter lim="800000"/>
        </a:ln>
        <a:ln algn="ctr" cap="flat" cmpd="sng" w="19050">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panose="020F0302020204030204"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panose="020F0502020204030204"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algn="ctr" cap="flat" cmpd="sng" w="6350">
          <a:solidFill>
            <a:schemeClr val="phClr"/>
          </a:solidFill>
          <a:prstDash val="solid"/>
          <a:miter lim="800000"/>
        </a:ln>
        <a:ln algn="ctr" cap="flat" cmpd="sng" w="12700">
          <a:solidFill>
            <a:schemeClr val="phClr"/>
          </a:solidFill>
          <a:prstDash val="solid"/>
          <a:miter lim="800000"/>
        </a:ln>
        <a:ln algn="ctr" cap="flat" cmpd="sng" w="19050">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Company/>
  <Words>1922</Words>
  <Paragraphs>135</Paragraphs>
  <Slides>19</Slides>
  <Notes>1</Notes>
  <TotalTime>3386</TotalTime>
  <HiddenSlides>0</HiddenSlides>
  <MMClips>0</MMClips>
  <ScaleCrop>false</ScaleCrop>
  <HeadingPairs>
    <vt:vector baseType="variant" size="6">
      <vt:variant>
        <vt:lpstr>Fonts Used</vt:lpstr>
      </vt:variant>
      <vt:variant>
        <vt:i4>10</vt:i4>
      </vt:variant>
      <vt:variant>
        <vt:lpstr>Theme</vt:lpstr>
      </vt:variant>
      <vt:variant>
        <vt:i4>1</vt:i4>
      </vt:variant>
      <vt:variant>
        <vt:lpstr>Slide Titles</vt:lpstr>
      </vt:variant>
      <vt:variant>
        <vt:i4>19</vt:i4>
      </vt:variant>
    </vt:vector>
  </HeadingPairs>
  <TitlesOfParts>
    <vt:vector baseType="lpstr" size="30">
      <vt:lpstr>Arial</vt:lpstr>
      <vt:lpstr>Avenir</vt:lpstr>
      <vt:lpstr>Calibri</vt:lpstr>
      <vt:lpstr>Calibri Light</vt:lpstr>
      <vt:lpstr>Charlie-Regular</vt:lpstr>
      <vt:lpstr>Charlie-RegularItalic</vt:lpstr>
      <vt:lpstr>Charlie-Semibold</vt:lpstr>
      <vt:lpstr>Charlie-SemiboldItalic</vt:lpstr>
      <vt:lpstr>FedraSansPro-Bold</vt:lpstr>
      <vt:lpstr>FedraSansPro-Book</vt:lpstr>
      <vt:lpstr>Office Theme</vt:lpstr>
      <vt:lpstr>16 The Role of Government</vt:lpstr>
      <vt:lpstr>Learning Goals</vt:lpstr>
      <vt:lpstr>Key Terms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lication>Microsoft Office PowerPoint</Application>
  <AppVersion>16.0000</AppVersion>
  <PresentationFormat>On-screen Show (4:3)</PresentationFormat>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2019-06-13T15:43:46Z</dcterms:created>
  <dc:creator>TEP One</dc:creator>
  <cp:lastModifiedBy>Shaheer Akram</cp:lastModifiedBy>
  <cp:lastPrinted>2019-09-05T20:36:27Z</cp:lastPrinted>
  <dcterms:modified xsi:type="dcterms:W3CDTF">2023-04-03T03:06:05Z</dcterms:modified>
  <cp:revision>127</cp:revision>
  <dc:title>1 What is Economics?</dc:title>
</cp:coreProperties>
</file>