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4"/>
  </p:notesMasterIdLst>
  <p:handoutMasterIdLst>
    <p:handoutMasterId r:id="rId25"/>
  </p:handoutMasterIdLst>
  <p:sldIdLst>
    <p:sldId id="256" r:id="rId2"/>
    <p:sldId id="257" r:id="rId3"/>
    <p:sldId id="367" r:id="rId4"/>
    <p:sldId id="259" r:id="rId5"/>
    <p:sldId id="400" r:id="rId6"/>
    <p:sldId id="406" r:id="rId7"/>
    <p:sldId id="407" r:id="rId8"/>
    <p:sldId id="408" r:id="rId9"/>
    <p:sldId id="409" r:id="rId10"/>
    <p:sldId id="410" r:id="rId11"/>
    <p:sldId id="411" r:id="rId12"/>
    <p:sldId id="383" r:id="rId13"/>
    <p:sldId id="414" r:id="rId14"/>
    <p:sldId id="415" r:id="rId15"/>
    <p:sldId id="416" r:id="rId16"/>
    <p:sldId id="417" r:id="rId17"/>
    <p:sldId id="419" r:id="rId18"/>
    <p:sldId id="384" r:id="rId19"/>
    <p:sldId id="420" r:id="rId20"/>
    <p:sldId id="421" r:id="rId21"/>
    <p:sldId id="422" r:id="rId22"/>
    <p:sldId id="41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928FA7-66FE-D942-9500-F6FE5398880F}">
          <p14:sldIdLst>
            <p14:sldId id="256"/>
            <p14:sldId id="257"/>
            <p14:sldId id="367"/>
            <p14:sldId id="259"/>
            <p14:sldId id="400"/>
            <p14:sldId id="406"/>
            <p14:sldId id="407"/>
            <p14:sldId id="408"/>
            <p14:sldId id="409"/>
            <p14:sldId id="410"/>
            <p14:sldId id="411"/>
            <p14:sldId id="383"/>
            <p14:sldId id="414"/>
            <p14:sldId id="415"/>
            <p14:sldId id="416"/>
            <p14:sldId id="417"/>
            <p14:sldId id="419"/>
            <p14:sldId id="384"/>
            <p14:sldId id="420"/>
            <p14:sldId id="421"/>
            <p14:sldId id="422"/>
            <p14:sldId id="4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745"/>
    <a:srgbClr val="BB3D94"/>
    <a:srgbClr val="C6AB2B"/>
    <a:srgbClr val="FCB9A7"/>
    <a:srgbClr val="E4847A"/>
    <a:srgbClr val="DE473D"/>
    <a:srgbClr val="E49C81"/>
    <a:srgbClr val="E4947C"/>
    <a:srgbClr val="DE8A71"/>
    <a:srgbClr val="EB70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2745" autoAdjust="0"/>
  </p:normalViewPr>
  <p:slideViewPr>
    <p:cSldViewPr snapToGrid="0" snapToObjects="1">
      <p:cViewPr>
        <p:scale>
          <a:sx n="95" d="100"/>
          <a:sy n="95"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A4E5A-CD5A-ED4E-BE82-927F9B5323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950557-6C8A-5B45-A351-FCC6232B79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AAB3A6-8004-6A4F-A9AA-4D403F7C2FC3}" type="datetimeFigureOut">
              <a:rPr lang="en-US" smtClean="0"/>
              <a:t>4/17/2024</a:t>
            </a:fld>
            <a:endParaRPr lang="en-US"/>
          </a:p>
        </p:txBody>
      </p:sp>
      <p:sp>
        <p:nvSpPr>
          <p:cNvPr id="4" name="Footer Placeholder 3">
            <a:extLst>
              <a:ext uri="{FF2B5EF4-FFF2-40B4-BE49-F238E27FC236}">
                <a16:creationId xmlns:a16="http://schemas.microsoft.com/office/drawing/2014/main" id="{8C946EFB-6E4B-084A-ABA8-448A730BE7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E19172-AF48-1E43-BB12-53F1994902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A3644-51FA-CF45-A766-2A2C52DC5079}" type="slidenum">
              <a:rPr lang="en-US" smtClean="0"/>
              <a:t>‹#›</a:t>
            </a:fld>
            <a:endParaRPr lang="en-US"/>
          </a:p>
        </p:txBody>
      </p:sp>
    </p:spTree>
    <p:extLst>
      <p:ext uri="{BB962C8B-B14F-4D97-AF65-F5344CB8AC3E}">
        <p14:creationId xmlns:p14="http://schemas.microsoft.com/office/powerpoint/2010/main" val="21525724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97480-41B7-F24E-85BA-BC59A5595F3E}" type="datetimeFigureOut">
              <a:rPr lang="en-US" smtClean="0"/>
              <a:t>4/16/2024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AE036-41AA-5744-99E4-904444450AAD}" type="slidenum">
              <a:rPr lang="en-US" smtClean="0"/>
              <a:t>‹#›</a:t>
            </a:fld>
            <a:endParaRPr lang="en-US"/>
          </a:p>
        </p:txBody>
      </p:sp>
    </p:spTree>
    <p:extLst>
      <p:ext uri="{BB962C8B-B14F-4D97-AF65-F5344CB8AC3E}">
        <p14:creationId xmlns:p14="http://schemas.microsoft.com/office/powerpoint/2010/main" val="16698178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019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6134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25990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26260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3A5F-7EB6-9B4D-AA06-87C14EC88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6863AF-3BF6-A549-9383-CD342BCC136C}"/>
              </a:ext>
            </a:extLst>
          </p:cNvPr>
          <p:cNvSpPr>
            <a:spLocks noGrp="1"/>
          </p:cNvSpPr>
          <p:nvPr>
            <p:ph type="dt" sz="half" idx="10"/>
          </p:nvPr>
        </p:nvSpPr>
        <p:spPr/>
        <p:txBody>
          <a:bodyPr/>
          <a:lstStyle/>
          <a:p>
            <a:fld id="{A53D33CB-E9F7-CD40-96E4-A50D188BA4F6}" type="datetimeFigureOut">
              <a:rPr lang="en-US" smtClean="0"/>
              <a:t>4/16/2024</a:t>
            </a:fld>
            <a:endParaRPr lang="en-US"/>
          </a:p>
        </p:txBody>
      </p:sp>
      <p:sp>
        <p:nvSpPr>
          <p:cNvPr id="4" name="Footer Placeholder 3">
            <a:extLst>
              <a:ext uri="{FF2B5EF4-FFF2-40B4-BE49-F238E27FC236}">
                <a16:creationId xmlns:a16="http://schemas.microsoft.com/office/drawing/2014/main" id="{073C3E19-0274-334C-A696-3981A8B72F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BFA744-0932-034B-AC3E-140FCD4C19D7}"/>
              </a:ext>
            </a:extLst>
          </p:cNvPr>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76632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3D33CB-E9F7-CD40-96E4-A50D188BA4F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401520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3D33CB-E9F7-CD40-96E4-A50D188BA4F6}"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7312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3D33CB-E9F7-CD40-96E4-A50D188BA4F6}"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22007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3D33CB-E9F7-CD40-96E4-A50D188BA4F6}"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301637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3D33CB-E9F7-CD40-96E4-A50D188BA4F6}"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33468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D33CB-E9F7-CD40-96E4-A50D188BA4F6}"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353884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3D33CB-E9F7-CD40-96E4-A50D188BA4F6}"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9609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3D33CB-E9F7-CD40-96E4-A50D188BA4F6}"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3F87-1626-8A47-8DE3-7AF2C0382D64}" type="slidenum">
              <a:rPr lang="en-US" smtClean="0"/>
              <a:t>‹#›</a:t>
            </a:fld>
            <a:endParaRPr lang="en-US"/>
          </a:p>
        </p:txBody>
      </p:sp>
    </p:spTree>
    <p:extLst>
      <p:ext uri="{BB962C8B-B14F-4D97-AF65-F5344CB8AC3E}">
        <p14:creationId xmlns:p14="http://schemas.microsoft.com/office/powerpoint/2010/main" val="142693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D33CB-E9F7-CD40-96E4-A50D188BA4F6}" type="datetimeFigureOut">
              <a:rPr lang="en-US" smtClean="0"/>
              <a:t>4/16/2024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E3F87-1626-8A47-8DE3-7AF2C0382D64}" type="slidenum">
              <a:rPr lang="en-US" smtClean="0"/>
              <a:t>‹#›</a:t>
            </a:fld>
            <a:endParaRPr lang="en-US"/>
          </a:p>
        </p:txBody>
      </p:sp>
    </p:spTree>
    <p:extLst>
      <p:ext uri="{BB962C8B-B14F-4D97-AF65-F5344CB8AC3E}">
        <p14:creationId xmlns:p14="http://schemas.microsoft.com/office/powerpoint/2010/main" val="39755902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01E680-D0D3-5F4C-AC2F-C82879E7C3C7}"/>
              </a:ext>
            </a:extLst>
          </p:cNvPr>
          <p:cNvPicPr>
            <a:picLocks noChangeAspect="1"/>
          </p:cNvPicPr>
          <p:nvPr/>
        </p:nvPicPr>
        <p:blipFill>
          <a:blip r:embed="rId3"/>
          <a:stretch>
            <a:fillRect/>
          </a:stretch>
        </p:blipFill>
        <p:spPr>
          <a:xfrm>
            <a:off x="-3829016" y="-238120"/>
            <a:ext cx="15390056" cy="7695028"/>
          </a:xfrm>
          <a:prstGeom prst="rect">
            <a:avLst/>
          </a:prstGeom>
        </p:spPr>
      </p:pic>
      <p:sp>
        <p:nvSpPr>
          <p:cNvPr id="4" name="Title 3">
            <a:extLst>
              <a:ext uri="{FF2B5EF4-FFF2-40B4-BE49-F238E27FC236}">
                <a16:creationId xmlns:a16="http://schemas.microsoft.com/office/drawing/2014/main" id="{F72FB8BE-F291-F940-BF6C-A3B38EC94FBF}"/>
              </a:ext>
            </a:extLst>
          </p:cNvPr>
          <p:cNvSpPr>
            <a:spLocks noGrp="1"/>
          </p:cNvSpPr>
          <p:nvPr>
            <p:ph type="title"/>
          </p:nvPr>
        </p:nvSpPr>
        <p:spPr>
          <a:xfrm>
            <a:off x="983128" y="1652071"/>
            <a:ext cx="7886700" cy="1325563"/>
          </a:xfrm>
        </p:spPr>
        <p:txBody>
          <a:bodyPr>
            <a:normAutofit fontScale="90000"/>
          </a:bodyPr>
          <a:lstStyle/>
          <a:p>
            <a:r>
              <a:rPr lang="en-US" sz="6700" b="1" dirty="0">
                <a:solidFill>
                  <a:srgbClr val="EF5745"/>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13</a:t>
            </a:r>
            <a:br>
              <a:rPr lang="en-US" dirty="0"/>
            </a:br>
            <a:r>
              <a:rPr lang="en-US" sz="67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Business Cycles and</a:t>
            </a:r>
            <a:br>
              <a:rPr lang="en-US" sz="67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67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Fiscal Policy</a:t>
            </a:r>
          </a:p>
        </p:txBody>
      </p:sp>
    </p:spTree>
    <p:extLst>
      <p:ext uri="{BB962C8B-B14F-4D97-AF65-F5344CB8AC3E}">
        <p14:creationId xmlns:p14="http://schemas.microsoft.com/office/powerpoint/2010/main" val="333523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DEC6-EC79-8040-B7AD-09075737126D}"/>
              </a:ext>
            </a:extLst>
          </p:cNvPr>
          <p:cNvSpPr>
            <a:spLocks noGrp="1"/>
          </p:cNvSpPr>
          <p:nvPr>
            <p:ph type="title"/>
          </p:nvPr>
        </p:nvSpPr>
        <p:spPr/>
        <p:txBody>
          <a:bodyPr>
            <a:normAutofit/>
          </a:bodyPr>
          <a:lstStyle/>
          <a:p>
            <a:r>
              <a:rPr lang="en-US" b="1" dirty="0">
                <a:solidFill>
                  <a:srgbClr val="EF5745"/>
                </a:solidFill>
              </a:rPr>
              <a:t>Business Cycles - Contraction</a:t>
            </a:r>
            <a:br>
              <a:rPr lang="en-US" dirty="0">
                <a:solidFill>
                  <a:srgbClr val="C6AB2B"/>
                </a:solidFill>
              </a:rPr>
            </a:br>
            <a:endParaRPr lang="en-US" sz="2400" dirty="0">
              <a:solidFill>
                <a:srgbClr val="C6AB2B"/>
              </a:solidFill>
              <a:latin typeface="+mn-lt"/>
            </a:endParaRPr>
          </a:p>
        </p:txBody>
      </p:sp>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49" y="1422855"/>
            <a:ext cx="8003721" cy="4488088"/>
          </a:xfrm>
        </p:spPr>
        <p:txBody>
          <a:bodyPr>
            <a:normAutofit/>
          </a:bodyPr>
          <a:lstStyle/>
          <a:p>
            <a:r>
              <a:rPr lang="en-US" sz="2000" dirty="0">
                <a:solidFill>
                  <a:srgbClr val="1A1A1A"/>
                </a:solidFill>
                <a:latin typeface="Charlie-Regular" panose="02060504000000020004"/>
              </a:rPr>
              <a:t>It is generally agreed that a </a:t>
            </a:r>
            <a:r>
              <a:rPr lang="en-US" sz="2000" b="1" dirty="0">
                <a:solidFill>
                  <a:srgbClr val="1A1A1A"/>
                </a:solidFill>
                <a:latin typeface="Charlie-Semibold"/>
              </a:rPr>
              <a:t>recession</a:t>
            </a:r>
            <a:r>
              <a:rPr lang="en-US" sz="2000" dirty="0">
                <a:solidFill>
                  <a:srgbClr val="FFFFFF"/>
                </a:solidFill>
                <a:latin typeface="Charlie-Regular" panose="02060504000000020004"/>
              </a:rPr>
              <a:t> </a:t>
            </a:r>
            <a:r>
              <a:rPr lang="en-US" sz="2000" dirty="0">
                <a:solidFill>
                  <a:srgbClr val="1A1A1A"/>
                </a:solidFill>
                <a:latin typeface="Charlie-Regular" panose="02060504000000020004"/>
              </a:rPr>
              <a:t>occurs when real GDP growth is negative, or declines, for two consecutive quarters (two consecutive three-month periods).</a:t>
            </a:r>
          </a:p>
          <a:p>
            <a:pPr lvl="1"/>
            <a:r>
              <a:rPr lang="en-US" sz="1600" b="1" dirty="0">
                <a:latin typeface="Charlie-Semibold"/>
              </a:rPr>
              <a:t>R</a:t>
            </a:r>
            <a:r>
              <a:rPr lang="en-US" sz="1600" b="1" dirty="0">
                <a:latin typeface="FedraSansPro-Bold"/>
              </a:rPr>
              <a:t>ecession: </a:t>
            </a:r>
            <a:r>
              <a:rPr lang="en-US" sz="1600" dirty="0">
                <a:latin typeface="Charlie-Regular" panose="02060504000000020004"/>
              </a:rPr>
              <a:t> A contraction of the economy in which real GDP declines for a minimum of two consecutive business quarters (six months).</a:t>
            </a:r>
          </a:p>
          <a:p>
            <a:r>
              <a:rPr lang="en-US" sz="2000" dirty="0">
                <a:solidFill>
                  <a:srgbClr val="1A1A1A"/>
                </a:solidFill>
                <a:latin typeface="Charlie-Regular" panose="02060504000000020004"/>
              </a:rPr>
              <a:t>If a recessionary period becomes prolonged, with very high unemployment and very low output levels, it is known as a </a:t>
            </a:r>
            <a:r>
              <a:rPr lang="en-US" sz="2000" b="1" dirty="0">
                <a:solidFill>
                  <a:srgbClr val="1A1A1A"/>
                </a:solidFill>
                <a:latin typeface="Charlie-Semibold"/>
              </a:rPr>
              <a:t>depression</a:t>
            </a:r>
            <a:r>
              <a:rPr lang="en-US" sz="2000" dirty="0">
                <a:solidFill>
                  <a:srgbClr val="1A1A1A"/>
                </a:solidFill>
                <a:latin typeface="Charlie-Regular" panose="02060504000000020004"/>
              </a:rPr>
              <a:t>.</a:t>
            </a:r>
          </a:p>
          <a:p>
            <a:pPr lvl="1"/>
            <a:r>
              <a:rPr lang="en-US" sz="1600" b="1" dirty="0">
                <a:latin typeface="FedraSansPro-Bold"/>
              </a:rPr>
              <a:t>Depression: </a:t>
            </a:r>
            <a:r>
              <a:rPr lang="en-US" sz="1600" dirty="0">
                <a:latin typeface="Charlie-Regular" panose="02060504000000020004"/>
              </a:rPr>
              <a:t> A prolonged recession characterized by falling GDP, very high unemployment, and price deflation.</a:t>
            </a:r>
          </a:p>
          <a:p>
            <a:r>
              <a:rPr lang="en-US" sz="2000" dirty="0">
                <a:solidFill>
                  <a:srgbClr val="1A1A1A"/>
                </a:solidFill>
                <a:latin typeface="Charlie-Regular" panose="02060504000000020004"/>
              </a:rPr>
              <a:t>While these regular fluctuations of economic activity can vary in duration and intensity, over time the level of business activity in an economy tends to increase steadily (see Figure 13.8).</a:t>
            </a:r>
            <a:endParaRPr lang="en-US" sz="2000" dirty="0">
              <a:latin typeface="Charlie-Regular" panose="02060504000000020004"/>
            </a:endParaRPr>
          </a:p>
        </p:txBody>
      </p:sp>
      <p:pic>
        <p:nvPicPr>
          <p:cNvPr id="4" name="Picture 3">
            <a:extLst>
              <a:ext uri="{FF2B5EF4-FFF2-40B4-BE49-F238E27FC236}">
                <a16:creationId xmlns:a16="http://schemas.microsoft.com/office/drawing/2014/main" id="{465C3210-5ECA-B444-A811-5A7D3D515F38}"/>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Tree>
    <p:extLst>
      <p:ext uri="{BB962C8B-B14F-4D97-AF65-F5344CB8AC3E}">
        <p14:creationId xmlns:p14="http://schemas.microsoft.com/office/powerpoint/2010/main" val="412499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DEC6-EC79-8040-B7AD-09075737126D}"/>
              </a:ext>
            </a:extLst>
          </p:cNvPr>
          <p:cNvSpPr>
            <a:spLocks noGrp="1"/>
          </p:cNvSpPr>
          <p:nvPr>
            <p:ph type="title"/>
          </p:nvPr>
        </p:nvSpPr>
        <p:spPr/>
        <p:txBody>
          <a:bodyPr>
            <a:normAutofit/>
          </a:bodyPr>
          <a:lstStyle/>
          <a:p>
            <a:r>
              <a:rPr lang="en-US" b="1" dirty="0">
                <a:solidFill>
                  <a:srgbClr val="EF5745"/>
                </a:solidFill>
              </a:rPr>
              <a:t>Business Cycles - Contraction</a:t>
            </a:r>
            <a:br>
              <a:rPr lang="en-US" dirty="0">
                <a:solidFill>
                  <a:srgbClr val="C6AB2B"/>
                </a:solidFill>
              </a:rPr>
            </a:br>
            <a:endParaRPr lang="en-US" sz="2400" dirty="0">
              <a:solidFill>
                <a:srgbClr val="C6AB2B"/>
              </a:solidFill>
              <a:latin typeface="+mn-lt"/>
            </a:endParaRPr>
          </a:p>
        </p:txBody>
      </p:sp>
      <p:pic>
        <p:nvPicPr>
          <p:cNvPr id="4" name="Picture 3">
            <a:extLst>
              <a:ext uri="{FF2B5EF4-FFF2-40B4-BE49-F238E27FC236}">
                <a16:creationId xmlns:a16="http://schemas.microsoft.com/office/drawing/2014/main" id="{465C3210-5ECA-B444-A811-5A7D3D515F38}"/>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pic>
        <p:nvPicPr>
          <p:cNvPr id="8" name="Picture 7">
            <a:extLst>
              <a:ext uri="{FF2B5EF4-FFF2-40B4-BE49-F238E27FC236}">
                <a16:creationId xmlns:a16="http://schemas.microsoft.com/office/drawing/2014/main" id="{2C153286-6930-624D-9F0A-1904B8EFF288}"/>
              </a:ext>
            </a:extLst>
          </p:cNvPr>
          <p:cNvPicPr>
            <a:picLocks noChangeAspect="1"/>
          </p:cNvPicPr>
          <p:nvPr/>
        </p:nvPicPr>
        <p:blipFill>
          <a:blip r:embed="rId3"/>
          <a:stretch>
            <a:fillRect/>
          </a:stretch>
        </p:blipFill>
        <p:spPr>
          <a:xfrm>
            <a:off x="1985649" y="1338942"/>
            <a:ext cx="4751409" cy="4708215"/>
          </a:xfrm>
          <a:prstGeom prst="rect">
            <a:avLst/>
          </a:prstGeom>
        </p:spPr>
      </p:pic>
    </p:spTree>
    <p:extLst>
      <p:ext uri="{BB962C8B-B14F-4D97-AF65-F5344CB8AC3E}">
        <p14:creationId xmlns:p14="http://schemas.microsoft.com/office/powerpoint/2010/main" val="399252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50144" y="1452452"/>
            <a:ext cx="7843711" cy="4351338"/>
          </a:xfrm>
        </p:spPr>
        <p:txBody>
          <a:bodyPr>
            <a:normAutofit/>
          </a:bodyPr>
          <a:lstStyle/>
          <a:p>
            <a:r>
              <a:rPr lang="en-US" sz="2000" dirty="0">
                <a:solidFill>
                  <a:srgbClr val="1A1A1A"/>
                </a:solidFill>
                <a:latin typeface="Charlie-Regular" panose="02060504000000020004"/>
              </a:rPr>
              <a:t>Most mixed economies go through upheavals caused by the ups and downs of the business cycle. Should the government intervene in these economic booms and contractions, or should it let the market make its own adjustments?</a:t>
            </a:r>
          </a:p>
          <a:p>
            <a:r>
              <a:rPr lang="en-US" sz="2000" dirty="0">
                <a:solidFill>
                  <a:srgbClr val="1A1A1A"/>
                </a:solidFill>
                <a:latin typeface="Charlie-Regular" panose="02060504000000020004"/>
              </a:rPr>
              <a:t>Governments can become involved through fiscal and monetary </a:t>
            </a:r>
            <a:r>
              <a:rPr lang="en-US" sz="2000" b="1" dirty="0">
                <a:solidFill>
                  <a:srgbClr val="1A1A1A"/>
                </a:solidFill>
                <a:latin typeface="Charlie-Semibold"/>
              </a:rPr>
              <a:t>stabilization policies</a:t>
            </a:r>
            <a:r>
              <a:rPr lang="en-US" sz="2000" dirty="0">
                <a:solidFill>
                  <a:srgbClr val="1A1A1A"/>
                </a:solidFill>
                <a:latin typeface="Charlie-Regular" panose="02060504000000020004"/>
              </a:rPr>
              <a:t>.</a:t>
            </a:r>
          </a:p>
          <a:p>
            <a:pPr lvl="1"/>
            <a:r>
              <a:rPr lang="en-US" sz="1600" b="1" dirty="0">
                <a:latin typeface="FedraSansPro-Bold"/>
              </a:rPr>
              <a:t>Stabilization policies: </a:t>
            </a:r>
            <a:r>
              <a:rPr lang="en-US" sz="1600" dirty="0">
                <a:latin typeface="Charlie-Regular" panose="02060504000000020004"/>
              </a:rPr>
              <a:t> Government intervention in the economy to try to stabilize it, using fiscal and monetary policies. </a:t>
            </a:r>
          </a:p>
          <a:p>
            <a:r>
              <a:rPr lang="en-US" sz="2000" b="1" dirty="0">
                <a:solidFill>
                  <a:srgbClr val="1A1A1A"/>
                </a:solidFill>
                <a:latin typeface="Charlie-Semibold"/>
              </a:rPr>
              <a:t>Fiscal policy</a:t>
            </a:r>
            <a:r>
              <a:rPr lang="en-US" sz="2000" dirty="0">
                <a:solidFill>
                  <a:srgbClr val="FFFFFF"/>
                </a:solidFill>
                <a:latin typeface="Charlie-Regular" panose="02060504000000020004"/>
              </a:rPr>
              <a:t> </a:t>
            </a:r>
            <a:r>
              <a:rPr lang="en-US" sz="2000" dirty="0">
                <a:solidFill>
                  <a:srgbClr val="1A1A1A"/>
                </a:solidFill>
                <a:latin typeface="Charlie-Regular" panose="02060504000000020004"/>
              </a:rPr>
              <a:t>is the use by a government of its powers of expenditure, taxation, and borrowing to stabilize the economy. </a:t>
            </a:r>
            <a:endParaRPr lang="en-US" sz="2000" dirty="0">
              <a:latin typeface="Charlie-Regular" panose="02060504000000020004"/>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Fiscal Policy</a:t>
            </a:r>
          </a:p>
        </p:txBody>
      </p:sp>
    </p:spTree>
    <p:extLst>
      <p:ext uri="{BB962C8B-B14F-4D97-AF65-F5344CB8AC3E}">
        <p14:creationId xmlns:p14="http://schemas.microsoft.com/office/powerpoint/2010/main" val="155735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523676"/>
            <a:ext cx="3464656" cy="4351338"/>
          </a:xfrm>
        </p:spPr>
        <p:txBody>
          <a:bodyPr>
            <a:normAutofit/>
          </a:bodyPr>
          <a:lstStyle/>
          <a:p>
            <a:r>
              <a:rPr lang="en-US" sz="2000" dirty="0">
                <a:solidFill>
                  <a:srgbClr val="1A1A1A"/>
                </a:solidFill>
                <a:latin typeface="Charlie-Regular" panose="02060504000000020004"/>
              </a:rPr>
              <a:t>The government could increase aggregate demand by using an </a:t>
            </a:r>
            <a:r>
              <a:rPr lang="en-US" sz="2000" b="1" dirty="0">
                <a:solidFill>
                  <a:srgbClr val="1A1A1A"/>
                </a:solidFill>
                <a:latin typeface="Charlie-Semibold"/>
              </a:rPr>
              <a:t>expansionary fiscal policy.</a:t>
            </a:r>
            <a:r>
              <a:rPr lang="en-US" sz="2000" dirty="0">
                <a:solidFill>
                  <a:srgbClr val="1A1A1A"/>
                </a:solidFill>
                <a:latin typeface="Charlie-Regular" panose="02060504000000020004"/>
              </a:rPr>
              <a:t> This type of fiscal policy involves decreasing taxes, increasing government spending, or both to stimulate economic growth and lower unemployment rates. </a:t>
            </a:r>
            <a:endParaRPr lang="en-US" sz="2000" dirty="0">
              <a:latin typeface="Charlie-Regular" panose="02060504000000020004"/>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Expansionary Fiscal Policy</a:t>
            </a:r>
          </a:p>
        </p:txBody>
      </p:sp>
      <p:pic>
        <p:nvPicPr>
          <p:cNvPr id="5" name="Picture 4">
            <a:extLst>
              <a:ext uri="{FF2B5EF4-FFF2-40B4-BE49-F238E27FC236}">
                <a16:creationId xmlns:a16="http://schemas.microsoft.com/office/drawing/2014/main" id="{E380794B-D9C9-EC4B-8125-0312250BFA89}"/>
              </a:ext>
            </a:extLst>
          </p:cNvPr>
          <p:cNvPicPr>
            <a:picLocks noChangeAspect="1"/>
          </p:cNvPicPr>
          <p:nvPr/>
        </p:nvPicPr>
        <p:blipFill>
          <a:blip r:embed="rId3"/>
          <a:stretch>
            <a:fillRect/>
          </a:stretch>
        </p:blipFill>
        <p:spPr>
          <a:xfrm>
            <a:off x="4550230" y="1519632"/>
            <a:ext cx="4049486" cy="4355382"/>
          </a:xfrm>
          <a:prstGeom prst="rect">
            <a:avLst/>
          </a:prstGeom>
        </p:spPr>
      </p:pic>
    </p:spTree>
    <p:extLst>
      <p:ext uri="{BB962C8B-B14F-4D97-AF65-F5344CB8AC3E}">
        <p14:creationId xmlns:p14="http://schemas.microsoft.com/office/powerpoint/2010/main" val="126113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620360"/>
            <a:ext cx="3464656" cy="4351338"/>
          </a:xfrm>
        </p:spPr>
        <p:txBody>
          <a:bodyPr>
            <a:normAutofit/>
          </a:bodyPr>
          <a:lstStyle/>
          <a:p>
            <a:r>
              <a:rPr lang="en-US" sz="2000" dirty="0">
                <a:solidFill>
                  <a:srgbClr val="1A1A1A"/>
                </a:solidFill>
                <a:latin typeface="Charlie-Regular" panose="02060504000000020004"/>
              </a:rPr>
              <a:t>When the economy is suffering from inflation, aggregate demand is too high. Employment is high, and there is high output growth. In this context, the government may wish to decrease aggregate demand by using a </a:t>
            </a:r>
            <a:r>
              <a:rPr lang="en-US" sz="2000" b="1" dirty="0">
                <a:solidFill>
                  <a:srgbClr val="1A1A1A"/>
                </a:solidFill>
                <a:latin typeface="Charlie-Semibold"/>
              </a:rPr>
              <a:t>contractionary fiscal policy.</a:t>
            </a:r>
            <a:endParaRPr lang="en-US" sz="2000" dirty="0">
              <a:latin typeface="Charlie-Regular" panose="02060504000000020004"/>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Contractionary Fiscal Policy</a:t>
            </a:r>
          </a:p>
        </p:txBody>
      </p:sp>
      <p:pic>
        <p:nvPicPr>
          <p:cNvPr id="5" name="Picture 4">
            <a:extLst>
              <a:ext uri="{FF2B5EF4-FFF2-40B4-BE49-F238E27FC236}">
                <a16:creationId xmlns:a16="http://schemas.microsoft.com/office/drawing/2014/main" id="{E380794B-D9C9-EC4B-8125-0312250BFA89}"/>
              </a:ext>
            </a:extLst>
          </p:cNvPr>
          <p:cNvPicPr>
            <a:picLocks noChangeAspect="1"/>
          </p:cNvPicPr>
          <p:nvPr/>
        </p:nvPicPr>
        <p:blipFill>
          <a:blip r:embed="rId3"/>
          <a:stretch>
            <a:fillRect/>
          </a:stretch>
        </p:blipFill>
        <p:spPr>
          <a:xfrm>
            <a:off x="4550230" y="1650809"/>
            <a:ext cx="4049486" cy="4093028"/>
          </a:xfrm>
          <a:prstGeom prst="rect">
            <a:avLst/>
          </a:prstGeom>
        </p:spPr>
      </p:pic>
    </p:spTree>
    <p:extLst>
      <p:ext uri="{BB962C8B-B14F-4D97-AF65-F5344CB8AC3E}">
        <p14:creationId xmlns:p14="http://schemas.microsoft.com/office/powerpoint/2010/main" val="353415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22361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Impact of Fiscal Policy</a:t>
            </a:r>
          </a:p>
        </p:txBody>
      </p:sp>
      <p:pic>
        <p:nvPicPr>
          <p:cNvPr id="9" name="Picture 8">
            <a:extLst>
              <a:ext uri="{FF2B5EF4-FFF2-40B4-BE49-F238E27FC236}">
                <a16:creationId xmlns:a16="http://schemas.microsoft.com/office/drawing/2014/main" id="{325101E2-D019-AF4F-8B8E-AEACC19D88BC}"/>
              </a:ext>
            </a:extLst>
          </p:cNvPr>
          <p:cNvPicPr>
            <a:picLocks noChangeAspect="1"/>
          </p:cNvPicPr>
          <p:nvPr/>
        </p:nvPicPr>
        <p:blipFill>
          <a:blip r:embed="rId3"/>
          <a:stretch>
            <a:fillRect/>
          </a:stretch>
        </p:blipFill>
        <p:spPr>
          <a:xfrm>
            <a:off x="1730828" y="1361281"/>
            <a:ext cx="5268686" cy="4690646"/>
          </a:xfrm>
          <a:prstGeom prst="rect">
            <a:avLst/>
          </a:prstGeom>
        </p:spPr>
      </p:pic>
    </p:spTree>
    <p:extLst>
      <p:ext uri="{BB962C8B-B14F-4D97-AF65-F5344CB8AC3E}">
        <p14:creationId xmlns:p14="http://schemas.microsoft.com/office/powerpoint/2010/main" val="171472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50144" y="1452452"/>
            <a:ext cx="7843711" cy="4351338"/>
          </a:xfrm>
        </p:spPr>
        <p:txBody>
          <a:bodyPr>
            <a:normAutofit lnSpcReduction="10000"/>
          </a:bodyPr>
          <a:lstStyle/>
          <a:p>
            <a:r>
              <a:rPr lang="en-US" sz="2000" dirty="0">
                <a:solidFill>
                  <a:srgbClr val="1A1A1A"/>
                </a:solidFill>
                <a:latin typeface="Charlie-Regular" panose="02060504000000020004"/>
              </a:rPr>
              <a:t>What are the tools that a government has at its disposal to enact fiscal policy? Some of the key tools are known as </a:t>
            </a:r>
            <a:r>
              <a:rPr lang="en-US" sz="2000" b="1" dirty="0">
                <a:solidFill>
                  <a:srgbClr val="1A1A1A"/>
                </a:solidFill>
                <a:latin typeface="Charlie-Semibold"/>
              </a:rPr>
              <a:t>automatic stabilizers.</a:t>
            </a:r>
          </a:p>
          <a:p>
            <a:pPr lvl="1"/>
            <a:r>
              <a:rPr lang="en-US" sz="1600" b="1" dirty="0">
                <a:solidFill>
                  <a:srgbClr val="1A1A1A"/>
                </a:solidFill>
                <a:latin typeface="Charlie-Semibold"/>
              </a:rPr>
              <a:t>A</a:t>
            </a:r>
            <a:r>
              <a:rPr lang="en-US" sz="1600" b="1" dirty="0">
                <a:latin typeface="FedraSansPro-Bold"/>
              </a:rPr>
              <a:t>utomatic Stabilizers:</a:t>
            </a:r>
            <a:r>
              <a:rPr lang="en-US" sz="1600" dirty="0">
                <a:latin typeface="Charlie-Regular" panose="02060504000000020004"/>
              </a:rPr>
              <a:t> Mechanisms built into the economy that help to stabilize it by automatically increasing or decreasing aggregate demand, such as Employment Insurance, welfare programs, and progressive taxes; often contrasted with discretionary fiscal policy.</a:t>
            </a:r>
          </a:p>
          <a:p>
            <a:r>
              <a:rPr lang="en-US" sz="2000" dirty="0">
                <a:solidFill>
                  <a:srgbClr val="1A1A1A"/>
                </a:solidFill>
                <a:latin typeface="Charlie-Regular" panose="02060504000000020004"/>
              </a:rPr>
              <a:t>Employment Insurance (EI) and social assistance programs are two examples of automatic stabilizers.</a:t>
            </a:r>
          </a:p>
          <a:p>
            <a:r>
              <a:rPr lang="en-US" sz="2000" dirty="0">
                <a:solidFill>
                  <a:srgbClr val="1A1A1A"/>
                </a:solidFill>
                <a:latin typeface="Charlie-Regular" panose="02060504000000020004"/>
              </a:rPr>
              <a:t>Another example of an automatic stabilizer is the tax rate, which varies with the level of income.</a:t>
            </a:r>
          </a:p>
          <a:p>
            <a:r>
              <a:rPr lang="en-US" sz="2000" dirty="0">
                <a:solidFill>
                  <a:srgbClr val="1A1A1A"/>
                </a:solidFill>
                <a:latin typeface="Charlie-Regular" panose="02060504000000020004"/>
              </a:rPr>
              <a:t>Any built-in mechanism that increases or decreases government spending or taxation as the business cycle fluctuates is considered an automatic stabilizer. It is important to note that there are also discretionary elements to automatic stabilizers. At any time, the government may decide to change the level of EI payments or taxation levels. These actions are considered to be discretionary fiscal measures.</a:t>
            </a:r>
            <a:endParaRPr lang="en-US" sz="2000" dirty="0">
              <a:latin typeface="Charlie-Regular" panose="02060504000000020004"/>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Automatic Stabilizers</a:t>
            </a:r>
          </a:p>
        </p:txBody>
      </p:sp>
    </p:spTree>
    <p:extLst>
      <p:ext uri="{BB962C8B-B14F-4D97-AF65-F5344CB8AC3E}">
        <p14:creationId xmlns:p14="http://schemas.microsoft.com/office/powerpoint/2010/main" val="153099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759001" y="1953224"/>
            <a:ext cx="2506713" cy="4351338"/>
          </a:xfrm>
        </p:spPr>
        <p:txBody>
          <a:bodyPr>
            <a:normAutofit/>
          </a:bodyPr>
          <a:lstStyle/>
          <a:p>
            <a:pPr marL="0" indent="0">
              <a:buNone/>
            </a:pPr>
            <a:r>
              <a:rPr lang="en-US" sz="2000" b="1" dirty="0">
                <a:solidFill>
                  <a:srgbClr val="1A1A1A"/>
                </a:solidFill>
                <a:latin typeface="Charlie-Regular" panose="02060504000000020004"/>
              </a:rPr>
              <a:t>Size of Government Debt: </a:t>
            </a:r>
            <a:r>
              <a:rPr lang="en-US" sz="2000" dirty="0">
                <a:solidFill>
                  <a:srgbClr val="1A1A1A"/>
                </a:solidFill>
                <a:latin typeface="Charlie-Regular" panose="02060504000000020004"/>
              </a:rPr>
              <a:t>The size of the government debt can limit the use of fiscal policy as an effective tool. The higher the government debt, the higher the amount of government spending that must be devoted to servicing the debt.</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The Challenges of Using Fiscal Policy </a:t>
            </a:r>
          </a:p>
        </p:txBody>
      </p:sp>
      <p:pic>
        <p:nvPicPr>
          <p:cNvPr id="5" name="Picture 4">
            <a:extLst>
              <a:ext uri="{FF2B5EF4-FFF2-40B4-BE49-F238E27FC236}">
                <a16:creationId xmlns:a16="http://schemas.microsoft.com/office/drawing/2014/main" id="{7B0B74C7-4EC2-E444-A17A-F139D4980870}"/>
              </a:ext>
            </a:extLst>
          </p:cNvPr>
          <p:cNvPicPr>
            <a:picLocks noChangeAspect="1"/>
          </p:cNvPicPr>
          <p:nvPr/>
        </p:nvPicPr>
        <p:blipFill>
          <a:blip r:embed="rId3"/>
          <a:stretch>
            <a:fillRect/>
          </a:stretch>
        </p:blipFill>
        <p:spPr>
          <a:xfrm>
            <a:off x="3501544" y="1953224"/>
            <a:ext cx="4820583" cy="3792538"/>
          </a:xfrm>
          <a:prstGeom prst="rect">
            <a:avLst/>
          </a:prstGeom>
        </p:spPr>
      </p:pic>
    </p:spTree>
    <p:extLst>
      <p:ext uri="{BB962C8B-B14F-4D97-AF65-F5344CB8AC3E}">
        <p14:creationId xmlns:p14="http://schemas.microsoft.com/office/powerpoint/2010/main" val="321850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50144" y="1769454"/>
            <a:ext cx="7843711" cy="4351338"/>
          </a:xfrm>
        </p:spPr>
        <p:txBody>
          <a:bodyPr>
            <a:normAutofit/>
          </a:bodyPr>
          <a:lstStyle/>
          <a:p>
            <a:pPr marL="0" indent="0">
              <a:buNone/>
            </a:pPr>
            <a:r>
              <a:rPr lang="en-US" sz="2000" b="1" dirty="0">
                <a:solidFill>
                  <a:srgbClr val="1A1A1A"/>
                </a:solidFill>
                <a:latin typeface="Charlie-Regular" panose="02060504000000020004"/>
              </a:rPr>
              <a:t>Government Budgets: </a:t>
            </a:r>
            <a:r>
              <a:rPr lang="en-US" sz="2000" dirty="0">
                <a:solidFill>
                  <a:srgbClr val="1A1A1A"/>
                </a:solidFill>
                <a:latin typeface="Charlie-Regular" panose="02060504000000020004"/>
              </a:rPr>
              <a:t>Today, government budgets are incredibly complicated documents drafted for both political and economic purposes. They contain economic forecasts, macroeconomic goals, and social policy objectives. In establishing its budget, a government can end up with one of three scenarios:</a:t>
            </a:r>
          </a:p>
          <a:p>
            <a:pPr marL="457200" indent="-457200">
              <a:buFont typeface="+mj-lt"/>
              <a:buAutoNum type="arabicPeriod"/>
            </a:pPr>
            <a:r>
              <a:rPr lang="en-US" sz="2000" dirty="0">
                <a:solidFill>
                  <a:srgbClr val="1A1A1A"/>
                </a:solidFill>
                <a:latin typeface="Charlie-Regular" panose="02060504000000020004"/>
              </a:rPr>
              <a:t>A </a:t>
            </a:r>
            <a:r>
              <a:rPr lang="en-US" sz="2000" b="1" dirty="0">
                <a:solidFill>
                  <a:srgbClr val="1A1A1A"/>
                </a:solidFill>
                <a:latin typeface="Charlie-Semibold"/>
              </a:rPr>
              <a:t>deficit budget</a:t>
            </a:r>
            <a:r>
              <a:rPr lang="en-US" sz="2000" dirty="0">
                <a:solidFill>
                  <a:srgbClr val="1A1A1A"/>
                </a:solidFill>
                <a:latin typeface="Charlie-Regular" panose="02060504000000020004"/>
              </a:rPr>
              <a:t>, which occurs when the government spends more than it collects in tax revenue. It must borrow money to cover the shortfall</a:t>
            </a:r>
          </a:p>
          <a:p>
            <a:pPr marL="457200" indent="-457200">
              <a:buFont typeface="+mj-lt"/>
              <a:buAutoNum type="arabicPeriod"/>
            </a:pPr>
            <a:r>
              <a:rPr lang="en-US" sz="2000" dirty="0">
                <a:solidFill>
                  <a:srgbClr val="1A1A1A"/>
                </a:solidFill>
                <a:latin typeface="Charlie-Regular" panose="02060504000000020004"/>
              </a:rPr>
              <a:t>A </a:t>
            </a:r>
            <a:r>
              <a:rPr lang="en-US" sz="2000" b="1" dirty="0">
                <a:solidFill>
                  <a:srgbClr val="1A1A1A"/>
                </a:solidFill>
                <a:latin typeface="Charlie-Semibold"/>
              </a:rPr>
              <a:t>surplus budget</a:t>
            </a:r>
            <a:r>
              <a:rPr lang="en-US" sz="2000" dirty="0">
                <a:solidFill>
                  <a:srgbClr val="1A1A1A"/>
                </a:solidFill>
                <a:latin typeface="Charlie-Regular" panose="02060504000000020004"/>
              </a:rPr>
              <a:t>, which occurs when the government collects more in tax revenue than it spends. Consequently, it has money left over.</a:t>
            </a:r>
          </a:p>
          <a:p>
            <a:pPr marL="457200" indent="-457200">
              <a:buFont typeface="+mj-lt"/>
              <a:buAutoNum type="arabicPeriod"/>
            </a:pPr>
            <a:r>
              <a:rPr lang="en-US" sz="2000" dirty="0">
                <a:solidFill>
                  <a:srgbClr val="1A1A1A"/>
                </a:solidFill>
                <a:latin typeface="Charlie-Regular" panose="02060504000000020004"/>
              </a:rPr>
              <a:t>A </a:t>
            </a:r>
            <a:r>
              <a:rPr lang="en-US" sz="2000" b="1" dirty="0">
                <a:solidFill>
                  <a:srgbClr val="1A1A1A"/>
                </a:solidFill>
                <a:latin typeface="Charlie-Semibold"/>
              </a:rPr>
              <a:t>balanced budget</a:t>
            </a:r>
            <a:r>
              <a:rPr lang="en-US" sz="2000" dirty="0">
                <a:solidFill>
                  <a:srgbClr val="1A1A1A"/>
                </a:solidFill>
                <a:latin typeface="Charlie-Regular" panose="02060504000000020004"/>
              </a:rPr>
              <a:t>, which results when the government spends an amount equal to what it collects in tax revenue.</a:t>
            </a:r>
            <a:endParaRPr lang="en-US" sz="2000" b="1" dirty="0">
              <a:solidFill>
                <a:srgbClr val="1A1A1A"/>
              </a:solidFill>
              <a:latin typeface="Charlie-Regular" panose="02060504000000020004"/>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The Challenges of Using Fiscal Policy </a:t>
            </a:r>
          </a:p>
        </p:txBody>
      </p:sp>
    </p:spTree>
    <p:extLst>
      <p:ext uri="{BB962C8B-B14F-4D97-AF65-F5344CB8AC3E}">
        <p14:creationId xmlns:p14="http://schemas.microsoft.com/office/powerpoint/2010/main" val="412066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50144" y="1769454"/>
            <a:ext cx="7843711" cy="4351338"/>
          </a:xfrm>
        </p:spPr>
        <p:txBody>
          <a:bodyPr>
            <a:normAutofit/>
          </a:bodyPr>
          <a:lstStyle/>
          <a:p>
            <a:pPr marL="0" indent="0">
              <a:buNone/>
            </a:pPr>
            <a:r>
              <a:rPr lang="en-US" sz="2000" b="1" dirty="0">
                <a:solidFill>
                  <a:srgbClr val="1A1A1A"/>
                </a:solidFill>
                <a:latin typeface="Charlie-Regular" panose="02060504000000020004"/>
              </a:rPr>
              <a:t>Time Lags: </a:t>
            </a:r>
            <a:r>
              <a:rPr lang="en-US" sz="2000" dirty="0">
                <a:solidFill>
                  <a:srgbClr val="1A1A1A"/>
                </a:solidFill>
                <a:latin typeface="Charlie-Regular" panose="02060504000000020004"/>
              </a:rPr>
              <a:t>The time lags that exist in utilizing fiscal policy can be problematic.</a:t>
            </a:r>
          </a:p>
          <a:p>
            <a:r>
              <a:rPr lang="en-US" sz="2000" dirty="0">
                <a:solidFill>
                  <a:srgbClr val="1A1A1A"/>
                </a:solidFill>
                <a:latin typeface="Charlie-Regular" panose="02060504000000020004"/>
              </a:rPr>
              <a:t>Initially, there is the </a:t>
            </a:r>
            <a:r>
              <a:rPr lang="en-US" sz="2000" b="1" dirty="0">
                <a:solidFill>
                  <a:srgbClr val="1A1A1A"/>
                </a:solidFill>
                <a:latin typeface="Charlie-Semibold"/>
              </a:rPr>
              <a:t>recognition lag</a:t>
            </a:r>
            <a:r>
              <a:rPr lang="en-US" sz="2000" dirty="0">
                <a:solidFill>
                  <a:srgbClr val="1A1A1A"/>
                </a:solidFill>
                <a:latin typeface="Charlie-Regular" panose="02060504000000020004"/>
              </a:rPr>
              <a:t>, or the time it takes for the government to recognize there is a problem in the economy.</a:t>
            </a:r>
          </a:p>
          <a:p>
            <a:r>
              <a:rPr lang="en-US" sz="2000" dirty="0">
                <a:solidFill>
                  <a:srgbClr val="1A1A1A"/>
                </a:solidFill>
                <a:latin typeface="Charlie-Regular" panose="02060504000000020004"/>
              </a:rPr>
              <a:t>Once a problem is identified, there is a </a:t>
            </a:r>
            <a:r>
              <a:rPr lang="en-US" sz="2000" b="1" dirty="0">
                <a:solidFill>
                  <a:srgbClr val="1A1A1A"/>
                </a:solidFill>
                <a:latin typeface="Charlie-Semibold"/>
              </a:rPr>
              <a:t>decision lag</a:t>
            </a:r>
            <a:r>
              <a:rPr lang="en-US" sz="2000" dirty="0">
                <a:solidFill>
                  <a:srgbClr val="1A1A1A"/>
                </a:solidFill>
                <a:latin typeface="Charlie-Regular" panose="02060504000000020004"/>
              </a:rPr>
              <a:t>. This is the time required for the government to determine the most appropriate spending and taxation actions to implement the desired fiscal policy.</a:t>
            </a:r>
          </a:p>
          <a:p>
            <a:r>
              <a:rPr lang="en-US" sz="2000" dirty="0">
                <a:solidFill>
                  <a:srgbClr val="1A1A1A"/>
                </a:solidFill>
                <a:latin typeface="Charlie-Regular" panose="02060504000000020004"/>
              </a:rPr>
              <a:t>Following this period, there is an </a:t>
            </a:r>
            <a:r>
              <a:rPr lang="en-US" sz="2000" b="1" dirty="0">
                <a:solidFill>
                  <a:srgbClr val="1A1A1A"/>
                </a:solidFill>
                <a:latin typeface="Charlie-Semibold"/>
              </a:rPr>
              <a:t>implementation lag</a:t>
            </a:r>
            <a:r>
              <a:rPr lang="en-US" sz="2000" dirty="0">
                <a:solidFill>
                  <a:srgbClr val="1A1A1A"/>
                </a:solidFill>
                <a:latin typeface="Charlie-Regular" panose="02060504000000020004"/>
              </a:rPr>
              <a:t>. Once the decision has been made, various government departments have to figure out how to implement the new directives regarding government spending and taxation.</a:t>
            </a:r>
          </a:p>
          <a:p>
            <a:r>
              <a:rPr lang="en-US" sz="2000" dirty="0">
                <a:solidFill>
                  <a:srgbClr val="1A1A1A"/>
                </a:solidFill>
                <a:latin typeface="Charlie-Regular" panose="02060504000000020004"/>
              </a:rPr>
              <a:t>Finally, there is the </a:t>
            </a:r>
            <a:r>
              <a:rPr lang="en-US" sz="2000" b="1" dirty="0">
                <a:solidFill>
                  <a:srgbClr val="1A1A1A"/>
                </a:solidFill>
                <a:latin typeface="Charlie-Semibold"/>
              </a:rPr>
              <a:t>impact lag</a:t>
            </a:r>
            <a:r>
              <a:rPr lang="en-US" sz="2000" dirty="0">
                <a:solidFill>
                  <a:srgbClr val="1A1A1A"/>
                </a:solidFill>
                <a:latin typeface="Charlie-Regular" panose="02060504000000020004"/>
              </a:rPr>
              <a:t>. Once the policy is in place, time is required before its full effects can be felt through the multiplier effect.</a:t>
            </a:r>
            <a:endParaRPr lang="en-US" sz="2000" b="1" dirty="0">
              <a:solidFill>
                <a:srgbClr val="1A1A1A"/>
              </a:solidFill>
              <a:latin typeface="Charlie-Regular" panose="02060504000000020004"/>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The Challenges of Using Fiscal Policy </a:t>
            </a:r>
          </a:p>
        </p:txBody>
      </p:sp>
    </p:spTree>
    <p:extLst>
      <p:ext uri="{BB962C8B-B14F-4D97-AF65-F5344CB8AC3E}">
        <p14:creationId xmlns:p14="http://schemas.microsoft.com/office/powerpoint/2010/main" val="314486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DEC6-EC79-8040-B7AD-09075737126D}"/>
              </a:ext>
            </a:extLst>
          </p:cNvPr>
          <p:cNvSpPr>
            <a:spLocks noGrp="1"/>
          </p:cNvSpPr>
          <p:nvPr>
            <p:ph type="title"/>
          </p:nvPr>
        </p:nvSpPr>
        <p:spPr/>
        <p:txBody>
          <a:bodyPr>
            <a:normAutofit/>
          </a:bodyPr>
          <a:lstStyle/>
          <a:p>
            <a:r>
              <a:rPr lang="en-US" b="1" dirty="0">
                <a:solidFill>
                  <a:srgbClr val="EF5745"/>
                </a:solidFill>
              </a:rPr>
              <a:t>Learning Goals</a:t>
            </a:r>
            <a:br>
              <a:rPr lang="en-US" dirty="0">
                <a:solidFill>
                  <a:srgbClr val="C6AB2B"/>
                </a:solidFill>
              </a:rPr>
            </a:br>
            <a:endParaRPr lang="en-US" sz="2400" dirty="0">
              <a:solidFill>
                <a:srgbClr val="C6AB2B"/>
              </a:solidFill>
              <a:latin typeface="+mn-lt"/>
            </a:endParaRPr>
          </a:p>
        </p:txBody>
      </p:sp>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564368"/>
            <a:ext cx="7886700" cy="4351338"/>
          </a:xfrm>
        </p:spPr>
        <p:txBody>
          <a:bodyPr>
            <a:normAutofit/>
          </a:bodyPr>
          <a:lstStyle/>
          <a:p>
            <a:pPr marL="0" indent="0">
              <a:buNone/>
            </a:pPr>
            <a:r>
              <a:rPr lang="en-US" sz="2000" dirty="0"/>
              <a:t>Once you have completed this chapter, you should be able to:</a:t>
            </a:r>
          </a:p>
          <a:p>
            <a:r>
              <a:rPr lang="en-US" sz="2000" dirty="0">
                <a:solidFill>
                  <a:srgbClr val="1A1A1A"/>
                </a:solidFill>
                <a:latin typeface="Charlie-Regular" panose="02060504000000020004"/>
              </a:rPr>
              <a:t>Explain the </a:t>
            </a:r>
            <a:r>
              <a:rPr lang="en-US" sz="2000" dirty="0" err="1">
                <a:solidFill>
                  <a:srgbClr val="1A1A1A"/>
                </a:solidFill>
                <a:latin typeface="Charlie-Regular" panose="02060504000000020004"/>
              </a:rPr>
              <a:t>macroeconomy</a:t>
            </a:r>
            <a:r>
              <a:rPr lang="en-US" sz="2000" dirty="0">
                <a:solidFill>
                  <a:srgbClr val="1A1A1A"/>
                </a:solidFill>
                <a:latin typeface="Charlie-Regular" panose="02060504000000020004"/>
              </a:rPr>
              <a:t> through aggregate demand and supply analysis</a:t>
            </a:r>
          </a:p>
          <a:p>
            <a:r>
              <a:rPr lang="en-US" sz="2000" dirty="0">
                <a:solidFill>
                  <a:srgbClr val="1A1A1A"/>
                </a:solidFill>
                <a:latin typeface="Charlie-Regular" panose="02060504000000020004"/>
              </a:rPr>
              <a:t>Demonstrate an understanding of the fluctuations of the economy as explained by the business cycle</a:t>
            </a:r>
          </a:p>
          <a:p>
            <a:r>
              <a:rPr lang="en-US" sz="2000" dirty="0">
                <a:solidFill>
                  <a:srgbClr val="1A1A1A"/>
                </a:solidFill>
                <a:latin typeface="Charlie-Regular" panose="02060504000000020004"/>
              </a:rPr>
              <a:t>Use an aggregate supply and demand model to analyze how government fiscal policy can be used to achieve economic goals</a:t>
            </a:r>
          </a:p>
          <a:p>
            <a:r>
              <a:rPr lang="en-US" sz="2000" dirty="0">
                <a:solidFill>
                  <a:srgbClr val="1A1A1A"/>
                </a:solidFill>
                <a:latin typeface="Charlie-Regular" panose="02060504000000020004"/>
              </a:rPr>
              <a:t>Explain how fiscal policies influence the economic decisions of individuals and organizations, and analyze the consequences of these policies</a:t>
            </a:r>
          </a:p>
          <a:p>
            <a:r>
              <a:rPr lang="en-US" sz="2000" dirty="0">
                <a:solidFill>
                  <a:srgbClr val="1A1A1A"/>
                </a:solidFill>
                <a:latin typeface="Charlie-Regular" panose="02060504000000020004"/>
              </a:rPr>
              <a:t>Analyze the factors that influence fiscal policy decisions in Canada</a:t>
            </a:r>
          </a:p>
          <a:p>
            <a:r>
              <a:rPr lang="en-US" sz="2000" dirty="0">
                <a:solidFill>
                  <a:srgbClr val="1A1A1A"/>
                </a:solidFill>
                <a:latin typeface="Charlie-Regular" panose="02060504000000020004"/>
              </a:rPr>
              <a:t>Describe the challenges of using fiscal policy to manage the economy</a:t>
            </a:r>
            <a:endParaRPr lang="en-US" sz="2000" dirty="0"/>
          </a:p>
        </p:txBody>
      </p:sp>
      <p:pic>
        <p:nvPicPr>
          <p:cNvPr id="4" name="Picture 3">
            <a:extLst>
              <a:ext uri="{FF2B5EF4-FFF2-40B4-BE49-F238E27FC236}">
                <a16:creationId xmlns:a16="http://schemas.microsoft.com/office/drawing/2014/main" id="{465C3210-5ECA-B444-A811-5A7D3D515F38}"/>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Tree>
    <p:extLst>
      <p:ext uri="{BB962C8B-B14F-4D97-AF65-F5344CB8AC3E}">
        <p14:creationId xmlns:p14="http://schemas.microsoft.com/office/powerpoint/2010/main" val="4093568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50144" y="1769454"/>
            <a:ext cx="7843711" cy="4351338"/>
          </a:xfrm>
        </p:spPr>
        <p:txBody>
          <a:bodyPr>
            <a:normAutofit/>
          </a:bodyPr>
          <a:lstStyle/>
          <a:p>
            <a:pPr marL="0" indent="0">
              <a:buNone/>
            </a:pPr>
            <a:r>
              <a:rPr lang="en-US" sz="2000" b="1" dirty="0">
                <a:solidFill>
                  <a:srgbClr val="1A1A1A"/>
                </a:solidFill>
                <a:latin typeface="Charlie-Regular" panose="02060504000000020004"/>
              </a:rPr>
              <a:t>Election Cycles: </a:t>
            </a:r>
            <a:r>
              <a:rPr lang="en-US" sz="2000" dirty="0">
                <a:solidFill>
                  <a:srgbClr val="1A1A1A"/>
                </a:solidFill>
                <a:latin typeface="Charlie-Regular" panose="02060504000000020004"/>
              </a:rPr>
              <a:t>There tends to be a conflict between election cycles in Canada and the business cycle.</a:t>
            </a:r>
          </a:p>
          <a:p>
            <a:r>
              <a:rPr lang="en-US" sz="2000" dirty="0">
                <a:solidFill>
                  <a:srgbClr val="1A1A1A"/>
                </a:solidFill>
                <a:latin typeface="Charlie-Regular" panose="02060504000000020004"/>
              </a:rPr>
              <a:t>It is hard for governments to make budget cuts and raise taxes in general, but it is even harder when they are thinking about being re-elected.</a:t>
            </a:r>
          </a:p>
          <a:p>
            <a:r>
              <a:rPr lang="en-US" sz="2000" dirty="0">
                <a:solidFill>
                  <a:srgbClr val="1A1A1A"/>
                </a:solidFill>
                <a:latin typeface="Charlie-Regular" panose="02060504000000020004"/>
              </a:rPr>
              <a:t>Generally, in the first two years of their mandate, governments make the toughest spending cuts—long before voters must cast a ballot. The nearer the time for an election, the harder it is to make spending cuts. In fact, a government that wants to be re-elected is more likely to increase spending and decrease taxes, running a budget deficit even when the economy does not need it.</a:t>
            </a:r>
            <a:endParaRPr lang="en-US" sz="2000" b="1" dirty="0">
              <a:solidFill>
                <a:srgbClr val="1A1A1A"/>
              </a:solidFill>
              <a:latin typeface="Charlie-Regular" panose="02060504000000020004"/>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The Challenges of Using Fiscal Policy </a:t>
            </a:r>
          </a:p>
        </p:txBody>
      </p:sp>
    </p:spTree>
    <p:extLst>
      <p:ext uri="{BB962C8B-B14F-4D97-AF65-F5344CB8AC3E}">
        <p14:creationId xmlns:p14="http://schemas.microsoft.com/office/powerpoint/2010/main" val="1564774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71639" y="1848220"/>
            <a:ext cx="7843711" cy="4351338"/>
          </a:xfrm>
        </p:spPr>
        <p:txBody>
          <a:bodyPr>
            <a:normAutofit lnSpcReduction="10000"/>
          </a:bodyPr>
          <a:lstStyle/>
          <a:p>
            <a:pPr marL="0" indent="0">
              <a:buNone/>
            </a:pPr>
            <a:r>
              <a:rPr lang="en-US" sz="2000" b="1" dirty="0">
                <a:solidFill>
                  <a:srgbClr val="1A1A1A"/>
                </a:solidFill>
                <a:latin typeface="Charlie-Regular" panose="02060504000000020004"/>
              </a:rPr>
              <a:t>Regional Variations: </a:t>
            </a:r>
            <a:r>
              <a:rPr lang="en-US" sz="2000" dirty="0">
                <a:solidFill>
                  <a:srgbClr val="1A1A1A"/>
                </a:solidFill>
                <a:latin typeface="Charlie-Regular" panose="02060504000000020004"/>
              </a:rPr>
              <a:t>Regional variations may exist that interfere with the implementation of fiscal policy. If part of the country is doing well while another region is suffering from a slowdown, what policy should be used?</a:t>
            </a:r>
          </a:p>
          <a:p>
            <a:r>
              <a:rPr lang="en-US" sz="2000" dirty="0">
                <a:solidFill>
                  <a:srgbClr val="1A1A1A"/>
                </a:solidFill>
                <a:latin typeface="Charlie-Regular" panose="02060504000000020004"/>
              </a:rPr>
              <a:t>Targeting fiscal policy to a specific region does not work very well. While initial government spending and taxation policies could be targeted at a specific region, it is likely that the impact of the fiscal policy would be spread well beyond the specific region once the multiplier effect is fully felt.</a:t>
            </a:r>
          </a:p>
          <a:p>
            <a:r>
              <a:rPr lang="en-US" sz="2000" dirty="0">
                <a:solidFill>
                  <a:srgbClr val="1A1A1A"/>
                </a:solidFill>
                <a:latin typeface="Charlie-Regular" panose="02060504000000020004"/>
              </a:rPr>
              <a:t>Additionally, conflict between the various levels of government regarding the appropriate fiscal policy might limit its effectiveness. If the federal government is reducing spending and increasing taxes in an effort to slow down economic growth, and a powerful provincial government is increasing spending and cutting taxes to gain political support, the two policies would be at odds, limiting the desired impact on economic conditions.</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The Challenges of Using Fiscal Policy </a:t>
            </a:r>
          </a:p>
        </p:txBody>
      </p:sp>
    </p:spTree>
    <p:extLst>
      <p:ext uri="{BB962C8B-B14F-4D97-AF65-F5344CB8AC3E}">
        <p14:creationId xmlns:p14="http://schemas.microsoft.com/office/powerpoint/2010/main" val="329605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50144" y="1452452"/>
            <a:ext cx="7843711" cy="4351338"/>
          </a:xfrm>
        </p:spPr>
        <p:txBody>
          <a:bodyPr>
            <a:normAutofit fontScale="92500" lnSpcReduction="10000"/>
          </a:bodyPr>
          <a:lstStyle/>
          <a:p>
            <a:r>
              <a:rPr lang="en-US" sz="2000" dirty="0">
                <a:solidFill>
                  <a:srgbClr val="1A1A1A"/>
                </a:solidFill>
                <a:latin typeface="Charlie-Regular" panose="02060504000000020004"/>
              </a:rPr>
              <a:t>When the government takes deliberate actions through legislation to alter spending or taxation policies to influence the level of spending and taxation, it is using </a:t>
            </a:r>
            <a:r>
              <a:rPr lang="en-US" sz="2000" b="1" dirty="0">
                <a:solidFill>
                  <a:srgbClr val="1A1A1A"/>
                </a:solidFill>
                <a:latin typeface="Charlie-Semibold"/>
              </a:rPr>
              <a:t>discretionary fiscal policy.</a:t>
            </a:r>
          </a:p>
          <a:p>
            <a:r>
              <a:rPr lang="en-US" sz="2000" b="1" dirty="0">
                <a:solidFill>
                  <a:srgbClr val="1A1A1A"/>
                </a:solidFill>
                <a:latin typeface="Charlie-Regular" panose="02060504000000020004"/>
              </a:rPr>
              <a:t>Changes in Spending</a:t>
            </a:r>
            <a:r>
              <a:rPr lang="en-US" sz="2000" dirty="0">
                <a:solidFill>
                  <a:srgbClr val="1A1A1A"/>
                </a:solidFill>
                <a:latin typeface="Charlie-Regular" panose="02060504000000020004"/>
              </a:rPr>
              <a:t>. If the government wants to stimulate the economy, it can increase general spending in all areas of its normal budgetary programs—health and welfare, culture, education, and so on. Another way to increase spending is to undertake infrastructure programs.</a:t>
            </a:r>
          </a:p>
          <a:p>
            <a:pPr lvl="1"/>
            <a:r>
              <a:rPr lang="en-US" sz="1600" b="1" dirty="0">
                <a:latin typeface="FedraSansPro-Bold"/>
              </a:rPr>
              <a:t>Infrastructure: </a:t>
            </a:r>
            <a:r>
              <a:rPr lang="en-US" sz="1600" dirty="0">
                <a:latin typeface="Charlie-Regular" panose="02060504000000020004"/>
              </a:rPr>
              <a:t> The foundation of goods and services (such as roads, power grids, transit systems, communications systems, schools, and hospitals) that allows an economy to operate efficiently. </a:t>
            </a:r>
          </a:p>
          <a:p>
            <a:r>
              <a:rPr lang="en-US" sz="2000" b="1" dirty="0">
                <a:latin typeface="Charlie-Regular" panose="02060504000000020004"/>
              </a:rPr>
              <a:t>Changes in Taxation. </a:t>
            </a:r>
            <a:r>
              <a:rPr lang="en-US" sz="2000" dirty="0">
                <a:solidFill>
                  <a:srgbClr val="1A1A1A"/>
                </a:solidFill>
                <a:latin typeface="Charlie-Regular" panose="02060504000000020004"/>
              </a:rPr>
              <a:t>To restrain or stimulate economic activity, the government can also use discretionary fiscal policy to change the amount of tax that it collects. The government could raise or lower personal income taxes, corporate income taxes, or sales taxes, thus changing the amount of money leaking out of the circular flow of income during economic </a:t>
            </a:r>
            <a:r>
              <a:rPr lang="en-US" sz="2000" dirty="0" err="1">
                <a:solidFill>
                  <a:srgbClr val="1A1A1A"/>
                </a:solidFill>
                <a:latin typeface="Charlie-Regular" panose="02060504000000020004"/>
              </a:rPr>
              <a:t>transactions.Another</a:t>
            </a:r>
            <a:r>
              <a:rPr lang="en-US" sz="2000" dirty="0">
                <a:solidFill>
                  <a:srgbClr val="1A1A1A"/>
                </a:solidFill>
                <a:latin typeface="Charlie-Regular" panose="02060504000000020004"/>
              </a:rPr>
              <a:t> possibility is to alter tax deductions or tax credits.</a:t>
            </a:r>
            <a:endParaRPr lang="en-US" sz="2000" b="1" dirty="0">
              <a:latin typeface="Charlie-Regular" panose="02060504000000020004"/>
            </a:endParaRP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Discretionary Policy</a:t>
            </a:r>
          </a:p>
        </p:txBody>
      </p:sp>
    </p:spTree>
    <p:extLst>
      <p:ext uri="{BB962C8B-B14F-4D97-AF65-F5344CB8AC3E}">
        <p14:creationId xmlns:p14="http://schemas.microsoft.com/office/powerpoint/2010/main" val="46983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CF03-4AF2-2044-8C79-18B6E819C173}"/>
              </a:ext>
            </a:extLst>
          </p:cNvPr>
          <p:cNvSpPr>
            <a:spLocks noGrp="1"/>
          </p:cNvSpPr>
          <p:nvPr>
            <p:ph type="title"/>
          </p:nvPr>
        </p:nvSpPr>
        <p:spPr/>
        <p:txBody>
          <a:bodyPr/>
          <a:lstStyle/>
          <a:p>
            <a:r>
              <a:rPr lang="en-US" b="1" dirty="0">
                <a:solidFill>
                  <a:srgbClr val="EF5745"/>
                </a:solidFill>
              </a:rPr>
              <a:t>Key Terms</a:t>
            </a:r>
          </a:p>
        </p:txBody>
      </p:sp>
      <p:sp>
        <p:nvSpPr>
          <p:cNvPr id="3" name="Content Placeholder 2">
            <a:extLst>
              <a:ext uri="{FF2B5EF4-FFF2-40B4-BE49-F238E27FC236}">
                <a16:creationId xmlns:a16="http://schemas.microsoft.com/office/drawing/2014/main" id="{AF8F50F1-FC4F-BE47-9EAF-C65736BA1548}"/>
              </a:ext>
            </a:extLst>
          </p:cNvPr>
          <p:cNvSpPr>
            <a:spLocks noGrp="1"/>
          </p:cNvSpPr>
          <p:nvPr>
            <p:ph sz="half" idx="1"/>
          </p:nvPr>
        </p:nvSpPr>
        <p:spPr>
          <a:xfrm>
            <a:off x="601759" y="1552108"/>
            <a:ext cx="3079054" cy="4070032"/>
          </a:xfrm>
        </p:spPr>
        <p:txBody>
          <a:bodyPr>
            <a:noAutofit/>
          </a:bodyPr>
          <a:lstStyle/>
          <a:p>
            <a:r>
              <a:rPr lang="en-US" sz="1400" dirty="0">
                <a:solidFill>
                  <a:srgbClr val="1A1A1A"/>
                </a:solidFill>
                <a:latin typeface="Charlie-Regular" panose="02060504000000020004"/>
              </a:rPr>
              <a:t>aggregate demand (AD)</a:t>
            </a:r>
          </a:p>
          <a:p>
            <a:r>
              <a:rPr lang="en-US" sz="1400" dirty="0">
                <a:solidFill>
                  <a:srgbClr val="1A1A1A"/>
                </a:solidFill>
                <a:latin typeface="Charlie-Regular" panose="02060504000000020004"/>
              </a:rPr>
              <a:t>aggregate supply (AS)</a:t>
            </a:r>
          </a:p>
          <a:p>
            <a:r>
              <a:rPr lang="en-US" sz="1400" dirty="0">
                <a:solidFill>
                  <a:srgbClr val="1A1A1A"/>
                </a:solidFill>
                <a:latin typeface="Charlie-Regular" panose="02060504000000020004"/>
              </a:rPr>
              <a:t>full-employment equilibrium</a:t>
            </a:r>
          </a:p>
          <a:p>
            <a:r>
              <a:rPr lang="en-US" sz="1400" dirty="0">
                <a:solidFill>
                  <a:srgbClr val="1A1A1A"/>
                </a:solidFill>
                <a:latin typeface="Charlie-Regular" panose="02060504000000020004"/>
              </a:rPr>
              <a:t>recessionary gap</a:t>
            </a:r>
          </a:p>
          <a:p>
            <a:r>
              <a:rPr lang="en-US" sz="1400" dirty="0">
                <a:solidFill>
                  <a:srgbClr val="1A1A1A"/>
                </a:solidFill>
                <a:latin typeface="Charlie-Regular" panose="02060504000000020004"/>
              </a:rPr>
              <a:t>inflationary gap</a:t>
            </a:r>
          </a:p>
          <a:p>
            <a:r>
              <a:rPr lang="en-US" sz="1400" dirty="0">
                <a:solidFill>
                  <a:srgbClr val="1A1A1A"/>
                </a:solidFill>
                <a:latin typeface="Charlie-Regular" panose="02060504000000020004"/>
              </a:rPr>
              <a:t>business cycle</a:t>
            </a:r>
          </a:p>
          <a:p>
            <a:r>
              <a:rPr lang="en-US" sz="1400" dirty="0">
                <a:solidFill>
                  <a:srgbClr val="1A1A1A"/>
                </a:solidFill>
                <a:latin typeface="Charlie-Regular" panose="02060504000000020004"/>
              </a:rPr>
              <a:t>prosperity cycle</a:t>
            </a:r>
          </a:p>
          <a:p>
            <a:r>
              <a:rPr lang="en-US" sz="1400" dirty="0">
                <a:solidFill>
                  <a:srgbClr val="1A1A1A"/>
                </a:solidFill>
                <a:latin typeface="Charlie-Regular" panose="02060504000000020004"/>
              </a:rPr>
              <a:t>Recession</a:t>
            </a:r>
          </a:p>
          <a:p>
            <a:r>
              <a:rPr lang="en-US" sz="1400" dirty="0">
                <a:solidFill>
                  <a:srgbClr val="1A1A1A"/>
                </a:solidFill>
                <a:latin typeface="Charlie-Regular" panose="02060504000000020004"/>
              </a:rPr>
              <a:t>Depression</a:t>
            </a:r>
          </a:p>
          <a:p>
            <a:r>
              <a:rPr lang="en-US" sz="1400" dirty="0">
                <a:solidFill>
                  <a:srgbClr val="1A1A1A"/>
                </a:solidFill>
                <a:latin typeface="Charlie-Regular" panose="02060504000000020004"/>
              </a:rPr>
              <a:t>circular flow of income</a:t>
            </a:r>
          </a:p>
          <a:p>
            <a:r>
              <a:rPr lang="en-US" sz="1400" dirty="0">
                <a:solidFill>
                  <a:srgbClr val="1A1A1A"/>
                </a:solidFill>
                <a:latin typeface="Charlie-Regular" panose="02060504000000020004"/>
              </a:rPr>
              <a:t>Leakage</a:t>
            </a:r>
          </a:p>
          <a:p>
            <a:r>
              <a:rPr lang="en-US" sz="1400" dirty="0">
                <a:solidFill>
                  <a:srgbClr val="1A1A1A"/>
                </a:solidFill>
                <a:latin typeface="Charlie-Regular" panose="02060504000000020004"/>
              </a:rPr>
              <a:t>injection</a:t>
            </a:r>
          </a:p>
        </p:txBody>
      </p:sp>
      <p:pic>
        <p:nvPicPr>
          <p:cNvPr id="5" name="Picture 4">
            <a:extLst>
              <a:ext uri="{FF2B5EF4-FFF2-40B4-BE49-F238E27FC236}">
                <a16:creationId xmlns:a16="http://schemas.microsoft.com/office/drawing/2014/main" id="{159647D4-0618-0343-A95C-7E1011FB0592}"/>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7" name="TextBox 6">
            <a:extLst>
              <a:ext uri="{FF2B5EF4-FFF2-40B4-BE49-F238E27FC236}">
                <a16:creationId xmlns:a16="http://schemas.microsoft.com/office/drawing/2014/main" id="{78AAB465-21AE-B442-A3B0-B118D6A30276}"/>
              </a:ext>
            </a:extLst>
          </p:cNvPr>
          <p:cNvSpPr txBox="1"/>
          <p:nvPr/>
        </p:nvSpPr>
        <p:spPr>
          <a:xfrm>
            <a:off x="3433587" y="1362063"/>
            <a:ext cx="2480026" cy="42600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stabilization policies</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fiscal policy</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expansionary fiscal policy</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contractionary fiscal policy</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automatic stabilizers</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progressive tax</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discretionary fiscal policy</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Infrastructure</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multiplier effect</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marginal propensity to consume (MPC)</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marginal propensity to withdraw (MPW)</a:t>
            </a:r>
            <a:endParaRPr lang="en-US" dirty="0"/>
          </a:p>
        </p:txBody>
      </p:sp>
      <p:sp>
        <p:nvSpPr>
          <p:cNvPr id="9" name="TextBox 8">
            <a:extLst>
              <a:ext uri="{FF2B5EF4-FFF2-40B4-BE49-F238E27FC236}">
                <a16:creationId xmlns:a16="http://schemas.microsoft.com/office/drawing/2014/main" id="{545BCBDE-424B-5B45-8C7C-A4225E824B51}"/>
              </a:ext>
            </a:extLst>
          </p:cNvPr>
          <p:cNvSpPr txBox="1"/>
          <p:nvPr/>
        </p:nvSpPr>
        <p:spPr>
          <a:xfrm>
            <a:off x="6272088" y="1430975"/>
            <a:ext cx="2480026" cy="36137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deficit budget</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surplus budget</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balanced budget</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debt</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cyclical deficit</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structural deficit</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recognition lag</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decision lag</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implementation lag</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impact lag</a:t>
            </a:r>
          </a:p>
          <a:p>
            <a:pPr marL="285750" indent="-285750">
              <a:lnSpc>
                <a:spcPct val="150000"/>
              </a:lnSpc>
              <a:buFont typeface="Arial" panose="020B0604020202020204" pitchFamily="34" charset="0"/>
              <a:buChar char="•"/>
            </a:pPr>
            <a:r>
              <a:rPr lang="en-US" sz="1400" dirty="0">
                <a:solidFill>
                  <a:srgbClr val="1A1A1A"/>
                </a:solidFill>
                <a:latin typeface="Charlie-Regular" panose="02060504000000020004"/>
              </a:rPr>
              <a:t>crowding out</a:t>
            </a:r>
            <a:endParaRPr lang="en-US" dirty="0"/>
          </a:p>
        </p:txBody>
      </p:sp>
    </p:spTree>
    <p:extLst>
      <p:ext uri="{BB962C8B-B14F-4D97-AF65-F5344CB8AC3E}">
        <p14:creationId xmlns:p14="http://schemas.microsoft.com/office/powerpoint/2010/main" val="413692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1" y="1690689"/>
            <a:ext cx="3116036" cy="4351338"/>
          </a:xfrm>
        </p:spPr>
        <p:txBody>
          <a:bodyPr>
            <a:normAutofit/>
          </a:bodyPr>
          <a:lstStyle/>
          <a:p>
            <a:r>
              <a:rPr lang="en-US" sz="2000" b="1" dirty="0">
                <a:solidFill>
                  <a:srgbClr val="1A1A1A"/>
                </a:solidFill>
                <a:latin typeface="Charlie-Semibold"/>
              </a:rPr>
              <a:t>Aggregate demand (AD) </a:t>
            </a:r>
            <a:r>
              <a:rPr lang="en-US" sz="2000" dirty="0">
                <a:solidFill>
                  <a:srgbClr val="1A1A1A"/>
                </a:solidFill>
                <a:latin typeface="Charlie-Regular" panose="02060504000000020004"/>
              </a:rPr>
              <a:t>is the total demand for all goods and services in an economy.</a:t>
            </a:r>
          </a:p>
          <a:p>
            <a:r>
              <a:rPr lang="en-US" sz="2000" dirty="0">
                <a:solidFill>
                  <a:srgbClr val="1A1A1A"/>
                </a:solidFill>
                <a:latin typeface="Charlie-Regular" panose="02060504000000020004"/>
              </a:rPr>
              <a:t>In constructing the AD schedule, instead of examining individual prices (as in the microeconomic concept of demand) we will use the GDP deflator.</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Aggregate Demand</a:t>
            </a:r>
          </a:p>
        </p:txBody>
      </p:sp>
      <p:pic>
        <p:nvPicPr>
          <p:cNvPr id="5" name="Picture 4">
            <a:extLst>
              <a:ext uri="{FF2B5EF4-FFF2-40B4-BE49-F238E27FC236}">
                <a16:creationId xmlns:a16="http://schemas.microsoft.com/office/drawing/2014/main" id="{422113E3-1F5D-0F49-AFEC-6FA4AB6457EF}"/>
              </a:ext>
            </a:extLst>
          </p:cNvPr>
          <p:cNvPicPr>
            <a:picLocks noChangeAspect="1"/>
          </p:cNvPicPr>
          <p:nvPr/>
        </p:nvPicPr>
        <p:blipFill>
          <a:blip r:embed="rId3"/>
          <a:stretch>
            <a:fillRect/>
          </a:stretch>
        </p:blipFill>
        <p:spPr>
          <a:xfrm>
            <a:off x="3744687" y="1533158"/>
            <a:ext cx="5102350" cy="4117152"/>
          </a:xfrm>
          <a:prstGeom prst="rect">
            <a:avLst/>
          </a:prstGeom>
        </p:spPr>
      </p:pic>
    </p:spTree>
    <p:extLst>
      <p:ext uri="{BB962C8B-B14F-4D97-AF65-F5344CB8AC3E}">
        <p14:creationId xmlns:p14="http://schemas.microsoft.com/office/powerpoint/2010/main" val="49889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1" y="1690689"/>
            <a:ext cx="3116036" cy="4351338"/>
          </a:xfrm>
        </p:spPr>
        <p:txBody>
          <a:bodyPr>
            <a:normAutofit/>
          </a:bodyPr>
          <a:lstStyle/>
          <a:p>
            <a:r>
              <a:rPr lang="en-US" sz="2000" b="1" dirty="0">
                <a:solidFill>
                  <a:srgbClr val="1A1A1A"/>
                </a:solidFill>
                <a:latin typeface="Charlie-Semibold"/>
              </a:rPr>
              <a:t>Aggregate supply (AS) </a:t>
            </a:r>
            <a:r>
              <a:rPr lang="en-US" sz="2000" dirty="0">
                <a:solidFill>
                  <a:srgbClr val="FFFFFF"/>
                </a:solidFill>
                <a:latin typeface="Charlie-Regular" panose="02060504000000020004"/>
              </a:rPr>
              <a:t> </a:t>
            </a:r>
            <a:r>
              <a:rPr lang="en-US" sz="2000" dirty="0">
                <a:solidFill>
                  <a:srgbClr val="1A1A1A"/>
                </a:solidFill>
                <a:latin typeface="Charlie-Regular" panose="02060504000000020004"/>
              </a:rPr>
              <a:t>is the total supply of all goods and services produced in an economy.</a:t>
            </a:r>
          </a:p>
          <a:p>
            <a:r>
              <a:rPr lang="en-US" sz="2000" dirty="0">
                <a:solidFill>
                  <a:srgbClr val="1A1A1A"/>
                </a:solidFill>
                <a:latin typeface="Charlie-Regular" panose="02060504000000020004"/>
              </a:rPr>
              <a:t>The AS curve displays the total amount of goods and services that would be supplied at each price level, as measured by the GDP deflator, in an economy.</a:t>
            </a:r>
          </a:p>
        </p:txBody>
      </p:sp>
      <p:pic>
        <p:nvPicPr>
          <p:cNvPr id="4" name="Picture 3">
            <a:extLst>
              <a:ext uri="{FF2B5EF4-FFF2-40B4-BE49-F238E27FC236}">
                <a16:creationId xmlns:a16="http://schemas.microsoft.com/office/drawing/2014/main" id="{8056DF0E-C0D4-F74C-B4FF-4137B07A6B4D}"/>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6" name="Title 1">
            <a:extLst>
              <a:ext uri="{FF2B5EF4-FFF2-40B4-BE49-F238E27FC236}">
                <a16:creationId xmlns:a16="http://schemas.microsoft.com/office/drawing/2014/main" id="{DB33F615-FF56-A14E-BB32-34BB1A6E1A10}"/>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F5745"/>
                </a:solidFill>
              </a:rPr>
              <a:t>Aggregate Supply</a:t>
            </a:r>
          </a:p>
        </p:txBody>
      </p:sp>
      <p:pic>
        <p:nvPicPr>
          <p:cNvPr id="5" name="Picture 4">
            <a:extLst>
              <a:ext uri="{FF2B5EF4-FFF2-40B4-BE49-F238E27FC236}">
                <a16:creationId xmlns:a16="http://schemas.microsoft.com/office/drawing/2014/main" id="{422113E3-1F5D-0F49-AFEC-6FA4AB6457EF}"/>
              </a:ext>
            </a:extLst>
          </p:cNvPr>
          <p:cNvPicPr>
            <a:picLocks noChangeAspect="1"/>
          </p:cNvPicPr>
          <p:nvPr/>
        </p:nvPicPr>
        <p:blipFill>
          <a:blip r:embed="rId3"/>
          <a:stretch>
            <a:fillRect/>
          </a:stretch>
        </p:blipFill>
        <p:spPr>
          <a:xfrm>
            <a:off x="3744687" y="1027907"/>
            <a:ext cx="5102350" cy="3629008"/>
          </a:xfrm>
          <a:prstGeom prst="rect">
            <a:avLst/>
          </a:prstGeom>
        </p:spPr>
      </p:pic>
    </p:spTree>
    <p:extLst>
      <p:ext uri="{BB962C8B-B14F-4D97-AF65-F5344CB8AC3E}">
        <p14:creationId xmlns:p14="http://schemas.microsoft.com/office/powerpoint/2010/main" val="129752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DEC6-EC79-8040-B7AD-09075737126D}"/>
              </a:ext>
            </a:extLst>
          </p:cNvPr>
          <p:cNvSpPr>
            <a:spLocks noGrp="1"/>
          </p:cNvSpPr>
          <p:nvPr>
            <p:ph type="title"/>
          </p:nvPr>
        </p:nvSpPr>
        <p:spPr/>
        <p:txBody>
          <a:bodyPr>
            <a:normAutofit/>
          </a:bodyPr>
          <a:lstStyle/>
          <a:p>
            <a:r>
              <a:rPr lang="en-US" b="1" dirty="0">
                <a:solidFill>
                  <a:srgbClr val="EF5745"/>
                </a:solidFill>
              </a:rPr>
              <a:t>Business Cycles</a:t>
            </a:r>
            <a:br>
              <a:rPr lang="en-US" dirty="0">
                <a:solidFill>
                  <a:srgbClr val="C6AB2B"/>
                </a:solidFill>
              </a:rPr>
            </a:br>
            <a:endParaRPr lang="en-US" sz="2400" dirty="0">
              <a:solidFill>
                <a:srgbClr val="C6AB2B"/>
              </a:solidFill>
              <a:latin typeface="+mn-lt"/>
            </a:endParaRPr>
          </a:p>
        </p:txBody>
      </p:sp>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50" y="1422855"/>
            <a:ext cx="7886700" cy="4351338"/>
          </a:xfrm>
        </p:spPr>
        <p:txBody>
          <a:bodyPr>
            <a:normAutofit/>
          </a:bodyPr>
          <a:lstStyle/>
          <a:p>
            <a:r>
              <a:rPr lang="en-US" sz="2000" dirty="0">
                <a:solidFill>
                  <a:srgbClr val="1A1A1A"/>
                </a:solidFill>
                <a:latin typeface="Charlie-Regular" panose="02060504000000020004"/>
              </a:rPr>
              <a:t>A </a:t>
            </a:r>
            <a:r>
              <a:rPr lang="en-US" sz="2000" b="1" dirty="0">
                <a:solidFill>
                  <a:srgbClr val="1A1A1A"/>
                </a:solidFill>
                <a:latin typeface="Charlie-Semibold"/>
              </a:rPr>
              <a:t>business cycle</a:t>
            </a:r>
            <a:r>
              <a:rPr lang="en-US" sz="2000" dirty="0">
                <a:solidFill>
                  <a:srgbClr val="FFFFFF"/>
                </a:solidFill>
                <a:latin typeface="Charlie-Regular" panose="02060504000000020004"/>
              </a:rPr>
              <a:t> </a:t>
            </a:r>
            <a:r>
              <a:rPr lang="en-US" sz="2000" dirty="0">
                <a:solidFill>
                  <a:srgbClr val="1A1A1A"/>
                </a:solidFill>
                <a:latin typeface="Charlie-Regular" panose="02060504000000020004"/>
              </a:rPr>
              <a:t>is a period of swings in national economic performance as measured by changes in real GDP. It is characterized by four distinct phases: expansion, peak, contraction, and trough.</a:t>
            </a:r>
          </a:p>
          <a:p>
            <a:pPr lvl="1"/>
            <a:r>
              <a:rPr lang="en-US" sz="1600" b="1" dirty="0">
                <a:latin typeface="Charlie-Semibold"/>
              </a:rPr>
              <a:t>B</a:t>
            </a:r>
            <a:r>
              <a:rPr lang="en-US" sz="1600" b="1" dirty="0">
                <a:latin typeface="FedraSansPro-Bold"/>
              </a:rPr>
              <a:t>usiness Cycle:</a:t>
            </a:r>
            <a:r>
              <a:rPr lang="en-US" sz="1600" dirty="0">
                <a:latin typeface="Charlie-Regular" panose="02060504000000020004"/>
              </a:rPr>
              <a:t> A rise and fall in national economic performance characterized by four phases: peak, contraction, trough, and expansion.</a:t>
            </a:r>
          </a:p>
          <a:p>
            <a:r>
              <a:rPr lang="en-US" sz="2000" dirty="0">
                <a:solidFill>
                  <a:srgbClr val="1A1A1A"/>
                </a:solidFill>
                <a:latin typeface="Charlie-Regular" panose="02060504000000020004"/>
              </a:rPr>
              <a:t>A business cycle represents the ups and downs of the economy. The duration of a business cycle and its size (in loss or gain of real GDP) vary from one cycle to the next and are very difficult to predict. Business cycle occurs because of the fluctuations (expansion and contraction) that economies experience over time.</a:t>
            </a:r>
            <a:endParaRPr lang="en-US" sz="2000" dirty="0">
              <a:latin typeface="Charlie-Regular" panose="02060504000000020004"/>
            </a:endParaRPr>
          </a:p>
        </p:txBody>
      </p:sp>
      <p:pic>
        <p:nvPicPr>
          <p:cNvPr id="4" name="Picture 3">
            <a:extLst>
              <a:ext uri="{FF2B5EF4-FFF2-40B4-BE49-F238E27FC236}">
                <a16:creationId xmlns:a16="http://schemas.microsoft.com/office/drawing/2014/main" id="{465C3210-5ECA-B444-A811-5A7D3D515F38}"/>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Tree>
    <p:extLst>
      <p:ext uri="{BB962C8B-B14F-4D97-AF65-F5344CB8AC3E}">
        <p14:creationId xmlns:p14="http://schemas.microsoft.com/office/powerpoint/2010/main" val="85150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DEC6-EC79-8040-B7AD-09075737126D}"/>
              </a:ext>
            </a:extLst>
          </p:cNvPr>
          <p:cNvSpPr>
            <a:spLocks noGrp="1"/>
          </p:cNvSpPr>
          <p:nvPr>
            <p:ph type="title"/>
          </p:nvPr>
        </p:nvSpPr>
        <p:spPr/>
        <p:txBody>
          <a:bodyPr>
            <a:normAutofit/>
          </a:bodyPr>
          <a:lstStyle/>
          <a:p>
            <a:r>
              <a:rPr lang="en-US" b="1" dirty="0">
                <a:solidFill>
                  <a:srgbClr val="EF5745"/>
                </a:solidFill>
              </a:rPr>
              <a:t>Business Cycles</a:t>
            </a:r>
            <a:br>
              <a:rPr lang="en-US" dirty="0">
                <a:solidFill>
                  <a:srgbClr val="C6AB2B"/>
                </a:solidFill>
              </a:rPr>
            </a:br>
            <a:endParaRPr lang="en-US" sz="2400" dirty="0">
              <a:solidFill>
                <a:srgbClr val="C6AB2B"/>
              </a:solidFill>
              <a:latin typeface="+mn-lt"/>
            </a:endParaRPr>
          </a:p>
        </p:txBody>
      </p:sp>
      <p:pic>
        <p:nvPicPr>
          <p:cNvPr id="4" name="Picture 3">
            <a:extLst>
              <a:ext uri="{FF2B5EF4-FFF2-40B4-BE49-F238E27FC236}">
                <a16:creationId xmlns:a16="http://schemas.microsoft.com/office/drawing/2014/main" id="{465C3210-5ECA-B444-A811-5A7D3D515F38}"/>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pic>
        <p:nvPicPr>
          <p:cNvPr id="8" name="Picture 7">
            <a:extLst>
              <a:ext uri="{FF2B5EF4-FFF2-40B4-BE49-F238E27FC236}">
                <a16:creationId xmlns:a16="http://schemas.microsoft.com/office/drawing/2014/main" id="{2D29EBB4-AA6E-D04C-A159-0B74B31AE142}"/>
              </a:ext>
            </a:extLst>
          </p:cNvPr>
          <p:cNvPicPr>
            <a:picLocks noChangeAspect="1"/>
          </p:cNvPicPr>
          <p:nvPr/>
        </p:nvPicPr>
        <p:blipFill>
          <a:blip r:embed="rId3"/>
          <a:stretch>
            <a:fillRect/>
          </a:stretch>
        </p:blipFill>
        <p:spPr>
          <a:xfrm>
            <a:off x="1208315" y="1357992"/>
            <a:ext cx="6490677" cy="4520293"/>
          </a:xfrm>
          <a:prstGeom prst="rect">
            <a:avLst/>
          </a:prstGeom>
        </p:spPr>
      </p:pic>
    </p:spTree>
    <p:extLst>
      <p:ext uri="{BB962C8B-B14F-4D97-AF65-F5344CB8AC3E}">
        <p14:creationId xmlns:p14="http://schemas.microsoft.com/office/powerpoint/2010/main" val="62569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DEC6-EC79-8040-B7AD-09075737126D}"/>
              </a:ext>
            </a:extLst>
          </p:cNvPr>
          <p:cNvSpPr>
            <a:spLocks noGrp="1"/>
          </p:cNvSpPr>
          <p:nvPr>
            <p:ph type="title"/>
          </p:nvPr>
        </p:nvSpPr>
        <p:spPr/>
        <p:txBody>
          <a:bodyPr>
            <a:normAutofit/>
          </a:bodyPr>
          <a:lstStyle/>
          <a:p>
            <a:r>
              <a:rPr lang="en-US" b="1" dirty="0">
                <a:solidFill>
                  <a:srgbClr val="EF5745"/>
                </a:solidFill>
              </a:rPr>
              <a:t>Business Cycles - Expansion</a:t>
            </a:r>
            <a:br>
              <a:rPr lang="en-US" dirty="0">
                <a:solidFill>
                  <a:srgbClr val="C6AB2B"/>
                </a:solidFill>
              </a:rPr>
            </a:br>
            <a:endParaRPr lang="en-US" sz="2400" dirty="0">
              <a:solidFill>
                <a:srgbClr val="C6AB2B"/>
              </a:solidFill>
              <a:latin typeface="+mn-lt"/>
            </a:endParaRPr>
          </a:p>
        </p:txBody>
      </p:sp>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49" y="1422855"/>
            <a:ext cx="8003721" cy="1124402"/>
          </a:xfrm>
        </p:spPr>
        <p:txBody>
          <a:bodyPr>
            <a:normAutofit/>
          </a:bodyPr>
          <a:lstStyle/>
          <a:p>
            <a:r>
              <a:rPr lang="en-US" sz="2000" dirty="0">
                <a:solidFill>
                  <a:srgbClr val="1A1A1A"/>
                </a:solidFill>
                <a:latin typeface="Charlie-Regular" panose="02060504000000020004"/>
              </a:rPr>
              <a:t>An expansion period begins when consumer spending increases and production increases. As Figure 13.6 shows, expansion is represented by an upward trend in the business cycle.</a:t>
            </a:r>
          </a:p>
        </p:txBody>
      </p:sp>
      <p:pic>
        <p:nvPicPr>
          <p:cNvPr id="4" name="Picture 3">
            <a:extLst>
              <a:ext uri="{FF2B5EF4-FFF2-40B4-BE49-F238E27FC236}">
                <a16:creationId xmlns:a16="http://schemas.microsoft.com/office/drawing/2014/main" id="{465C3210-5ECA-B444-A811-5A7D3D515F38}"/>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
        <p:nvSpPr>
          <p:cNvPr id="5" name="TextBox 4">
            <a:extLst>
              <a:ext uri="{FF2B5EF4-FFF2-40B4-BE49-F238E27FC236}">
                <a16:creationId xmlns:a16="http://schemas.microsoft.com/office/drawing/2014/main" id="{25D23E36-D10A-FF4E-8095-8508D00B2622}"/>
              </a:ext>
            </a:extLst>
          </p:cNvPr>
          <p:cNvSpPr txBox="1"/>
          <p:nvPr/>
        </p:nvSpPr>
        <p:spPr>
          <a:xfrm>
            <a:off x="628648" y="2286001"/>
            <a:ext cx="4302581"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1A1A1A"/>
                </a:solidFill>
                <a:latin typeface="Charlie-Regular" panose="02060504000000020004"/>
              </a:rPr>
              <a:t>Generally, increased production leads to more workers being hired. New employment leads to a general rise in consumer incomes, which, in turn, generates increased levels of consumption spending.</a:t>
            </a:r>
          </a:p>
          <a:p>
            <a:pPr marL="285750" indent="-285750">
              <a:buFont typeface="Arial" panose="020B0604020202020204" pitchFamily="34" charset="0"/>
              <a:buChar char="•"/>
            </a:pPr>
            <a:r>
              <a:rPr lang="en-US" sz="2000" dirty="0">
                <a:solidFill>
                  <a:srgbClr val="1A1A1A"/>
                </a:solidFill>
                <a:latin typeface="Charlie-Regular" panose="02060504000000020004"/>
              </a:rPr>
              <a:t>Increased spending translates into an increase in the demand for goods and services. This higher demand leads to increased production, more workers being hired, and so on.</a:t>
            </a:r>
            <a:endParaRPr lang="en-US" sz="2000" dirty="0">
              <a:latin typeface="Charlie-Regular" panose="02060504000000020004"/>
            </a:endParaRPr>
          </a:p>
          <a:p>
            <a:endParaRPr lang="en-US" dirty="0"/>
          </a:p>
        </p:txBody>
      </p:sp>
      <p:pic>
        <p:nvPicPr>
          <p:cNvPr id="7" name="Picture 6">
            <a:extLst>
              <a:ext uri="{FF2B5EF4-FFF2-40B4-BE49-F238E27FC236}">
                <a16:creationId xmlns:a16="http://schemas.microsoft.com/office/drawing/2014/main" id="{8ED1DDFE-CE83-2640-9804-91C4481E3DB0}"/>
              </a:ext>
            </a:extLst>
          </p:cNvPr>
          <p:cNvPicPr>
            <a:picLocks noChangeAspect="1"/>
          </p:cNvPicPr>
          <p:nvPr/>
        </p:nvPicPr>
        <p:blipFill>
          <a:blip r:embed="rId3"/>
          <a:stretch>
            <a:fillRect/>
          </a:stretch>
        </p:blipFill>
        <p:spPr>
          <a:xfrm>
            <a:off x="4997509" y="2398591"/>
            <a:ext cx="3634861" cy="3529693"/>
          </a:xfrm>
          <a:prstGeom prst="rect">
            <a:avLst/>
          </a:prstGeom>
        </p:spPr>
      </p:pic>
    </p:spTree>
    <p:extLst>
      <p:ext uri="{BB962C8B-B14F-4D97-AF65-F5344CB8AC3E}">
        <p14:creationId xmlns:p14="http://schemas.microsoft.com/office/powerpoint/2010/main" val="85447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DEC6-EC79-8040-B7AD-09075737126D}"/>
              </a:ext>
            </a:extLst>
          </p:cNvPr>
          <p:cNvSpPr>
            <a:spLocks noGrp="1"/>
          </p:cNvSpPr>
          <p:nvPr>
            <p:ph type="title"/>
          </p:nvPr>
        </p:nvSpPr>
        <p:spPr/>
        <p:txBody>
          <a:bodyPr>
            <a:normAutofit/>
          </a:bodyPr>
          <a:lstStyle/>
          <a:p>
            <a:r>
              <a:rPr lang="en-US" b="1" dirty="0">
                <a:solidFill>
                  <a:srgbClr val="EF5745"/>
                </a:solidFill>
              </a:rPr>
              <a:t>Business Cycles - Contraction</a:t>
            </a:r>
            <a:br>
              <a:rPr lang="en-US" dirty="0">
                <a:solidFill>
                  <a:srgbClr val="C6AB2B"/>
                </a:solidFill>
              </a:rPr>
            </a:br>
            <a:endParaRPr lang="en-US" sz="2400" dirty="0">
              <a:solidFill>
                <a:srgbClr val="C6AB2B"/>
              </a:solidFill>
              <a:latin typeface="+mn-lt"/>
            </a:endParaRPr>
          </a:p>
        </p:txBody>
      </p:sp>
      <p:sp>
        <p:nvSpPr>
          <p:cNvPr id="3" name="Content Placeholder 2">
            <a:extLst>
              <a:ext uri="{FF2B5EF4-FFF2-40B4-BE49-F238E27FC236}">
                <a16:creationId xmlns:a16="http://schemas.microsoft.com/office/drawing/2014/main" id="{98A30741-BCAD-5241-85E6-66C94250C5CD}"/>
              </a:ext>
            </a:extLst>
          </p:cNvPr>
          <p:cNvSpPr>
            <a:spLocks noGrp="1"/>
          </p:cNvSpPr>
          <p:nvPr>
            <p:ph idx="1"/>
          </p:nvPr>
        </p:nvSpPr>
        <p:spPr>
          <a:xfrm>
            <a:off x="628649" y="1422855"/>
            <a:ext cx="8003721" cy="4488088"/>
          </a:xfrm>
        </p:spPr>
        <p:txBody>
          <a:bodyPr>
            <a:normAutofit/>
          </a:bodyPr>
          <a:lstStyle/>
          <a:p>
            <a:r>
              <a:rPr lang="en-US" sz="2000" dirty="0">
                <a:solidFill>
                  <a:srgbClr val="1A1A1A"/>
                </a:solidFill>
                <a:latin typeface="Charlie-Regular" panose="02060504000000020004"/>
              </a:rPr>
              <a:t>The contraction begins as the business cycle passes its peak. Consumers may simply have exhausted the purchasing patterns that pushed up aggregate demand. Demand begins to decrease when many consumers’ wants are satisfied.</a:t>
            </a:r>
          </a:p>
          <a:p>
            <a:r>
              <a:rPr lang="en-US" sz="2000" dirty="0">
                <a:solidFill>
                  <a:srgbClr val="1A1A1A"/>
                </a:solidFill>
                <a:latin typeface="Charlie-Regular" panose="02060504000000020004"/>
              </a:rPr>
              <a:t>Frequently, peaks are created by “bubbles.” A bubble is characterized by a rapid increase in the value of assets such as stocks, bonds, precious metals, or land. These bubbles are often caused by irrational expectations that an increase in asset values will continue.</a:t>
            </a:r>
          </a:p>
          <a:p>
            <a:r>
              <a:rPr lang="en-US" sz="2000" dirty="0">
                <a:solidFill>
                  <a:srgbClr val="1A1A1A"/>
                </a:solidFill>
                <a:latin typeface="Charlie-Regular" panose="02060504000000020004"/>
              </a:rPr>
              <a:t>A contraction can also be the result of producers competing for capital funds to support business expansion, which tends to put upward pressure on interest rates. When interest rates rise, consumers are less likely to buy goods for which they need to borrow money—the durable goods that make up almost 10 percent of our GDP.</a:t>
            </a:r>
          </a:p>
        </p:txBody>
      </p:sp>
      <p:pic>
        <p:nvPicPr>
          <p:cNvPr id="4" name="Picture 3">
            <a:extLst>
              <a:ext uri="{FF2B5EF4-FFF2-40B4-BE49-F238E27FC236}">
                <a16:creationId xmlns:a16="http://schemas.microsoft.com/office/drawing/2014/main" id="{465C3210-5ECA-B444-A811-5A7D3D515F38}"/>
              </a:ext>
            </a:extLst>
          </p:cNvPr>
          <p:cNvPicPr>
            <a:picLocks noChangeAspect="1"/>
          </p:cNvPicPr>
          <p:nvPr/>
        </p:nvPicPr>
        <p:blipFill>
          <a:blip r:embed="rId2">
            <a:alphaModFix amt="89000"/>
          </a:blip>
          <a:stretch>
            <a:fillRect/>
          </a:stretch>
        </p:blipFill>
        <p:spPr>
          <a:xfrm>
            <a:off x="0" y="6199558"/>
            <a:ext cx="9144000" cy="658442"/>
          </a:xfrm>
          <a:prstGeom prst="rect">
            <a:avLst/>
          </a:prstGeom>
        </p:spPr>
      </p:pic>
    </p:spTree>
    <p:extLst>
      <p:ext uri="{BB962C8B-B14F-4D97-AF65-F5344CB8AC3E}">
        <p14:creationId xmlns:p14="http://schemas.microsoft.com/office/powerpoint/2010/main" val="12008944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3057</TotalTime>
  <Words>1988</Words>
  <Application>Microsoft Office PowerPoint</Application>
  <PresentationFormat>On-screen Show (4:3)</PresentationFormat>
  <Paragraphs>112</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Charlie-Regular</vt:lpstr>
      <vt:lpstr>Charlie-Semibold</vt:lpstr>
      <vt:lpstr>FedraSansPro-Bold</vt:lpstr>
      <vt:lpstr>Office Theme</vt:lpstr>
      <vt:lpstr>13 Business Cycles and Fiscal Policy</vt:lpstr>
      <vt:lpstr>Learning Goals </vt:lpstr>
      <vt:lpstr>Key Terms</vt:lpstr>
      <vt:lpstr>PowerPoint Presentation</vt:lpstr>
      <vt:lpstr>PowerPoint Presentation</vt:lpstr>
      <vt:lpstr>Business Cycles </vt:lpstr>
      <vt:lpstr>Business Cycles </vt:lpstr>
      <vt:lpstr>Business Cycles - Expansion </vt:lpstr>
      <vt:lpstr>Business Cycles - Contraction </vt:lpstr>
      <vt:lpstr>Business Cycles - Contraction </vt:lpstr>
      <vt:lpstr>Business Cycles - Contraction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What is Economics?</dc:title>
  <dc:creator>TEP One</dc:creator>
  <cp:lastModifiedBy>Shaheer Akram</cp:lastModifiedBy>
  <cp:revision>106</cp:revision>
  <cp:lastPrinted>2019-09-05T17:40:53Z</cp:lastPrinted>
  <dcterms:created xsi:type="dcterms:W3CDTF">2019-06-13T15:43:46Z</dcterms:created>
  <dcterms:modified xsi:type="dcterms:W3CDTF">2024-04-17T11:11:07Z</dcterms:modified>
</cp:coreProperties>
</file>