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9" d="100"/>
          <a:sy n="79" d="100"/>
        </p:scale>
        <p:origin x="42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8AC8-AE8E-2056-9B85-0AB29629E2E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69E8B7D-3B5A-9A67-FC94-A8CC5FDCDF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BF241EC-A730-E80C-36B2-2EFE24232E81}"/>
              </a:ext>
            </a:extLst>
          </p:cNvPr>
          <p:cNvSpPr>
            <a:spLocks noGrp="1"/>
          </p:cNvSpPr>
          <p:nvPr>
            <p:ph type="dt" sz="half" idx="10"/>
          </p:nvPr>
        </p:nvSpPr>
        <p:spPr/>
        <p:txBody>
          <a:bodyPr/>
          <a:lstStyle/>
          <a:p>
            <a:fld id="{B1502A75-965B-4C85-B1E0-B849857D6B5B}" type="datetimeFigureOut">
              <a:rPr lang="en-US" smtClean="0"/>
              <a:t>10/27/2022</a:t>
            </a:fld>
            <a:endParaRPr lang="en-US"/>
          </a:p>
        </p:txBody>
      </p:sp>
      <p:sp>
        <p:nvSpPr>
          <p:cNvPr id="5" name="Footer Placeholder 4">
            <a:extLst>
              <a:ext uri="{FF2B5EF4-FFF2-40B4-BE49-F238E27FC236}">
                <a16:creationId xmlns:a16="http://schemas.microsoft.com/office/drawing/2014/main" id="{68D8E5B6-FB79-AE02-9193-ECDC743095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E55972-AAAD-20CE-3D38-28BA9189F82F}"/>
              </a:ext>
            </a:extLst>
          </p:cNvPr>
          <p:cNvSpPr>
            <a:spLocks noGrp="1"/>
          </p:cNvSpPr>
          <p:nvPr>
            <p:ph type="sldNum" sz="quarter" idx="12"/>
          </p:nvPr>
        </p:nvSpPr>
        <p:spPr/>
        <p:txBody>
          <a:bodyPr/>
          <a:lstStyle/>
          <a:p>
            <a:fld id="{CD2AC7E1-A76D-486E-A448-8095AB8EAE5C}" type="slidenum">
              <a:rPr lang="en-US" smtClean="0"/>
              <a:t>‹#›</a:t>
            </a:fld>
            <a:endParaRPr lang="en-US"/>
          </a:p>
        </p:txBody>
      </p:sp>
    </p:spTree>
    <p:extLst>
      <p:ext uri="{BB962C8B-B14F-4D97-AF65-F5344CB8AC3E}">
        <p14:creationId xmlns:p14="http://schemas.microsoft.com/office/powerpoint/2010/main" val="1545092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C0DCD-093A-193F-C4FF-15F8EE3C7CB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03BF914-6D33-896B-2772-F3F2CB22E75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EDB9A1-1CBE-DB84-FBE0-1A59D5F74CF5}"/>
              </a:ext>
            </a:extLst>
          </p:cNvPr>
          <p:cNvSpPr>
            <a:spLocks noGrp="1"/>
          </p:cNvSpPr>
          <p:nvPr>
            <p:ph type="dt" sz="half" idx="10"/>
          </p:nvPr>
        </p:nvSpPr>
        <p:spPr/>
        <p:txBody>
          <a:bodyPr/>
          <a:lstStyle/>
          <a:p>
            <a:fld id="{B1502A75-965B-4C85-B1E0-B849857D6B5B}" type="datetimeFigureOut">
              <a:rPr lang="en-US" smtClean="0"/>
              <a:t>10/27/2022</a:t>
            </a:fld>
            <a:endParaRPr lang="en-US"/>
          </a:p>
        </p:txBody>
      </p:sp>
      <p:sp>
        <p:nvSpPr>
          <p:cNvPr id="5" name="Footer Placeholder 4">
            <a:extLst>
              <a:ext uri="{FF2B5EF4-FFF2-40B4-BE49-F238E27FC236}">
                <a16:creationId xmlns:a16="http://schemas.microsoft.com/office/drawing/2014/main" id="{2601CDA7-97C2-8356-BE25-2550EEC4FC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951B6D-5B4F-4919-C168-6ACBE20E9CAE}"/>
              </a:ext>
            </a:extLst>
          </p:cNvPr>
          <p:cNvSpPr>
            <a:spLocks noGrp="1"/>
          </p:cNvSpPr>
          <p:nvPr>
            <p:ph type="sldNum" sz="quarter" idx="12"/>
          </p:nvPr>
        </p:nvSpPr>
        <p:spPr/>
        <p:txBody>
          <a:bodyPr/>
          <a:lstStyle/>
          <a:p>
            <a:fld id="{CD2AC7E1-A76D-486E-A448-8095AB8EAE5C}" type="slidenum">
              <a:rPr lang="en-US" smtClean="0"/>
              <a:t>‹#›</a:t>
            </a:fld>
            <a:endParaRPr lang="en-US"/>
          </a:p>
        </p:txBody>
      </p:sp>
    </p:spTree>
    <p:extLst>
      <p:ext uri="{BB962C8B-B14F-4D97-AF65-F5344CB8AC3E}">
        <p14:creationId xmlns:p14="http://schemas.microsoft.com/office/powerpoint/2010/main" val="3931801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38F6791-66BD-1614-6CE4-41E39CEFC8E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3856C7E-0865-D7B3-D47C-D02B6885282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92D0E1-8F0C-A678-B631-907F5291F2D8}"/>
              </a:ext>
            </a:extLst>
          </p:cNvPr>
          <p:cNvSpPr>
            <a:spLocks noGrp="1"/>
          </p:cNvSpPr>
          <p:nvPr>
            <p:ph type="dt" sz="half" idx="10"/>
          </p:nvPr>
        </p:nvSpPr>
        <p:spPr/>
        <p:txBody>
          <a:bodyPr/>
          <a:lstStyle/>
          <a:p>
            <a:fld id="{B1502A75-965B-4C85-B1E0-B849857D6B5B}" type="datetimeFigureOut">
              <a:rPr lang="en-US" smtClean="0"/>
              <a:t>10/27/2022</a:t>
            </a:fld>
            <a:endParaRPr lang="en-US"/>
          </a:p>
        </p:txBody>
      </p:sp>
      <p:sp>
        <p:nvSpPr>
          <p:cNvPr id="5" name="Footer Placeholder 4">
            <a:extLst>
              <a:ext uri="{FF2B5EF4-FFF2-40B4-BE49-F238E27FC236}">
                <a16:creationId xmlns:a16="http://schemas.microsoft.com/office/drawing/2014/main" id="{38B2C639-92F9-F915-19D3-C6B534B441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51D882-846F-164F-13D7-2BC23523EFCE}"/>
              </a:ext>
            </a:extLst>
          </p:cNvPr>
          <p:cNvSpPr>
            <a:spLocks noGrp="1"/>
          </p:cNvSpPr>
          <p:nvPr>
            <p:ph type="sldNum" sz="quarter" idx="12"/>
          </p:nvPr>
        </p:nvSpPr>
        <p:spPr/>
        <p:txBody>
          <a:bodyPr/>
          <a:lstStyle/>
          <a:p>
            <a:fld id="{CD2AC7E1-A76D-486E-A448-8095AB8EAE5C}" type="slidenum">
              <a:rPr lang="en-US" smtClean="0"/>
              <a:t>‹#›</a:t>
            </a:fld>
            <a:endParaRPr lang="en-US"/>
          </a:p>
        </p:txBody>
      </p:sp>
    </p:spTree>
    <p:extLst>
      <p:ext uri="{BB962C8B-B14F-4D97-AF65-F5344CB8AC3E}">
        <p14:creationId xmlns:p14="http://schemas.microsoft.com/office/powerpoint/2010/main" val="2281143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C0F82-FB81-F9FE-94A7-FFA0E2806E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003A78-1FB7-7832-738D-F6E540357EE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E74F53-8958-5D64-ACEC-77BE17897214}"/>
              </a:ext>
            </a:extLst>
          </p:cNvPr>
          <p:cNvSpPr>
            <a:spLocks noGrp="1"/>
          </p:cNvSpPr>
          <p:nvPr>
            <p:ph type="dt" sz="half" idx="10"/>
          </p:nvPr>
        </p:nvSpPr>
        <p:spPr/>
        <p:txBody>
          <a:bodyPr/>
          <a:lstStyle/>
          <a:p>
            <a:fld id="{B1502A75-965B-4C85-B1E0-B849857D6B5B}" type="datetimeFigureOut">
              <a:rPr lang="en-US" smtClean="0"/>
              <a:t>10/27/2022</a:t>
            </a:fld>
            <a:endParaRPr lang="en-US"/>
          </a:p>
        </p:txBody>
      </p:sp>
      <p:sp>
        <p:nvSpPr>
          <p:cNvPr id="5" name="Footer Placeholder 4">
            <a:extLst>
              <a:ext uri="{FF2B5EF4-FFF2-40B4-BE49-F238E27FC236}">
                <a16:creationId xmlns:a16="http://schemas.microsoft.com/office/drawing/2014/main" id="{E5B24D85-553B-D3AB-82EA-84F00DA42D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851788-1708-B93B-AF42-E553F8E77543}"/>
              </a:ext>
            </a:extLst>
          </p:cNvPr>
          <p:cNvSpPr>
            <a:spLocks noGrp="1"/>
          </p:cNvSpPr>
          <p:nvPr>
            <p:ph type="sldNum" sz="quarter" idx="12"/>
          </p:nvPr>
        </p:nvSpPr>
        <p:spPr/>
        <p:txBody>
          <a:bodyPr/>
          <a:lstStyle/>
          <a:p>
            <a:fld id="{CD2AC7E1-A76D-486E-A448-8095AB8EAE5C}" type="slidenum">
              <a:rPr lang="en-US" smtClean="0"/>
              <a:t>‹#›</a:t>
            </a:fld>
            <a:endParaRPr lang="en-US"/>
          </a:p>
        </p:txBody>
      </p:sp>
    </p:spTree>
    <p:extLst>
      <p:ext uri="{BB962C8B-B14F-4D97-AF65-F5344CB8AC3E}">
        <p14:creationId xmlns:p14="http://schemas.microsoft.com/office/powerpoint/2010/main" val="263916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83A22-3117-168A-23BB-179CE0A0FC0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EA3C76C-C2EB-E8CC-8E59-D019BA6F784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37ABAC0-F195-3EFA-5A60-14C51EFB23B2}"/>
              </a:ext>
            </a:extLst>
          </p:cNvPr>
          <p:cNvSpPr>
            <a:spLocks noGrp="1"/>
          </p:cNvSpPr>
          <p:nvPr>
            <p:ph type="dt" sz="half" idx="10"/>
          </p:nvPr>
        </p:nvSpPr>
        <p:spPr/>
        <p:txBody>
          <a:bodyPr/>
          <a:lstStyle/>
          <a:p>
            <a:fld id="{B1502A75-965B-4C85-B1E0-B849857D6B5B}" type="datetimeFigureOut">
              <a:rPr lang="en-US" smtClean="0"/>
              <a:t>10/27/2022</a:t>
            </a:fld>
            <a:endParaRPr lang="en-US"/>
          </a:p>
        </p:txBody>
      </p:sp>
      <p:sp>
        <p:nvSpPr>
          <p:cNvPr id="5" name="Footer Placeholder 4">
            <a:extLst>
              <a:ext uri="{FF2B5EF4-FFF2-40B4-BE49-F238E27FC236}">
                <a16:creationId xmlns:a16="http://schemas.microsoft.com/office/drawing/2014/main" id="{6688DC6B-C85C-8C3E-5CD1-B193CEBA22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B437BA-DA9E-11D0-865D-BE163688242D}"/>
              </a:ext>
            </a:extLst>
          </p:cNvPr>
          <p:cNvSpPr>
            <a:spLocks noGrp="1"/>
          </p:cNvSpPr>
          <p:nvPr>
            <p:ph type="sldNum" sz="quarter" idx="12"/>
          </p:nvPr>
        </p:nvSpPr>
        <p:spPr/>
        <p:txBody>
          <a:bodyPr/>
          <a:lstStyle/>
          <a:p>
            <a:fld id="{CD2AC7E1-A76D-486E-A448-8095AB8EAE5C}" type="slidenum">
              <a:rPr lang="en-US" smtClean="0"/>
              <a:t>‹#›</a:t>
            </a:fld>
            <a:endParaRPr lang="en-US"/>
          </a:p>
        </p:txBody>
      </p:sp>
    </p:spTree>
    <p:extLst>
      <p:ext uri="{BB962C8B-B14F-4D97-AF65-F5344CB8AC3E}">
        <p14:creationId xmlns:p14="http://schemas.microsoft.com/office/powerpoint/2010/main" val="3417346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A222B-93C0-6ACA-EC00-5E5450CAD4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C7AF90E-6435-AE61-AFEB-BF900EF2689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CD4A0E1-0494-8D17-FAF8-6F3A6297284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593B6A8-58C7-4E34-5301-C322829B5C84}"/>
              </a:ext>
            </a:extLst>
          </p:cNvPr>
          <p:cNvSpPr>
            <a:spLocks noGrp="1"/>
          </p:cNvSpPr>
          <p:nvPr>
            <p:ph type="dt" sz="half" idx="10"/>
          </p:nvPr>
        </p:nvSpPr>
        <p:spPr/>
        <p:txBody>
          <a:bodyPr/>
          <a:lstStyle/>
          <a:p>
            <a:fld id="{B1502A75-965B-4C85-B1E0-B849857D6B5B}" type="datetimeFigureOut">
              <a:rPr lang="en-US" smtClean="0"/>
              <a:t>10/27/2022</a:t>
            </a:fld>
            <a:endParaRPr lang="en-US"/>
          </a:p>
        </p:txBody>
      </p:sp>
      <p:sp>
        <p:nvSpPr>
          <p:cNvPr id="6" name="Footer Placeholder 5">
            <a:extLst>
              <a:ext uri="{FF2B5EF4-FFF2-40B4-BE49-F238E27FC236}">
                <a16:creationId xmlns:a16="http://schemas.microsoft.com/office/drawing/2014/main" id="{1DCAF557-383F-7195-F89E-07F53B4BA6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13E4B68-A4D3-52EA-B109-D80C95E3305B}"/>
              </a:ext>
            </a:extLst>
          </p:cNvPr>
          <p:cNvSpPr>
            <a:spLocks noGrp="1"/>
          </p:cNvSpPr>
          <p:nvPr>
            <p:ph type="sldNum" sz="quarter" idx="12"/>
          </p:nvPr>
        </p:nvSpPr>
        <p:spPr/>
        <p:txBody>
          <a:bodyPr/>
          <a:lstStyle/>
          <a:p>
            <a:fld id="{CD2AC7E1-A76D-486E-A448-8095AB8EAE5C}" type="slidenum">
              <a:rPr lang="en-US" smtClean="0"/>
              <a:t>‹#›</a:t>
            </a:fld>
            <a:endParaRPr lang="en-US"/>
          </a:p>
        </p:txBody>
      </p:sp>
    </p:spTree>
    <p:extLst>
      <p:ext uri="{BB962C8B-B14F-4D97-AF65-F5344CB8AC3E}">
        <p14:creationId xmlns:p14="http://schemas.microsoft.com/office/powerpoint/2010/main" val="2645561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0AAB7-474E-F610-BCF4-A3630E39EE8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DE3D3D3-4B7C-DC0E-C049-DD096F26060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8352A09-DC51-3C70-BCE4-2A0ED83CECC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683D29C-60DA-D1FD-782A-51D17B4297C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F2B4C1E-6064-58A5-DE87-B7956FEE143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CEA23FD-AD93-866E-4D3B-02FA3DFC0316}"/>
              </a:ext>
            </a:extLst>
          </p:cNvPr>
          <p:cNvSpPr>
            <a:spLocks noGrp="1"/>
          </p:cNvSpPr>
          <p:nvPr>
            <p:ph type="dt" sz="half" idx="10"/>
          </p:nvPr>
        </p:nvSpPr>
        <p:spPr/>
        <p:txBody>
          <a:bodyPr/>
          <a:lstStyle/>
          <a:p>
            <a:fld id="{B1502A75-965B-4C85-B1E0-B849857D6B5B}" type="datetimeFigureOut">
              <a:rPr lang="en-US" smtClean="0"/>
              <a:t>10/27/2022</a:t>
            </a:fld>
            <a:endParaRPr lang="en-US"/>
          </a:p>
        </p:txBody>
      </p:sp>
      <p:sp>
        <p:nvSpPr>
          <p:cNvPr id="8" name="Footer Placeholder 7">
            <a:extLst>
              <a:ext uri="{FF2B5EF4-FFF2-40B4-BE49-F238E27FC236}">
                <a16:creationId xmlns:a16="http://schemas.microsoft.com/office/drawing/2014/main" id="{83115281-43C7-CB9A-2BBB-6E4D166C5C4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8AE95F8-AFA3-88D8-806C-C026D9FB427A}"/>
              </a:ext>
            </a:extLst>
          </p:cNvPr>
          <p:cNvSpPr>
            <a:spLocks noGrp="1"/>
          </p:cNvSpPr>
          <p:nvPr>
            <p:ph type="sldNum" sz="quarter" idx="12"/>
          </p:nvPr>
        </p:nvSpPr>
        <p:spPr/>
        <p:txBody>
          <a:bodyPr/>
          <a:lstStyle/>
          <a:p>
            <a:fld id="{CD2AC7E1-A76D-486E-A448-8095AB8EAE5C}" type="slidenum">
              <a:rPr lang="en-US" smtClean="0"/>
              <a:t>‹#›</a:t>
            </a:fld>
            <a:endParaRPr lang="en-US"/>
          </a:p>
        </p:txBody>
      </p:sp>
    </p:spTree>
    <p:extLst>
      <p:ext uri="{BB962C8B-B14F-4D97-AF65-F5344CB8AC3E}">
        <p14:creationId xmlns:p14="http://schemas.microsoft.com/office/powerpoint/2010/main" val="1801528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80906-534C-7F6D-3279-9C43F234682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0380530-B8CC-B500-21C3-B2FF9B84E4E2}"/>
              </a:ext>
            </a:extLst>
          </p:cNvPr>
          <p:cNvSpPr>
            <a:spLocks noGrp="1"/>
          </p:cNvSpPr>
          <p:nvPr>
            <p:ph type="dt" sz="half" idx="10"/>
          </p:nvPr>
        </p:nvSpPr>
        <p:spPr/>
        <p:txBody>
          <a:bodyPr/>
          <a:lstStyle/>
          <a:p>
            <a:fld id="{B1502A75-965B-4C85-B1E0-B849857D6B5B}" type="datetimeFigureOut">
              <a:rPr lang="en-US" smtClean="0"/>
              <a:t>10/27/2022</a:t>
            </a:fld>
            <a:endParaRPr lang="en-US"/>
          </a:p>
        </p:txBody>
      </p:sp>
      <p:sp>
        <p:nvSpPr>
          <p:cNvPr id="4" name="Footer Placeholder 3">
            <a:extLst>
              <a:ext uri="{FF2B5EF4-FFF2-40B4-BE49-F238E27FC236}">
                <a16:creationId xmlns:a16="http://schemas.microsoft.com/office/drawing/2014/main" id="{09DE7D68-9D73-BBE6-10E0-C3C371E1E58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B2B1E90-7901-9352-FE25-48C5F0E56B18}"/>
              </a:ext>
            </a:extLst>
          </p:cNvPr>
          <p:cNvSpPr>
            <a:spLocks noGrp="1"/>
          </p:cNvSpPr>
          <p:nvPr>
            <p:ph type="sldNum" sz="quarter" idx="12"/>
          </p:nvPr>
        </p:nvSpPr>
        <p:spPr/>
        <p:txBody>
          <a:bodyPr/>
          <a:lstStyle/>
          <a:p>
            <a:fld id="{CD2AC7E1-A76D-486E-A448-8095AB8EAE5C}" type="slidenum">
              <a:rPr lang="en-US" smtClean="0"/>
              <a:t>‹#›</a:t>
            </a:fld>
            <a:endParaRPr lang="en-US"/>
          </a:p>
        </p:txBody>
      </p:sp>
    </p:spTree>
    <p:extLst>
      <p:ext uri="{BB962C8B-B14F-4D97-AF65-F5344CB8AC3E}">
        <p14:creationId xmlns:p14="http://schemas.microsoft.com/office/powerpoint/2010/main" val="154111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3DF5841-4945-57F6-123A-A113F6369617}"/>
              </a:ext>
            </a:extLst>
          </p:cNvPr>
          <p:cNvSpPr>
            <a:spLocks noGrp="1"/>
          </p:cNvSpPr>
          <p:nvPr>
            <p:ph type="dt" sz="half" idx="10"/>
          </p:nvPr>
        </p:nvSpPr>
        <p:spPr/>
        <p:txBody>
          <a:bodyPr/>
          <a:lstStyle/>
          <a:p>
            <a:fld id="{B1502A75-965B-4C85-B1E0-B849857D6B5B}" type="datetimeFigureOut">
              <a:rPr lang="en-US" smtClean="0"/>
              <a:t>10/27/2022</a:t>
            </a:fld>
            <a:endParaRPr lang="en-US"/>
          </a:p>
        </p:txBody>
      </p:sp>
      <p:sp>
        <p:nvSpPr>
          <p:cNvPr id="3" name="Footer Placeholder 2">
            <a:extLst>
              <a:ext uri="{FF2B5EF4-FFF2-40B4-BE49-F238E27FC236}">
                <a16:creationId xmlns:a16="http://schemas.microsoft.com/office/drawing/2014/main" id="{1447E60B-4E37-E548-E2F3-C79499B40D9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716735D-8646-67E3-F675-BB2941365BF1}"/>
              </a:ext>
            </a:extLst>
          </p:cNvPr>
          <p:cNvSpPr>
            <a:spLocks noGrp="1"/>
          </p:cNvSpPr>
          <p:nvPr>
            <p:ph type="sldNum" sz="quarter" idx="12"/>
          </p:nvPr>
        </p:nvSpPr>
        <p:spPr/>
        <p:txBody>
          <a:bodyPr/>
          <a:lstStyle/>
          <a:p>
            <a:fld id="{CD2AC7E1-A76D-486E-A448-8095AB8EAE5C}" type="slidenum">
              <a:rPr lang="en-US" smtClean="0"/>
              <a:t>‹#›</a:t>
            </a:fld>
            <a:endParaRPr lang="en-US"/>
          </a:p>
        </p:txBody>
      </p:sp>
    </p:spTree>
    <p:extLst>
      <p:ext uri="{BB962C8B-B14F-4D97-AF65-F5344CB8AC3E}">
        <p14:creationId xmlns:p14="http://schemas.microsoft.com/office/powerpoint/2010/main" val="3961940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B63C2-099C-66AC-4BE4-D5EB570722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F30B981-8CD2-6E48-B41C-C4FCAEFD7E7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EA88279-4A3B-59F6-1D70-96D89E8D1C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418984-9B93-A109-70B8-2B85DCC09B67}"/>
              </a:ext>
            </a:extLst>
          </p:cNvPr>
          <p:cNvSpPr>
            <a:spLocks noGrp="1"/>
          </p:cNvSpPr>
          <p:nvPr>
            <p:ph type="dt" sz="half" idx="10"/>
          </p:nvPr>
        </p:nvSpPr>
        <p:spPr/>
        <p:txBody>
          <a:bodyPr/>
          <a:lstStyle/>
          <a:p>
            <a:fld id="{B1502A75-965B-4C85-B1E0-B849857D6B5B}" type="datetimeFigureOut">
              <a:rPr lang="en-US" smtClean="0"/>
              <a:t>10/27/2022</a:t>
            </a:fld>
            <a:endParaRPr lang="en-US"/>
          </a:p>
        </p:txBody>
      </p:sp>
      <p:sp>
        <p:nvSpPr>
          <p:cNvPr id="6" name="Footer Placeholder 5">
            <a:extLst>
              <a:ext uri="{FF2B5EF4-FFF2-40B4-BE49-F238E27FC236}">
                <a16:creationId xmlns:a16="http://schemas.microsoft.com/office/drawing/2014/main" id="{6FD038EF-A146-87A5-78F2-838CAE17F5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6B3F864-0307-933D-6889-DF45AC22B3C0}"/>
              </a:ext>
            </a:extLst>
          </p:cNvPr>
          <p:cNvSpPr>
            <a:spLocks noGrp="1"/>
          </p:cNvSpPr>
          <p:nvPr>
            <p:ph type="sldNum" sz="quarter" idx="12"/>
          </p:nvPr>
        </p:nvSpPr>
        <p:spPr/>
        <p:txBody>
          <a:bodyPr/>
          <a:lstStyle/>
          <a:p>
            <a:fld id="{CD2AC7E1-A76D-486E-A448-8095AB8EAE5C}" type="slidenum">
              <a:rPr lang="en-US" smtClean="0"/>
              <a:t>‹#›</a:t>
            </a:fld>
            <a:endParaRPr lang="en-US"/>
          </a:p>
        </p:txBody>
      </p:sp>
    </p:spTree>
    <p:extLst>
      <p:ext uri="{BB962C8B-B14F-4D97-AF65-F5344CB8AC3E}">
        <p14:creationId xmlns:p14="http://schemas.microsoft.com/office/powerpoint/2010/main" val="4238443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33A50-28D1-B853-46B6-55544EE41A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78786E0-3321-C32D-E496-9E28A4462D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58BED7B-47E3-650D-C1BD-B38B9FE509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D0D5A7-9500-ADEE-3368-D85D55318B39}"/>
              </a:ext>
            </a:extLst>
          </p:cNvPr>
          <p:cNvSpPr>
            <a:spLocks noGrp="1"/>
          </p:cNvSpPr>
          <p:nvPr>
            <p:ph type="dt" sz="half" idx="10"/>
          </p:nvPr>
        </p:nvSpPr>
        <p:spPr/>
        <p:txBody>
          <a:bodyPr/>
          <a:lstStyle/>
          <a:p>
            <a:fld id="{B1502A75-965B-4C85-B1E0-B849857D6B5B}" type="datetimeFigureOut">
              <a:rPr lang="en-US" smtClean="0"/>
              <a:t>10/27/2022</a:t>
            </a:fld>
            <a:endParaRPr lang="en-US"/>
          </a:p>
        </p:txBody>
      </p:sp>
      <p:sp>
        <p:nvSpPr>
          <p:cNvPr id="6" name="Footer Placeholder 5">
            <a:extLst>
              <a:ext uri="{FF2B5EF4-FFF2-40B4-BE49-F238E27FC236}">
                <a16:creationId xmlns:a16="http://schemas.microsoft.com/office/drawing/2014/main" id="{17E3681D-FF1C-3A5B-8F32-6366CFBA33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30A964-DD8C-2ABE-ACEF-F37831332657}"/>
              </a:ext>
            </a:extLst>
          </p:cNvPr>
          <p:cNvSpPr>
            <a:spLocks noGrp="1"/>
          </p:cNvSpPr>
          <p:nvPr>
            <p:ph type="sldNum" sz="quarter" idx="12"/>
          </p:nvPr>
        </p:nvSpPr>
        <p:spPr/>
        <p:txBody>
          <a:bodyPr/>
          <a:lstStyle/>
          <a:p>
            <a:fld id="{CD2AC7E1-A76D-486E-A448-8095AB8EAE5C}" type="slidenum">
              <a:rPr lang="en-US" smtClean="0"/>
              <a:t>‹#›</a:t>
            </a:fld>
            <a:endParaRPr lang="en-US"/>
          </a:p>
        </p:txBody>
      </p:sp>
    </p:spTree>
    <p:extLst>
      <p:ext uri="{BB962C8B-B14F-4D97-AF65-F5344CB8AC3E}">
        <p14:creationId xmlns:p14="http://schemas.microsoft.com/office/powerpoint/2010/main" val="1227351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492033D-A6AF-5FE1-F6E7-5C5E17570D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349BA2-4E3D-05D9-B580-200BF2C287F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D89B69-6060-02E4-120D-59849ABE04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502A75-965B-4C85-B1E0-B849857D6B5B}" type="datetimeFigureOut">
              <a:rPr lang="en-US" smtClean="0"/>
              <a:t>10/27/2022</a:t>
            </a:fld>
            <a:endParaRPr lang="en-US"/>
          </a:p>
        </p:txBody>
      </p:sp>
      <p:sp>
        <p:nvSpPr>
          <p:cNvPr id="5" name="Footer Placeholder 4">
            <a:extLst>
              <a:ext uri="{FF2B5EF4-FFF2-40B4-BE49-F238E27FC236}">
                <a16:creationId xmlns:a16="http://schemas.microsoft.com/office/drawing/2014/main" id="{17874D08-17B1-6114-CEA9-3C7B953254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E9DCB9B-2591-CD5D-0A1A-87673D6039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2AC7E1-A76D-486E-A448-8095AB8EAE5C}" type="slidenum">
              <a:rPr lang="en-US" smtClean="0"/>
              <a:t>‹#›</a:t>
            </a:fld>
            <a:endParaRPr lang="en-US"/>
          </a:p>
        </p:txBody>
      </p:sp>
    </p:spTree>
    <p:extLst>
      <p:ext uri="{BB962C8B-B14F-4D97-AF65-F5344CB8AC3E}">
        <p14:creationId xmlns:p14="http://schemas.microsoft.com/office/powerpoint/2010/main" val="4291735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F51DE-1265-6780-7AE3-50C7EA392FF2}"/>
              </a:ext>
            </a:extLst>
          </p:cNvPr>
          <p:cNvSpPr>
            <a:spLocks noGrp="1"/>
          </p:cNvSpPr>
          <p:nvPr>
            <p:ph type="ctrTitle"/>
          </p:nvPr>
        </p:nvSpPr>
        <p:spPr>
          <a:xfrm>
            <a:off x="1645920" y="1926336"/>
            <a:ext cx="9022080" cy="3218687"/>
          </a:xfrm>
        </p:spPr>
        <p:txBody>
          <a:bodyPr>
            <a:normAutofit fontScale="90000"/>
          </a:bodyPr>
          <a:lstStyle/>
          <a:p>
            <a:pPr algn="l" rtl="0" fontAlgn="base"/>
            <a:br>
              <a:rPr lang="en-US" dirty="0"/>
            </a:br>
            <a:r>
              <a:rPr lang="en-US" dirty="0"/>
              <a:t>DISC</a:t>
            </a:r>
            <a:br>
              <a:rPr lang="en-US" dirty="0"/>
            </a:br>
            <a:br>
              <a:rPr lang="en-US" dirty="0"/>
            </a:br>
            <a:br>
              <a:rPr lang="en-CA" b="1" i="0" dirty="0">
                <a:solidFill>
                  <a:srgbClr val="181818"/>
                </a:solidFill>
                <a:effectLst/>
                <a:latin typeface="var(--ricos-custom-h2-font-family,unset)"/>
              </a:rPr>
            </a:br>
            <a:r>
              <a:rPr lang="en-CA" b="1" i="0" dirty="0">
                <a:solidFill>
                  <a:srgbClr val="181818"/>
                </a:solidFill>
                <a:effectLst/>
                <a:latin typeface="inherit"/>
              </a:rPr>
              <a:t>DISC</a:t>
            </a:r>
            <a:r>
              <a:rPr lang="en-CA" b="0" i="0" dirty="0">
                <a:solidFill>
                  <a:srgbClr val="181818"/>
                </a:solidFill>
                <a:effectLst/>
                <a:latin typeface="avenir-lt-w01_35-light1475496"/>
              </a:rPr>
              <a:t> stands for Dominance, Influence, Steadiness, Conscientiousness</a:t>
            </a:r>
            <a:br>
              <a:rPr lang="en-CA" b="0" i="0" dirty="0">
                <a:solidFill>
                  <a:srgbClr val="181818"/>
                </a:solidFill>
                <a:effectLst/>
                <a:latin typeface="avenir-lt-w01_35-light1475496"/>
              </a:rPr>
            </a:br>
            <a:endParaRPr lang="en-US" dirty="0"/>
          </a:p>
        </p:txBody>
      </p:sp>
    </p:spTree>
    <p:extLst>
      <p:ext uri="{BB962C8B-B14F-4D97-AF65-F5344CB8AC3E}">
        <p14:creationId xmlns:p14="http://schemas.microsoft.com/office/powerpoint/2010/main" val="3397039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BBEE3-8E35-A5CA-D0F1-8507F5C9721A}"/>
              </a:ext>
            </a:extLst>
          </p:cNvPr>
          <p:cNvSpPr>
            <a:spLocks noGrp="1"/>
          </p:cNvSpPr>
          <p:nvPr>
            <p:ph type="title"/>
          </p:nvPr>
        </p:nvSpPr>
        <p:spPr/>
        <p:txBody>
          <a:bodyPr/>
          <a:lstStyle/>
          <a:p>
            <a:r>
              <a:rPr lang="en-CA" b="1" i="0" dirty="0">
                <a:solidFill>
                  <a:srgbClr val="181818"/>
                </a:solidFill>
                <a:effectLst/>
                <a:latin typeface="inherit"/>
              </a:rPr>
              <a:t>Introduction to Personality </a:t>
            </a:r>
            <a:br>
              <a:rPr lang="en-CA" b="1" i="0" dirty="0">
                <a:solidFill>
                  <a:srgbClr val="181818"/>
                </a:solidFill>
                <a:effectLst/>
                <a:latin typeface="var(--ricos-custom-h2-font-family,unset)"/>
              </a:rPr>
            </a:br>
            <a:endParaRPr lang="en-US" dirty="0"/>
          </a:p>
        </p:txBody>
      </p:sp>
      <p:sp>
        <p:nvSpPr>
          <p:cNvPr id="3" name="Content Placeholder 2">
            <a:extLst>
              <a:ext uri="{FF2B5EF4-FFF2-40B4-BE49-F238E27FC236}">
                <a16:creationId xmlns:a16="http://schemas.microsoft.com/office/drawing/2014/main" id="{76F60204-B341-4653-F71E-88F0FECD1236}"/>
              </a:ext>
            </a:extLst>
          </p:cNvPr>
          <p:cNvSpPr>
            <a:spLocks noGrp="1"/>
          </p:cNvSpPr>
          <p:nvPr>
            <p:ph idx="1"/>
          </p:nvPr>
        </p:nvSpPr>
        <p:spPr/>
        <p:txBody>
          <a:bodyPr/>
          <a:lstStyle/>
          <a:p>
            <a:pPr marL="0" indent="0" algn="l" rtl="0" fontAlgn="base">
              <a:buNone/>
            </a:pPr>
            <a:endParaRPr lang="en-CA" b="1" i="0" dirty="0">
              <a:solidFill>
                <a:srgbClr val="181818"/>
              </a:solidFill>
              <a:effectLst/>
              <a:latin typeface="var(--ricos-custom-h2-font-family,unset)"/>
            </a:endParaRPr>
          </a:p>
          <a:p>
            <a:pPr algn="l" rtl="0" fontAlgn="base"/>
            <a:r>
              <a:rPr lang="en-CA" b="0" i="0" dirty="0">
                <a:solidFill>
                  <a:srgbClr val="181818"/>
                </a:solidFill>
                <a:effectLst/>
                <a:latin typeface="avenir-lt-w01_35-light1475496"/>
              </a:rPr>
              <a:t>Your </a:t>
            </a:r>
            <a:r>
              <a:rPr lang="en-CA" b="1" i="0" dirty="0">
                <a:solidFill>
                  <a:srgbClr val="181818"/>
                </a:solidFill>
                <a:effectLst/>
                <a:latin typeface="inherit"/>
              </a:rPr>
              <a:t>personality</a:t>
            </a:r>
            <a:r>
              <a:rPr lang="en-CA" b="0" i="0" dirty="0">
                <a:solidFill>
                  <a:srgbClr val="181818"/>
                </a:solidFill>
                <a:effectLst/>
                <a:latin typeface="avenir-lt-w01_35-light1475496"/>
              </a:rPr>
              <a:t> is the combination of your personality traits that lead to the way you think and act. There are many </a:t>
            </a:r>
            <a:r>
              <a:rPr lang="en-CA" b="1" i="0" dirty="0">
                <a:solidFill>
                  <a:srgbClr val="181818"/>
                </a:solidFill>
                <a:effectLst/>
                <a:latin typeface="inherit"/>
              </a:rPr>
              <a:t>personality traits</a:t>
            </a:r>
            <a:r>
              <a:rPr lang="en-CA" b="0" i="0" dirty="0">
                <a:solidFill>
                  <a:srgbClr val="181818"/>
                </a:solidFill>
                <a:effectLst/>
                <a:latin typeface="avenir-lt-w01_35-light1475496"/>
              </a:rPr>
              <a:t>, and different personality tests measure different traits.</a:t>
            </a:r>
          </a:p>
          <a:p>
            <a:endParaRPr lang="en-US" dirty="0"/>
          </a:p>
        </p:txBody>
      </p:sp>
    </p:spTree>
    <p:extLst>
      <p:ext uri="{BB962C8B-B14F-4D97-AF65-F5344CB8AC3E}">
        <p14:creationId xmlns:p14="http://schemas.microsoft.com/office/powerpoint/2010/main" val="2234787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84575-644B-F9E0-4C58-CF760A08E5DA}"/>
              </a:ext>
            </a:extLst>
          </p:cNvPr>
          <p:cNvSpPr>
            <a:spLocks noGrp="1"/>
          </p:cNvSpPr>
          <p:nvPr>
            <p:ph type="title"/>
          </p:nvPr>
        </p:nvSpPr>
        <p:spPr/>
        <p:txBody>
          <a:bodyPr>
            <a:normAutofit fontScale="90000"/>
          </a:bodyPr>
          <a:lstStyle/>
          <a:p>
            <a:br>
              <a:rPr lang="en-CA" b="1" i="0" dirty="0">
                <a:solidFill>
                  <a:srgbClr val="181818"/>
                </a:solidFill>
                <a:effectLst/>
                <a:latin typeface="brandon-grot-w01-light"/>
              </a:rPr>
            </a:br>
            <a:r>
              <a:rPr lang="en-CA" b="1" i="0" dirty="0">
                <a:solidFill>
                  <a:srgbClr val="181818"/>
                </a:solidFill>
                <a:effectLst/>
                <a:latin typeface="brandon-grot-w01-light"/>
              </a:rPr>
              <a:t>Why is it important to understand people’s personalities?</a:t>
            </a:r>
            <a:endParaRPr lang="en-US" dirty="0"/>
          </a:p>
        </p:txBody>
      </p:sp>
      <p:sp>
        <p:nvSpPr>
          <p:cNvPr id="3" name="Content Placeholder 2">
            <a:extLst>
              <a:ext uri="{FF2B5EF4-FFF2-40B4-BE49-F238E27FC236}">
                <a16:creationId xmlns:a16="http://schemas.microsoft.com/office/drawing/2014/main" id="{928A692C-AA63-6A78-6530-E500C53AB919}"/>
              </a:ext>
            </a:extLst>
          </p:cNvPr>
          <p:cNvSpPr>
            <a:spLocks noGrp="1"/>
          </p:cNvSpPr>
          <p:nvPr>
            <p:ph idx="1"/>
          </p:nvPr>
        </p:nvSpPr>
        <p:spPr/>
        <p:txBody>
          <a:bodyPr/>
          <a:lstStyle/>
          <a:p>
            <a:pPr marL="0" indent="0" algn="l" rtl="0" fontAlgn="base">
              <a:buNone/>
            </a:pPr>
            <a:endParaRPr lang="en-CA" b="0" i="0" dirty="0">
              <a:solidFill>
                <a:srgbClr val="181818"/>
              </a:solidFill>
              <a:effectLst/>
              <a:latin typeface="avenir-lt-w01_35-light1475496"/>
            </a:endParaRPr>
          </a:p>
          <a:p>
            <a:pPr marL="0" indent="0" algn="l" rtl="0" fontAlgn="base">
              <a:buNone/>
            </a:pPr>
            <a:r>
              <a:rPr lang="en-CA" b="0" i="0" dirty="0">
                <a:solidFill>
                  <a:srgbClr val="181818"/>
                </a:solidFill>
                <a:effectLst/>
                <a:latin typeface="avenir-lt-w01_35-light1475496"/>
              </a:rPr>
              <a:t>There are two main reasons why knowing people’s personality is useful:</a:t>
            </a:r>
          </a:p>
          <a:p>
            <a:pPr algn="l" rtl="0" fontAlgn="base"/>
            <a:r>
              <a:rPr lang="en-CA" b="0" i="0" dirty="0">
                <a:solidFill>
                  <a:srgbClr val="181818"/>
                </a:solidFill>
                <a:effectLst/>
                <a:latin typeface="avenir-lt-w01_35-light1475496"/>
              </a:rPr>
              <a:t>1. You know their objective strengths and weaknesses</a:t>
            </a:r>
          </a:p>
          <a:p>
            <a:pPr algn="l" rtl="0" fontAlgn="base"/>
            <a:r>
              <a:rPr lang="en-CA" b="0" i="0" dirty="0">
                <a:solidFill>
                  <a:srgbClr val="181818"/>
                </a:solidFill>
                <a:effectLst/>
                <a:latin typeface="avenir-lt-w01_35-light1475496"/>
              </a:rPr>
              <a:t>2. You know how to create synergy with them</a:t>
            </a:r>
          </a:p>
          <a:p>
            <a:pPr marL="0" indent="0">
              <a:buNone/>
            </a:pPr>
            <a:endParaRPr lang="en-CA" dirty="0">
              <a:solidFill>
                <a:srgbClr val="222222"/>
              </a:solidFill>
              <a:latin typeface="avenir-lt-w01_35-light1475496"/>
            </a:endParaRPr>
          </a:p>
          <a:p>
            <a:pPr marL="0" indent="0">
              <a:buNone/>
            </a:pPr>
            <a:r>
              <a:rPr lang="en-CA" dirty="0">
                <a:solidFill>
                  <a:srgbClr val="222222"/>
                </a:solidFill>
                <a:latin typeface="avenir-lt-w01_35-light1475496"/>
              </a:rPr>
              <a:t>T</a:t>
            </a:r>
            <a:r>
              <a:rPr lang="en-CA" b="0" i="0" dirty="0">
                <a:solidFill>
                  <a:srgbClr val="222222"/>
                </a:solidFill>
                <a:effectLst/>
                <a:latin typeface="avenir-lt-w01_35-light1475496"/>
              </a:rPr>
              <a:t>o improve our communication with others, have more harmony in teams (by appreciating everyone's different strengths), and choose work that matches our strengths.</a:t>
            </a:r>
          </a:p>
          <a:p>
            <a:pPr marL="0" indent="0">
              <a:buNone/>
            </a:pPr>
            <a:endParaRPr lang="en-CA" dirty="0">
              <a:solidFill>
                <a:srgbClr val="222222"/>
              </a:solidFill>
              <a:latin typeface="avenir-lt-w01_35-light1475496"/>
            </a:endParaRPr>
          </a:p>
          <a:p>
            <a:pPr marL="0" indent="0">
              <a:buNone/>
            </a:pPr>
            <a:endParaRPr lang="en-US" dirty="0"/>
          </a:p>
        </p:txBody>
      </p:sp>
    </p:spTree>
    <p:extLst>
      <p:ext uri="{BB962C8B-B14F-4D97-AF65-F5344CB8AC3E}">
        <p14:creationId xmlns:p14="http://schemas.microsoft.com/office/powerpoint/2010/main" val="2912898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D24FE3-7CC9-643C-9F51-A86932D8114A}"/>
              </a:ext>
            </a:extLst>
          </p:cNvPr>
          <p:cNvSpPr>
            <a:spLocks noGrp="1"/>
          </p:cNvSpPr>
          <p:nvPr>
            <p:ph idx="1"/>
          </p:nvPr>
        </p:nvSpPr>
        <p:spPr/>
        <p:txBody>
          <a:bodyPr>
            <a:normAutofit/>
          </a:bodyPr>
          <a:lstStyle/>
          <a:p>
            <a:pPr marL="0" indent="0">
              <a:buNone/>
            </a:pPr>
            <a:r>
              <a:rPr lang="en-CA" b="1" i="0" dirty="0">
                <a:solidFill>
                  <a:srgbClr val="181818"/>
                </a:solidFill>
                <a:effectLst/>
                <a:latin typeface="avenir-lt-w01_35-light1475496"/>
              </a:rPr>
              <a:t>Synergy</a:t>
            </a:r>
            <a:r>
              <a:rPr lang="en-CA" b="0" i="0" dirty="0">
                <a:solidFill>
                  <a:srgbClr val="181818"/>
                </a:solidFill>
                <a:effectLst/>
                <a:latin typeface="avenir-lt-w01_35-light1475496"/>
              </a:rPr>
              <a:t> is when two people can create more than adding up what they create alone. In other words, 1+1 = 3. </a:t>
            </a:r>
          </a:p>
          <a:p>
            <a:pPr marL="0" indent="0">
              <a:buNone/>
            </a:pPr>
            <a:endParaRPr lang="en-CA" dirty="0">
              <a:solidFill>
                <a:srgbClr val="181818"/>
              </a:solidFill>
              <a:latin typeface="avenir-lt-w01_35-light1475496"/>
            </a:endParaRPr>
          </a:p>
          <a:p>
            <a:pPr marL="0" indent="0">
              <a:buNone/>
            </a:pPr>
            <a:r>
              <a:rPr lang="en-CA" sz="2000" b="0" i="0" dirty="0">
                <a:solidFill>
                  <a:srgbClr val="181818"/>
                </a:solidFill>
                <a:effectLst/>
                <a:latin typeface="avenir-lt-w01_35-light1475496"/>
              </a:rPr>
              <a:t>For example, let’s say John likes to make plans and Mary likes to be spontaneous. If they didn’t learn about personality, then John gets angry at Marky for never making plans. Mary gets angry at John for being so inflexible and unopen. This conflict is a </a:t>
            </a:r>
            <a:r>
              <a:rPr lang="en-CA" sz="2000" b="1" i="0" dirty="0">
                <a:solidFill>
                  <a:srgbClr val="181818"/>
                </a:solidFill>
                <a:effectLst/>
                <a:latin typeface="avenir-lt-w01_35-light1475496"/>
              </a:rPr>
              <a:t>personality conflict</a:t>
            </a:r>
            <a:r>
              <a:rPr lang="en-CA" sz="2000" b="0" i="0" dirty="0">
                <a:solidFill>
                  <a:srgbClr val="181818"/>
                </a:solidFill>
                <a:effectLst/>
                <a:latin typeface="avenir-lt-w01_35-light1475496"/>
              </a:rPr>
              <a:t>. </a:t>
            </a:r>
          </a:p>
          <a:p>
            <a:pPr marL="0" indent="0">
              <a:buNone/>
            </a:pPr>
            <a:endParaRPr lang="en-CA" sz="2000" b="0" i="0" dirty="0">
              <a:solidFill>
                <a:srgbClr val="181818"/>
              </a:solidFill>
              <a:effectLst/>
              <a:latin typeface="avenir-lt-w01_35-light1475496"/>
            </a:endParaRPr>
          </a:p>
          <a:p>
            <a:pPr marL="0" indent="0">
              <a:buNone/>
            </a:pPr>
            <a:r>
              <a:rPr lang="en-CA" sz="2000" b="0" i="0" dirty="0">
                <a:solidFill>
                  <a:srgbClr val="181818"/>
                </a:solidFill>
                <a:effectLst/>
                <a:latin typeface="avenir-lt-w01_35-light1475496"/>
              </a:rPr>
              <a:t>John would do the plans, and Mary would deal with unforeseen changes to the plans as they are carrying out the plan. They use their different strengths to cover up each other’s different weaknesses. That’s synergy.</a:t>
            </a:r>
            <a:endParaRPr lang="en-US" sz="2000" dirty="0"/>
          </a:p>
        </p:txBody>
      </p:sp>
    </p:spTree>
    <p:extLst>
      <p:ext uri="{BB962C8B-B14F-4D97-AF65-F5344CB8AC3E}">
        <p14:creationId xmlns:p14="http://schemas.microsoft.com/office/powerpoint/2010/main" val="1022900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9B2AC-7F3E-CA04-C9AD-9BDD6475DCF5}"/>
              </a:ext>
            </a:extLst>
          </p:cNvPr>
          <p:cNvSpPr>
            <a:spLocks noGrp="1"/>
          </p:cNvSpPr>
          <p:nvPr>
            <p:ph type="title"/>
          </p:nvPr>
        </p:nvSpPr>
        <p:spPr/>
        <p:txBody>
          <a:bodyPr>
            <a:normAutofit fontScale="90000"/>
          </a:bodyPr>
          <a:lstStyle/>
          <a:p>
            <a:pPr algn="l" rtl="0" fontAlgn="base"/>
            <a:r>
              <a:rPr lang="en-US" b="1" i="0" dirty="0">
                <a:solidFill>
                  <a:srgbClr val="181818"/>
                </a:solidFill>
                <a:effectLst/>
                <a:latin typeface="brandon-grot-w01-light"/>
              </a:rPr>
              <a:t>DISC Personality Test</a:t>
            </a:r>
            <a:br>
              <a:rPr lang="en-US" b="1" i="0" dirty="0">
                <a:solidFill>
                  <a:srgbClr val="181818"/>
                </a:solidFill>
                <a:effectLst/>
                <a:latin typeface="brandon-grot-w01-light"/>
              </a:rPr>
            </a:br>
            <a:r>
              <a:rPr lang="en-CA" sz="2200" b="0" i="0" dirty="0">
                <a:solidFill>
                  <a:srgbClr val="181818"/>
                </a:solidFill>
                <a:effectLst/>
                <a:latin typeface="var(--ricos-custom-p-font-family,unset)"/>
              </a:rPr>
              <a:t>When you are with people, are you more outgoing or reserved?</a:t>
            </a:r>
            <a:br>
              <a:rPr lang="en-CA" sz="2200" b="0" i="0" dirty="0">
                <a:solidFill>
                  <a:srgbClr val="181818"/>
                </a:solidFill>
                <a:effectLst/>
                <a:latin typeface="var(--ricos-custom-p-font-family,unset)"/>
              </a:rPr>
            </a:br>
            <a:r>
              <a:rPr lang="en-CA" sz="2200" b="0" i="0" dirty="0">
                <a:solidFill>
                  <a:srgbClr val="181818"/>
                </a:solidFill>
                <a:effectLst/>
                <a:latin typeface="var(--ricos-custom-p-font-family,unset)"/>
              </a:rPr>
              <a:t>When you are doing a team project, are you more task-focused or people-focused?</a:t>
            </a:r>
            <a:br>
              <a:rPr lang="en-CA" b="0" i="0" dirty="0">
                <a:solidFill>
                  <a:srgbClr val="181818"/>
                </a:solidFill>
                <a:effectLst/>
                <a:latin typeface="var(--ricos-custom-p-font-family,unset)"/>
              </a:rPr>
            </a:br>
            <a:endParaRPr lang="en-US" dirty="0"/>
          </a:p>
        </p:txBody>
      </p:sp>
      <p:pic>
        <p:nvPicPr>
          <p:cNvPr id="2050" name="Picture 2">
            <a:extLst>
              <a:ext uri="{FF2B5EF4-FFF2-40B4-BE49-F238E27FC236}">
                <a16:creationId xmlns:a16="http://schemas.microsoft.com/office/drawing/2014/main" id="{6FD9C99A-3FB6-B423-4E33-31C8A7C2B86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74670" y="1959134"/>
            <a:ext cx="6042660" cy="4084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3708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a:extLst>
              <a:ext uri="{FF2B5EF4-FFF2-40B4-BE49-F238E27FC236}">
                <a16:creationId xmlns:a16="http://schemas.microsoft.com/office/drawing/2014/main" id="{785A02A3-BF52-D696-867E-14C6316DC7E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71784" y="1825625"/>
            <a:ext cx="7648432"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31010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273</Words>
  <Application>Microsoft Office PowerPoint</Application>
  <PresentationFormat>Widescreen</PresentationFormat>
  <Paragraphs>17</Paragraphs>
  <Slides>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vt:i4>
      </vt:variant>
    </vt:vector>
  </HeadingPairs>
  <TitlesOfParts>
    <vt:vector size="15" baseType="lpstr">
      <vt:lpstr>Arial</vt:lpstr>
      <vt:lpstr>avenir-lt-w01_35-light1475496</vt:lpstr>
      <vt:lpstr>brandon-grot-w01-light</vt:lpstr>
      <vt:lpstr>Calibri</vt:lpstr>
      <vt:lpstr>Calibri Light</vt:lpstr>
      <vt:lpstr>inherit</vt:lpstr>
      <vt:lpstr>var(--ricos-custom-h2-font-family,unset)</vt:lpstr>
      <vt:lpstr>var(--ricos-custom-p-font-family,unset)</vt:lpstr>
      <vt:lpstr>Office Theme</vt:lpstr>
      <vt:lpstr> DISC   DISC stands for Dominance, Influence, Steadiness, Conscientiousness </vt:lpstr>
      <vt:lpstr>Introduction to Personality  </vt:lpstr>
      <vt:lpstr> Why is it important to understand people’s personalities?</vt:lpstr>
      <vt:lpstr>PowerPoint Presentation</vt:lpstr>
      <vt:lpstr>DISC Personality Test When you are with people, are you more outgoing or reserved? When you are doing a team project, are you more task-focused or people-focused?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DISC   DISC stands for Dominance, Influence, Steadiness, Conscientiousness </dc:title>
  <dc:creator>Shaheer Akram</dc:creator>
  <cp:lastModifiedBy>Shaheer Akram</cp:lastModifiedBy>
  <cp:revision>3</cp:revision>
  <dcterms:created xsi:type="dcterms:W3CDTF">2022-10-28T01:26:47Z</dcterms:created>
  <dcterms:modified xsi:type="dcterms:W3CDTF">2022-10-28T01:30:04Z</dcterms:modified>
</cp:coreProperties>
</file>