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6" r:id="rId3"/>
    <p:sldId id="267" r:id="rId4"/>
    <p:sldId id="268" r:id="rId5"/>
    <p:sldId id="269" r:id="rId6"/>
    <p:sldId id="271" r:id="rId7"/>
    <p:sldId id="272" r:id="rId8"/>
    <p:sldId id="273"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2" autoAdjust="0"/>
    <p:restoredTop sz="94660"/>
  </p:normalViewPr>
  <p:slideViewPr>
    <p:cSldViewPr snapToGrid="0">
      <p:cViewPr varScale="1">
        <p:scale>
          <a:sx n="102" d="100"/>
          <a:sy n="102" d="100"/>
        </p:scale>
        <p:origin x="780" y="318"/>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3/3/2025</a:t>
            </a:fld>
            <a:endParaRPr lang="en-US" dirty="0"/>
          </a:p>
        </p:txBody>
      </p:sp>
      <p:sp>
        <p:nvSpPr>
          <p:cNvPr id="4" name="Footer Placeholder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3/3/2025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3/3/2025</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3/3/2025</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3/3/2025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3/3/2025</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3/3/2025</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3/3/2025</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dirty="0">
                <a:latin typeface="Bodoni MT" panose="02070603080606020203" pitchFamily="18" charset="0"/>
              </a:rPr>
              <a:t>Welcome to ENG4U</a:t>
            </a:r>
          </a:p>
        </p:txBody>
      </p:sp>
      <p:sp>
        <p:nvSpPr>
          <p:cNvPr id="8" name="TextBox 7">
            <a:extLst>
              <a:ext uri="{FF2B5EF4-FFF2-40B4-BE49-F238E27FC236}">
                <a16:creationId xmlns:a16="http://schemas.microsoft.com/office/drawing/2014/main" id="{F7EDFBFC-5564-4D5D-8F01-C829B7B40C08}"/>
              </a:ext>
            </a:extLst>
          </p:cNvPr>
          <p:cNvSpPr txBox="1"/>
          <p:nvPr/>
        </p:nvSpPr>
        <p:spPr>
          <a:xfrm>
            <a:off x="4704097" y="6072527"/>
            <a:ext cx="3067269"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Day One</a:t>
            </a:r>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28A3E57F-DE9A-45F6-BEF3-EF8EEA07E065}"/>
              </a:ext>
            </a:extLst>
          </p:cNvPr>
          <p:cNvSpPr>
            <a:spLocks noGrp="1"/>
          </p:cNvSpPr>
          <p:nvPr>
            <p:ph type="title"/>
          </p:nvPr>
        </p:nvSpPr>
        <p:spPr>
          <a:xfrm>
            <a:off x="2802662" y="756357"/>
            <a:ext cx="8187071" cy="1253066"/>
          </a:xfrm>
        </p:spPr>
        <p:txBody>
          <a:bodyPr/>
          <a:lstStyle/>
          <a:p>
            <a:r>
              <a:rPr lang="en-US" dirty="0"/>
              <a:t>Slide Tite</a:t>
            </a:r>
          </a:p>
        </p:txBody>
      </p:sp>
      <p:sp>
        <p:nvSpPr>
          <p:cNvPr id="6" name="TextBox 5">
            <a:extLst>
              <a:ext uri="{FF2B5EF4-FFF2-40B4-BE49-F238E27FC236}">
                <a16:creationId xmlns:a16="http://schemas.microsoft.com/office/drawing/2014/main" id="{51CA1257-66A3-465A-A773-E2D1F421929F}"/>
              </a:ext>
            </a:extLst>
          </p:cNvPr>
          <p:cNvSpPr txBox="1"/>
          <p:nvPr/>
        </p:nvSpPr>
        <p:spPr>
          <a:xfrm>
            <a:off x="3513005" y="2360809"/>
            <a:ext cx="8487104" cy="1323439"/>
          </a:xfrm>
          <a:prstGeom prst="rect">
            <a:avLst/>
          </a:prstGeom>
          <a:noFill/>
        </p:spPr>
        <p:txBody>
          <a:bodyPr wrap="square" rtlCol="0">
            <a:spAutoFit/>
          </a:bodyPr>
          <a:lstStyle/>
          <a:p>
            <a:r>
              <a:rPr lang="en-US" sz="4000" dirty="0">
                <a:latin typeface="Bodoni MT" panose="02070603080606020203" pitchFamily="18" charset="0"/>
              </a:rPr>
              <a:t>We are going to have a great time learning together!</a:t>
            </a:r>
            <a:endParaRPr lang="en-US" sz="900" dirty="0"/>
          </a:p>
        </p:txBody>
      </p:sp>
    </p:spTree>
    <p:extLst>
      <p:ext uri="{BB962C8B-B14F-4D97-AF65-F5344CB8AC3E}">
        <p14:creationId xmlns:p14="http://schemas.microsoft.com/office/powerpoint/2010/main" val="1059349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ENG4U</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83360"/>
            <a:ext cx="10178322" cy="4846319"/>
          </a:xfrm>
        </p:spPr>
        <p:txBody>
          <a:bodyPr/>
          <a:lstStyle/>
          <a:p>
            <a:r>
              <a:rPr lang="en-US" dirty="0"/>
              <a:t>This 110 hour course is intended to prepare you for university and/or college. </a:t>
            </a:r>
          </a:p>
          <a:p>
            <a:r>
              <a:rPr lang="en-US" dirty="0"/>
              <a:t>This course emphasizes the consolidation of the literacy, communication, and critical and creative thinking skills for success in academic and daily life. </a:t>
            </a:r>
          </a:p>
          <a:p>
            <a:r>
              <a:rPr lang="en-US" dirty="0"/>
              <a:t>You will analyse a range of challenging literary texts from various periods, countries, and cultures; interpret and evaluate informational and graphic texts; and create oral, written, and media texts in a variety of forms. </a:t>
            </a:r>
          </a:p>
          <a:p>
            <a:r>
              <a:rPr lang="en-US" dirty="0"/>
              <a:t>An important focus will be on using academic language coherently and confidently, selecting the reading strategies best suited to particular texts and particular purposes for reading, and developing greater control in writing. </a:t>
            </a:r>
          </a:p>
          <a:p>
            <a:r>
              <a:rPr lang="en-US" dirty="0"/>
              <a:t>This course is intended to prepare you for university, college, or the workplace.  </a:t>
            </a:r>
          </a:p>
        </p:txBody>
      </p:sp>
    </p:spTree>
    <p:extLst>
      <p:ext uri="{BB962C8B-B14F-4D97-AF65-F5344CB8AC3E}">
        <p14:creationId xmlns:p14="http://schemas.microsoft.com/office/powerpoint/2010/main" val="177162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UNITS</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pPr algn="ctr"/>
            <a:r>
              <a:rPr lang="en-US" sz="2400" b="1" dirty="0"/>
              <a:t>Unit1</a:t>
            </a:r>
            <a:r>
              <a:rPr lang="en-US" sz="2400" dirty="0"/>
              <a:t> – </a:t>
            </a:r>
            <a:r>
              <a:rPr lang="en-US" sz="2400" dirty="0">
                <a:solidFill>
                  <a:schemeClr val="accent1"/>
                </a:solidFill>
              </a:rPr>
              <a:t>Poetry</a:t>
            </a:r>
            <a:r>
              <a:rPr lang="en-US" sz="2400" dirty="0"/>
              <a:t> </a:t>
            </a:r>
          </a:p>
          <a:p>
            <a:pPr algn="ctr"/>
            <a:r>
              <a:rPr lang="en-US" sz="2400" b="1" dirty="0"/>
              <a:t>Unit 2 </a:t>
            </a:r>
            <a:r>
              <a:rPr lang="en-US" sz="2400" dirty="0"/>
              <a:t>– </a:t>
            </a:r>
            <a:r>
              <a:rPr lang="en-US" sz="2400" dirty="0">
                <a:solidFill>
                  <a:schemeClr val="accent1"/>
                </a:solidFill>
              </a:rPr>
              <a:t>Short Stories </a:t>
            </a:r>
          </a:p>
          <a:p>
            <a:pPr algn="ctr"/>
            <a:r>
              <a:rPr lang="en-US" sz="2400" b="1" dirty="0"/>
              <a:t>Unit 3 </a:t>
            </a:r>
            <a:r>
              <a:rPr lang="en-US" sz="2400" dirty="0"/>
              <a:t>– </a:t>
            </a:r>
            <a:r>
              <a:rPr lang="en-US" sz="2400" dirty="0">
                <a:solidFill>
                  <a:schemeClr val="accent1"/>
                </a:solidFill>
              </a:rPr>
              <a:t>Media </a:t>
            </a:r>
          </a:p>
          <a:p>
            <a:pPr algn="ctr"/>
            <a:r>
              <a:rPr lang="en-US" sz="2400" dirty="0">
                <a:solidFill>
                  <a:srgbClr val="7030A0"/>
                </a:solidFill>
              </a:rPr>
              <a:t>Midterm</a:t>
            </a:r>
            <a:r>
              <a:rPr lang="en-US" sz="2400" dirty="0"/>
              <a:t> </a:t>
            </a:r>
          </a:p>
          <a:p>
            <a:pPr algn="ctr"/>
            <a:r>
              <a:rPr lang="en-US" sz="2400" b="1" dirty="0"/>
              <a:t>Unit 4</a:t>
            </a:r>
            <a:r>
              <a:rPr lang="en-US" sz="2400" dirty="0"/>
              <a:t> – </a:t>
            </a:r>
            <a:r>
              <a:rPr lang="en-US" sz="2400" i="1" dirty="0">
                <a:solidFill>
                  <a:srgbClr val="0070C0"/>
                </a:solidFill>
              </a:rPr>
              <a:t>The House on </a:t>
            </a:r>
            <a:r>
              <a:rPr lang="en-US" sz="2400" i="1">
                <a:solidFill>
                  <a:srgbClr val="0070C0"/>
                </a:solidFill>
              </a:rPr>
              <a:t>Mango Street</a:t>
            </a:r>
            <a:endParaRPr lang="en-US" sz="2400" i="1" dirty="0">
              <a:solidFill>
                <a:srgbClr val="0070C0"/>
              </a:solidFill>
            </a:endParaRPr>
          </a:p>
          <a:p>
            <a:pPr algn="ctr"/>
            <a:r>
              <a:rPr lang="en-US" sz="2400" b="1" dirty="0"/>
              <a:t>Unit 5</a:t>
            </a:r>
            <a:r>
              <a:rPr lang="en-US" sz="2400" dirty="0"/>
              <a:t> – Play – </a:t>
            </a:r>
            <a:r>
              <a:rPr lang="en-US" sz="2400" i="1" dirty="0">
                <a:solidFill>
                  <a:srgbClr val="FF0000"/>
                </a:solidFill>
              </a:rPr>
              <a:t>A Raisin in the Sun (1959)</a:t>
            </a:r>
          </a:p>
          <a:p>
            <a:pPr algn="ctr"/>
            <a:r>
              <a:rPr lang="en-US" sz="2400" dirty="0">
                <a:solidFill>
                  <a:srgbClr val="7030A0"/>
                </a:solidFill>
              </a:rPr>
              <a:t>Final Exam </a:t>
            </a:r>
          </a:p>
          <a:p>
            <a:pPr marL="0" indent="0" algn="ctr">
              <a:buNone/>
            </a:pPr>
            <a:endParaRPr lang="en-US" sz="2400" dirty="0"/>
          </a:p>
          <a:p>
            <a:r>
              <a:rPr lang="en-US" sz="2400" dirty="0"/>
              <a:t>I am still confirming date for Midterms</a:t>
            </a:r>
          </a:p>
        </p:txBody>
      </p:sp>
    </p:spTree>
    <p:extLst>
      <p:ext uri="{BB962C8B-B14F-4D97-AF65-F5344CB8AC3E}">
        <p14:creationId xmlns:p14="http://schemas.microsoft.com/office/powerpoint/2010/main" val="377323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Daily Schedule</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016000" y="2153920"/>
            <a:ext cx="10769600" cy="3007360"/>
          </a:xfrm>
        </p:spPr>
        <p:txBody>
          <a:bodyPr>
            <a:normAutofit/>
          </a:bodyPr>
          <a:lstStyle/>
          <a:p>
            <a:r>
              <a:rPr lang="en-US" sz="2400" dirty="0"/>
              <a:t>8:45 to 10:15 – Period 1 </a:t>
            </a:r>
          </a:p>
          <a:p>
            <a:r>
              <a:rPr lang="en-US" sz="2400" dirty="0"/>
              <a:t>10:15 to 10:30 – Break  </a:t>
            </a:r>
          </a:p>
          <a:p>
            <a:r>
              <a:rPr lang="en-US" sz="2400" dirty="0"/>
              <a:t>10:30 to 12:00 – Period 2 </a:t>
            </a:r>
          </a:p>
          <a:p>
            <a:r>
              <a:rPr lang="en-US" sz="2400" dirty="0"/>
              <a:t>Note – when there are tests or presentations the schedule will be slightly different </a:t>
            </a:r>
          </a:p>
        </p:txBody>
      </p:sp>
    </p:spTree>
    <p:extLst>
      <p:ext uri="{BB962C8B-B14F-4D97-AF65-F5344CB8AC3E}">
        <p14:creationId xmlns:p14="http://schemas.microsoft.com/office/powerpoint/2010/main" val="1150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Assessments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107440" y="1259840"/>
            <a:ext cx="10678160" cy="5303520"/>
          </a:xfrm>
        </p:spPr>
        <p:txBody>
          <a:bodyPr>
            <a:normAutofit lnSpcReduction="10000"/>
          </a:bodyPr>
          <a:lstStyle/>
          <a:p>
            <a:r>
              <a:rPr lang="en-US" sz="2400" dirty="0"/>
              <a:t>There will be FOR,  AS, and OF Learning assignments throughout this course. </a:t>
            </a:r>
          </a:p>
          <a:p>
            <a:r>
              <a:rPr lang="en-US" sz="2400" dirty="0"/>
              <a:t>The assignments, and due dates, will be clearly labelled. </a:t>
            </a:r>
          </a:p>
          <a:p>
            <a:r>
              <a:rPr lang="en-US" sz="2400" dirty="0"/>
              <a:t>If you are having an issue finishing an assignment on time please email me. Email is the only acceptable format for requesting, and being granted, an extension. I am reasonable and will give extensions where needed.  If you do not email, and do not submit, you will receive a mark of zero. </a:t>
            </a:r>
          </a:p>
          <a:p>
            <a:r>
              <a:rPr lang="en-US" sz="2400" dirty="0"/>
              <a:t>If you submit an assignment late, you will receive a mark deduction for every day. I will not accept assignments that are five (5) days late. </a:t>
            </a:r>
          </a:p>
          <a:p>
            <a:r>
              <a:rPr lang="en-US" sz="2400" dirty="0"/>
              <a:t>Assignments are broken up into two overall segments: </a:t>
            </a:r>
          </a:p>
          <a:p>
            <a:r>
              <a:rPr lang="en-US" sz="2400" dirty="0"/>
              <a:t>70% - this is everything we do before the final evaluation – P1 and P2</a:t>
            </a:r>
          </a:p>
          <a:p>
            <a:r>
              <a:rPr lang="en-US" sz="2400" dirty="0"/>
              <a:t>30% - final evaluation – may be one presentation OR a creative writing piece AND one exam</a:t>
            </a:r>
          </a:p>
        </p:txBody>
      </p:sp>
    </p:spTree>
    <p:extLst>
      <p:ext uri="{BB962C8B-B14F-4D97-AF65-F5344CB8AC3E}">
        <p14:creationId xmlns:p14="http://schemas.microsoft.com/office/powerpoint/2010/main" val="279727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AI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r>
              <a:rPr lang="en-US" sz="2400" dirty="0"/>
              <a:t>Artificial intelligence (AI) – theoretically, computers are able to perform tasks that normally require human intelligence </a:t>
            </a:r>
          </a:p>
          <a:p>
            <a:r>
              <a:rPr lang="en-US" sz="2400" dirty="0"/>
              <a:t>Things like ChatGPT </a:t>
            </a:r>
          </a:p>
          <a:p>
            <a:r>
              <a:rPr lang="en-US" sz="2400" dirty="0"/>
              <a:t>This is </a:t>
            </a:r>
            <a:r>
              <a:rPr lang="en-US" sz="2400" b="1" dirty="0"/>
              <a:t>not</a:t>
            </a:r>
            <a:r>
              <a:rPr lang="en-US" sz="2400" dirty="0"/>
              <a:t> allowed to be used for this course. </a:t>
            </a:r>
          </a:p>
          <a:p>
            <a:r>
              <a:rPr lang="en-US" sz="2400" dirty="0"/>
              <a:t>Do not cheat yourself out of learning skills. If you do the work, you will learn so much more than if you use AI. </a:t>
            </a:r>
          </a:p>
          <a:p>
            <a:r>
              <a:rPr lang="en-US" sz="2400" dirty="0"/>
              <a:t>The skills you need for university or college are learned here in high school. If you don’t learn the skills now, you will suffer in post-secondary learning. </a:t>
            </a:r>
          </a:p>
          <a:p>
            <a:r>
              <a:rPr lang="en-US" sz="2400" dirty="0"/>
              <a:t>If you use AI, and I will know, there will be consequences; including a zero. </a:t>
            </a:r>
          </a:p>
          <a:p>
            <a:r>
              <a:rPr lang="en-US" sz="2400" dirty="0"/>
              <a:t>This includes Google Translate (and any other translation service) – you can use for one or two words but not the whole thing. </a:t>
            </a:r>
          </a:p>
        </p:txBody>
      </p:sp>
    </p:spTree>
    <p:extLst>
      <p:ext uri="{BB962C8B-B14F-4D97-AF65-F5344CB8AC3E}">
        <p14:creationId xmlns:p14="http://schemas.microsoft.com/office/powerpoint/2010/main" val="18969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Plagiarism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lnSpcReduction="10000"/>
          </a:bodyPr>
          <a:lstStyle/>
          <a:p>
            <a:r>
              <a:rPr lang="en-US" sz="2400" dirty="0"/>
              <a:t>Plagiarism means buying, stealing, or copying someone else’s work without credit! </a:t>
            </a:r>
          </a:p>
          <a:p>
            <a:r>
              <a:rPr lang="en-US" sz="2400" dirty="0"/>
              <a:t>As a trained and certified teacher, I can spot plagiarism very easily. </a:t>
            </a:r>
          </a:p>
          <a:p>
            <a:r>
              <a:rPr lang="en-US" sz="2400" dirty="0"/>
              <a:t>I recognize writing and analysis that is polished, sophisticated, and beyond your ability. </a:t>
            </a:r>
          </a:p>
          <a:p>
            <a:r>
              <a:rPr lang="en-US" sz="2400" dirty="0"/>
              <a:t>In your work you are allowed to BORROW ideas to support your own work, but you must paraphrase the material in your own words, put the other person’s work in quotations for direct quotes, and use in-text citations as well as a Works Cited page at the end of your document. </a:t>
            </a:r>
          </a:p>
          <a:p>
            <a:r>
              <a:rPr lang="en-US" sz="2400" dirty="0"/>
              <a:t>Copying another student’s work, or your own work from previous courses, is also plagiarism. </a:t>
            </a:r>
          </a:p>
          <a:p>
            <a:r>
              <a:rPr lang="en-US" sz="2400" dirty="0"/>
              <a:t>If you have taken this course before you cannot use any of your previous work. </a:t>
            </a:r>
          </a:p>
          <a:p>
            <a:r>
              <a:rPr lang="en-US" sz="2400" dirty="0"/>
              <a:t>If you plagiarize, it’s an automatic zero. No warnings, no second chances. </a:t>
            </a:r>
          </a:p>
          <a:p>
            <a:pPr marL="0" indent="0">
              <a:buNone/>
            </a:pPr>
            <a:endParaRPr lang="en-US" sz="2400" dirty="0"/>
          </a:p>
        </p:txBody>
      </p:sp>
    </p:spTree>
    <p:extLst>
      <p:ext uri="{BB962C8B-B14F-4D97-AF65-F5344CB8AC3E}">
        <p14:creationId xmlns:p14="http://schemas.microsoft.com/office/powerpoint/2010/main" val="2821560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518F1-4E3B-DA9B-4EC9-36A5C79CB7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8474C6-8959-C4C2-0852-A0BCB2A1ED07}"/>
              </a:ext>
            </a:extLst>
          </p:cNvPr>
          <p:cNvSpPr>
            <a:spLocks noGrp="1"/>
          </p:cNvSpPr>
          <p:nvPr>
            <p:ph type="title"/>
          </p:nvPr>
        </p:nvSpPr>
        <p:spPr/>
        <p:txBody>
          <a:bodyPr/>
          <a:lstStyle/>
          <a:p>
            <a:r>
              <a:rPr lang="en-US" dirty="0"/>
              <a:t>MORE NOTES</a:t>
            </a:r>
          </a:p>
        </p:txBody>
      </p:sp>
      <p:sp>
        <p:nvSpPr>
          <p:cNvPr id="3" name="Content Placeholder 2">
            <a:extLst>
              <a:ext uri="{FF2B5EF4-FFF2-40B4-BE49-F238E27FC236}">
                <a16:creationId xmlns:a16="http://schemas.microsoft.com/office/drawing/2014/main" id="{59BC3F95-82D7-F603-E7D6-1B6B7920BA76}"/>
              </a:ext>
            </a:extLst>
          </p:cNvPr>
          <p:cNvSpPr>
            <a:spLocks noGrp="1"/>
          </p:cNvSpPr>
          <p:nvPr>
            <p:ph idx="1"/>
          </p:nvPr>
        </p:nvSpPr>
        <p:spPr>
          <a:xfrm>
            <a:off x="1251678" y="1405055"/>
            <a:ext cx="10533922" cy="5070560"/>
          </a:xfrm>
        </p:spPr>
        <p:txBody>
          <a:bodyPr>
            <a:normAutofit/>
          </a:bodyPr>
          <a:lstStyle/>
          <a:p>
            <a:r>
              <a:rPr lang="en-US" sz="2400" dirty="0"/>
              <a:t>If you miss a scheduled test, in-class assignment, presentation, or any scheduled OF Learning assessment, you will require a doctor’s note, or some kind of official documentation, or you will receive a mark of zero (0). </a:t>
            </a:r>
          </a:p>
          <a:p>
            <a:pPr marL="0" indent="0">
              <a:buNone/>
            </a:pPr>
            <a:endParaRPr lang="en-US" sz="2400" dirty="0"/>
          </a:p>
          <a:p>
            <a:r>
              <a:rPr lang="en-US" sz="2400" dirty="0"/>
              <a:t>If you arrive with only an hour left in class, you will be marked as absent on the attendance for that day. </a:t>
            </a:r>
          </a:p>
          <a:p>
            <a:pPr marL="0" indent="0">
              <a:buNone/>
            </a:pPr>
            <a:endParaRPr lang="en-US" sz="2400" dirty="0"/>
          </a:p>
        </p:txBody>
      </p:sp>
    </p:spTree>
    <p:extLst>
      <p:ext uri="{BB962C8B-B14F-4D97-AF65-F5344CB8AC3E}">
        <p14:creationId xmlns:p14="http://schemas.microsoft.com/office/powerpoint/2010/main" val="102083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txBody>
          <a:bodyPr/>
          <a:lstStyle/>
          <a:p>
            <a:endParaRPr lang="en-US"/>
          </a:p>
        </p:txBody>
      </p:sp>
      <p:sp>
        <p:nvSpPr>
          <p:cNvPr id="12" name="Rectangle 11">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B89090F2-B101-458B-9AFF-27327443B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Freeform 6">
            <a:extLst>
              <a:ext uri="{FF2B5EF4-FFF2-40B4-BE49-F238E27FC236}">
                <a16:creationId xmlns:a16="http://schemas.microsoft.com/office/drawing/2014/main" id="{526C103B-17BD-4B48-AB6F-0D9EF826A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en-US"/>
          </a:p>
        </p:txBody>
      </p:sp>
      <p:sp>
        <p:nvSpPr>
          <p:cNvPr id="2" name="Title 1">
            <a:extLst>
              <a:ext uri="{FF2B5EF4-FFF2-40B4-BE49-F238E27FC236}">
                <a16:creationId xmlns:a16="http://schemas.microsoft.com/office/drawing/2014/main" id="{E2BA12E3-E0DD-4573-B106-10742AA3E12D}"/>
              </a:ext>
            </a:extLst>
          </p:cNvPr>
          <p:cNvSpPr>
            <a:spLocks noGrp="1"/>
          </p:cNvSpPr>
          <p:nvPr>
            <p:ph type="title"/>
          </p:nvPr>
        </p:nvSpPr>
        <p:spPr>
          <a:xfrm>
            <a:off x="4914900" y="1235847"/>
            <a:ext cx="6548882" cy="3325266"/>
          </a:xfrm>
        </p:spPr>
        <p:txBody>
          <a:bodyPr vert="horz" lIns="91440" tIns="45720" rIns="91440" bIns="45720" rtlCol="0" anchor="ctr">
            <a:noAutofit/>
          </a:bodyPr>
          <a:lstStyle/>
          <a:p>
            <a:pPr algn="ctr"/>
            <a:r>
              <a:rPr lang="en-US" sz="4000" spc="800" dirty="0">
                <a:latin typeface="Bodoni MT" panose="02070603080606020203" pitchFamily="18" charset="0"/>
              </a:rPr>
              <a:t>Questions?</a:t>
            </a:r>
          </a:p>
        </p:txBody>
      </p:sp>
      <p:pic>
        <p:nvPicPr>
          <p:cNvPr id="7" name="Graphic 6" descr="Question mark">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0971" y="1709603"/>
            <a:ext cx="3398085" cy="3398085"/>
          </a:xfrm>
          <a:prstGeom prst="rect">
            <a:avLst/>
          </a:prstGeom>
        </p:spPr>
      </p:pic>
      <p:sp>
        <p:nvSpPr>
          <p:cNvPr id="18" name="Rectangle 17">
            <a:extLst>
              <a:ext uri="{FF2B5EF4-FFF2-40B4-BE49-F238E27FC236}">
                <a16:creationId xmlns:a16="http://schemas.microsoft.com/office/drawing/2014/main" id="{E9EC3243-CA25-4485-A7FE-8B0141923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3057010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win32_fixed.potx" id="{84AF7F3C-60DD-4AB5-B3E9-3CB062C9A041}" vid="{36281799-A49C-4605-BD89-C62E2E9FED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Getting to know your teacher</Template>
  <TotalTime>417</TotalTime>
  <Words>754</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Bodoni MT</vt:lpstr>
      <vt:lpstr>Calibri</vt:lpstr>
      <vt:lpstr>Gill Sans MT</vt:lpstr>
      <vt:lpstr>Impact</vt:lpstr>
      <vt:lpstr>Times New Roman</vt:lpstr>
      <vt:lpstr>Badge</vt:lpstr>
      <vt:lpstr>Welcome to ENG4U</vt:lpstr>
      <vt:lpstr>ENG4U</vt:lpstr>
      <vt:lpstr>UNITS</vt:lpstr>
      <vt:lpstr>Daily Schedule</vt:lpstr>
      <vt:lpstr>Assessments </vt:lpstr>
      <vt:lpstr>A Note About AI </vt:lpstr>
      <vt:lpstr>A Note About Plagiarism </vt:lpstr>
      <vt:lpstr>MORE NOTES</vt:lpstr>
      <vt:lpstr>Questions?</vt:lpstr>
      <vt:lpstr>Slide Tite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to know your teacher</dc:title>
  <dc:creator>Julie Bamford</dc:creator>
  <cp:lastModifiedBy>Joshua Volkers</cp:lastModifiedBy>
  <cp:revision>22</cp:revision>
  <dcterms:created xsi:type="dcterms:W3CDTF">2022-02-28T23:54:09Z</dcterms:created>
  <dcterms:modified xsi:type="dcterms:W3CDTF">2025-03-03T13:16:10Z</dcterms:modified>
</cp:coreProperties>
</file>