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8" r:id="rId2"/>
    <p:sldId id="264" r:id="rId3"/>
    <p:sldId id="259" r:id="rId4"/>
    <p:sldId id="26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96" autoAdjust="0"/>
    <p:restoredTop sz="85558" autoAdjust="0"/>
  </p:normalViewPr>
  <p:slideViewPr>
    <p:cSldViewPr snapToGrid="0">
      <p:cViewPr varScale="1">
        <p:scale>
          <a:sx n="85" d="100"/>
          <a:sy n="85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7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9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9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9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59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1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5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8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4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12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1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7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1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5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75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3224" y="1105352"/>
            <a:ext cx="6353967" cy="1931759"/>
          </a:xfrm>
        </p:spPr>
        <p:txBody>
          <a:bodyPr anchor="b"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Poetry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CA" sz="3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Figures of Speech = </a:t>
            </a:r>
          </a:p>
          <a:p>
            <a:r>
              <a:rPr lang="en-CA" sz="32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	   Literary Devices</a:t>
            </a:r>
            <a:endParaRPr sz="3200" dirty="0">
              <a:solidFill>
                <a:srgbClr val="FFFFFF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9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r>
              <a:rPr lang="en-US" dirty="0"/>
              <a:t>ALLUSION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547043" y="2573569"/>
            <a:ext cx="6676469" cy="3341329"/>
          </a:xfrm>
        </p:spPr>
        <p:txBody>
          <a:bodyPr>
            <a:normAutofit/>
          </a:bodyPr>
          <a:lstStyle/>
          <a:p>
            <a:pPr algn="ctr"/>
            <a:r>
              <a:rPr lang="en-CA" b="1" dirty="0"/>
              <a:t>An allusion is a popular literary device</a:t>
            </a:r>
          </a:p>
          <a:p>
            <a:pPr marL="0" indent="0">
              <a:buNone/>
            </a:pPr>
            <a:r>
              <a:rPr lang="en-CA" dirty="0"/>
              <a:t>When a writer makes a reference to a pre-existing work of art, or literature or to a person or an event, that is an ALLUSION.</a:t>
            </a:r>
          </a:p>
          <a:p>
            <a:pPr marL="0" indent="0">
              <a:buNone/>
            </a:pPr>
            <a:r>
              <a:rPr lang="en-CA" dirty="0"/>
              <a:t>Most ALLUSIONS are universally known and understood, or can be researched for their meaning.</a:t>
            </a:r>
          </a:p>
          <a:p>
            <a:pPr marL="0" indent="0">
              <a:buNone/>
            </a:pPr>
            <a:r>
              <a:rPr lang="en-CA" dirty="0"/>
              <a:t>In each of his 39 plays, William Shakespeare used many allusions: to Greek and Roman myths and characters, stories from around the world, as well as historical people.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3228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r>
              <a:rPr lang="en-CA" b="1" dirty="0"/>
              <a:t>Five Ways to Kill a Man  </a:t>
            </a:r>
            <a:br>
              <a:rPr lang="en-CA" b="1" dirty="0"/>
            </a:br>
            <a:br>
              <a:rPr lang="en-CA" b="1" dirty="0"/>
            </a:br>
            <a:br>
              <a:rPr lang="en-CA" b="1" dirty="0"/>
            </a:br>
            <a:r>
              <a:rPr lang="en-CA" sz="2400" b="1" cap="none" dirty="0"/>
              <a:t>by Edwin Brock</a:t>
            </a:r>
            <a:endParaRPr lang="en-CA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51048" y="804332"/>
            <a:ext cx="6306003" cy="6053667"/>
          </a:xfrm>
        </p:spPr>
        <p:txBody>
          <a:bodyPr anchor="ctr">
            <a:noAutofit/>
          </a:bodyPr>
          <a:lstStyle/>
          <a:p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take a length of steel,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shaped and chased in a traditional way,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attempt to pierce the metal cage he wears.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for this you need white horses,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trees, men with bows and arrows,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flags, a prince, and a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castle to hold your banquet in.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Dispensing with nobility, you may, if the wind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allows, blow gas at him. But then you need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mile of mud sliced through with ditches,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mention black boots, bomb craters,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mud, a plague of rats, a dozen songs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 round hats made of steel.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age of aeroplanes, you may fly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 above your victim and dispose of him by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pressing one small switch. All you then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is an ocean to separate you, two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of government, a nation's scientists,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factories, a psychopath and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that no-one needs for several years.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are, as I began, cumbersome ways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 a man. Simpler, direct, and much more neat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see that he is living somewhere in the middle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twentieth century, and leave him there. </a:t>
            </a:r>
            <a:br>
              <a:rPr lang="en-C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8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1645920"/>
            <a:ext cx="3779085" cy="438912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WHO?</a:t>
            </a:r>
          </a:p>
          <a:p>
            <a:r>
              <a:rPr lang="en-US" dirty="0">
                <a:solidFill>
                  <a:srgbClr val="FFFFFF"/>
                </a:solidFill>
              </a:rPr>
              <a:t>WHAT?</a:t>
            </a:r>
          </a:p>
          <a:p>
            <a:r>
              <a:rPr lang="en-US" dirty="0">
                <a:solidFill>
                  <a:srgbClr val="FFFFFF"/>
                </a:solidFill>
              </a:rPr>
              <a:t>WHERE?</a:t>
            </a:r>
          </a:p>
          <a:p>
            <a:r>
              <a:rPr lang="en-US" dirty="0">
                <a:solidFill>
                  <a:srgbClr val="FFFFFF"/>
                </a:solidFill>
              </a:rPr>
              <a:t>WHEN?</a:t>
            </a:r>
          </a:p>
          <a:p>
            <a:r>
              <a:rPr lang="en-US" dirty="0">
                <a:solidFill>
                  <a:srgbClr val="FFFFFF"/>
                </a:solidFill>
              </a:rPr>
              <a:t>WHY?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730676" y="1322614"/>
            <a:ext cx="83257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31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The bible and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crucifixion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730676" y="1322614"/>
            <a:ext cx="8325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cumbersome ways to kill a man.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him carry a plank of wood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top of a hill and nail him to it. To do this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you require a crowd of people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wearing sandals, a cock that crows, a cloak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dissect, a sponge, some vinegar and one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to hammer the nails home.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8" name="Content Placeholder 7" descr="A view of a large rock&#10;&#10;Description automatically generated">
            <a:extLst>
              <a:ext uri="{FF2B5EF4-FFF2-40B4-BE49-F238E27FC236}">
                <a16:creationId xmlns:a16="http://schemas.microsoft.com/office/drawing/2014/main" id="{74B0E7D9-B379-3340-ABFE-CBE764BB1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017" y="2786030"/>
            <a:ext cx="5128514" cy="302666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652337-7F70-C242-8584-39B851D7DB94}"/>
              </a:ext>
            </a:extLst>
          </p:cNvPr>
          <p:cNvSpPr txBox="1"/>
          <p:nvPr/>
        </p:nvSpPr>
        <p:spPr>
          <a:xfrm>
            <a:off x="4007336" y="2786030"/>
            <a:ext cx="12911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4050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British History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491952" y="1322614"/>
            <a:ext cx="856444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take a length of steel,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shaped and chased in a traditional way,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attempt to pierce the metal cage he wears.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for this you need white horses,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trees, men with bows and arrows,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flags, a prince, and a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castle to hold your banquet in.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pic>
        <p:nvPicPr>
          <p:cNvPr id="14" name="Content Placeholder 13" descr="A picture containing building, sitting, metal, old&#10;&#10;Description automatically generated">
            <a:extLst>
              <a:ext uri="{FF2B5EF4-FFF2-40B4-BE49-F238E27FC236}">
                <a16:creationId xmlns:a16="http://schemas.microsoft.com/office/drawing/2014/main" id="{D5ADCA77-9418-8048-A412-8E9EC204B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1070" y="2422842"/>
            <a:ext cx="2546037" cy="1749186"/>
          </a:xfr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109CE343-2D91-6E4B-8C54-C93B74468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8177" y="3791385"/>
            <a:ext cx="1790700" cy="24813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031D5B-E878-B041-9889-4B9BF66A2798}"/>
              </a:ext>
            </a:extLst>
          </p:cNvPr>
          <p:cNvSpPr txBox="1"/>
          <p:nvPr/>
        </p:nvSpPr>
        <p:spPr>
          <a:xfrm>
            <a:off x="561109" y="4484814"/>
            <a:ext cx="2057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6705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ALLUSIONS to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World War I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1914-1918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858B05-0079-CC4D-9E66-126EACF55656}"/>
              </a:ext>
            </a:extLst>
          </p:cNvPr>
          <p:cNvSpPr txBox="1"/>
          <p:nvPr/>
        </p:nvSpPr>
        <p:spPr>
          <a:xfrm>
            <a:off x="5468548" y="1322614"/>
            <a:ext cx="85878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Dispensing with nobility, you may, if the wind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allows, blow gas at him. But then you need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mile of mud sliced through with ditches,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mention black boots, bomb craters,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mud, a plague of rats, a dozen songs</a:t>
            </a:r>
            <a:b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some round hats made of steel.</a:t>
            </a:r>
            <a:endParaRPr lang="en-US" sz="2800" dirty="0"/>
          </a:p>
        </p:txBody>
      </p:sp>
      <p:pic>
        <p:nvPicPr>
          <p:cNvPr id="7" name="Content Placeholder 6" descr="A group of people in a field&#10;&#10;Description automatically generated">
            <a:extLst>
              <a:ext uri="{FF2B5EF4-FFF2-40B4-BE49-F238E27FC236}">
                <a16:creationId xmlns:a16="http://schemas.microsoft.com/office/drawing/2014/main" id="{8BA2A41B-7595-7748-9D17-7FC159352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2301" y="2285770"/>
            <a:ext cx="5175386" cy="305432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3C29BB-B259-6D40-BEC3-6B3490FAA6D1}"/>
              </a:ext>
            </a:extLst>
          </p:cNvPr>
          <p:cNvSpPr txBox="1"/>
          <p:nvPr/>
        </p:nvSpPr>
        <p:spPr>
          <a:xfrm>
            <a:off x="3637358" y="5282609"/>
            <a:ext cx="39069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13229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 to Hiroshima 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Content Placeholder 11" descr="A group of people walking down a dirt road&#10;&#10;Description automatically generated">
            <a:extLst>
              <a:ext uri="{FF2B5EF4-FFF2-40B4-BE49-F238E27FC236}">
                <a16:creationId xmlns:a16="http://schemas.microsoft.com/office/drawing/2014/main" id="{3F5D0371-1225-F647-AF4C-E983EBADB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89462" y="3813522"/>
            <a:ext cx="3779086" cy="3023269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EE7D29D-EE8C-7F47-8417-4C6655B32F15}"/>
              </a:ext>
            </a:extLst>
          </p:cNvPr>
          <p:cNvSpPr/>
          <p:nvPr/>
        </p:nvSpPr>
        <p:spPr>
          <a:xfrm>
            <a:off x="5468548" y="2030530"/>
            <a:ext cx="90024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age of aeroplanes, you may fly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 above your victim and dispose of him by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pressing one small switch. All you then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is an ocean to separate you, two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of government, a nation's scientists,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factories, a psychopath and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that no-one needs for several years.</a:t>
            </a:r>
            <a:endParaRPr lang="en-US" sz="2400" dirty="0"/>
          </a:p>
        </p:txBody>
      </p:sp>
      <p:pic>
        <p:nvPicPr>
          <p:cNvPr id="17" name="Picture 16" descr="A close up of smoke&#10;&#10;Description automatically generated">
            <a:extLst>
              <a:ext uri="{FF2B5EF4-FFF2-40B4-BE49-F238E27FC236}">
                <a16:creationId xmlns:a16="http://schemas.microsoft.com/office/drawing/2014/main" id="{B59263F5-8861-A042-A4DC-904253BAB6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19515"/>
            <a:ext cx="3146610" cy="20940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BCF2E8-6F3B-0E44-BF7F-201EA943ABF1}"/>
              </a:ext>
            </a:extLst>
          </p:cNvPr>
          <p:cNvSpPr txBox="1"/>
          <p:nvPr/>
        </p:nvSpPr>
        <p:spPr>
          <a:xfrm>
            <a:off x="3818433" y="1609112"/>
            <a:ext cx="1246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3881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9" y="493776"/>
            <a:ext cx="3779085" cy="15910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ALLUSION to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Modern life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EE7D29D-EE8C-7F47-8417-4C6655B32F15}"/>
              </a:ext>
            </a:extLst>
          </p:cNvPr>
          <p:cNvSpPr/>
          <p:nvPr/>
        </p:nvSpPr>
        <p:spPr>
          <a:xfrm>
            <a:off x="5468548" y="2030530"/>
            <a:ext cx="90024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are, as I began, cumbersome ways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kill a man. Simpler, direct, and much more neat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see that he is living somewhere in the middle</a:t>
            </a:r>
            <a:b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twentieth century, and leave him there. </a:t>
            </a:r>
            <a:endParaRPr lang="en-US" sz="2400" dirty="0"/>
          </a:p>
        </p:txBody>
      </p:sp>
      <p:pic>
        <p:nvPicPr>
          <p:cNvPr id="6" name="Content Placeholder 5" descr="A picture containing table, display&#10;&#10;Description automatically generated">
            <a:extLst>
              <a:ext uri="{FF2B5EF4-FFF2-40B4-BE49-F238E27FC236}">
                <a16:creationId xmlns:a16="http://schemas.microsoft.com/office/drawing/2014/main" id="{C5DA335E-E84F-F64B-A7DF-5522D78F8F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6464" y="1688277"/>
            <a:ext cx="4476750" cy="3429000"/>
          </a:xfr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450D72-3CB1-EF42-8D61-F013B48A9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5281" y="4025778"/>
            <a:ext cx="3530600" cy="2286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A90F4C-6C66-0E4A-AC1C-5BED8E8DE1AD}"/>
              </a:ext>
            </a:extLst>
          </p:cNvPr>
          <p:cNvSpPr txBox="1"/>
          <p:nvPr/>
        </p:nvSpPr>
        <p:spPr>
          <a:xfrm>
            <a:off x="0" y="5169724"/>
            <a:ext cx="16052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</a:rPr>
              <a:t>WHO?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WHAT?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WHERE?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WHEN?</a:t>
            </a:r>
          </a:p>
          <a:p>
            <a:r>
              <a:rPr lang="en-US" sz="2000" b="1" dirty="0">
                <a:solidFill>
                  <a:srgbClr val="FFFFFF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8697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181</TotalTime>
  <Words>921</Words>
  <Application>Microsoft Office PowerPoint</Application>
  <PresentationFormat>Widescreen</PresentationFormat>
  <Paragraphs>62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Aharoni</vt:lpstr>
      <vt:lpstr>Calibri</vt:lpstr>
      <vt:lpstr>Times New Roman</vt:lpstr>
      <vt:lpstr>Tw Cen MT</vt:lpstr>
      <vt:lpstr>Tw Cen MT Condensed</vt:lpstr>
      <vt:lpstr>Wingdings 3</vt:lpstr>
      <vt:lpstr>Integral</vt:lpstr>
      <vt:lpstr>Poetry Analysis</vt:lpstr>
      <vt:lpstr>ALLUSION</vt:lpstr>
      <vt:lpstr>Five Ways to Kill a Man     by Edwin Brock</vt:lpstr>
      <vt:lpstr>ALLUSIONS to  </vt:lpstr>
      <vt:lpstr>ALLUSIONS to  The bible and crucifixion</vt:lpstr>
      <vt:lpstr>ALLUSIONS to  British History</vt:lpstr>
      <vt:lpstr>ALLUSIONS to  World War I 1914-1918</vt:lpstr>
      <vt:lpstr>ALLUSION to Hiroshima  </vt:lpstr>
      <vt:lpstr>ALLUSION to Modern life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Philip Desjardins</dc:creator>
  <cp:lastModifiedBy>Julie Bamford</cp:lastModifiedBy>
  <cp:revision>8</cp:revision>
  <dcterms:created xsi:type="dcterms:W3CDTF">2020-07-07T20:59:42Z</dcterms:created>
  <dcterms:modified xsi:type="dcterms:W3CDTF">2021-10-31T18:19:37Z</dcterms:modified>
</cp:coreProperties>
</file>