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9" r:id="rId4"/>
    <p:sldId id="261" r:id="rId5"/>
    <p:sldId id="263" r:id="rId6"/>
    <p:sldId id="265" r:id="rId7"/>
    <p:sldId id="266" r:id="rId8"/>
    <p:sldId id="267" r:id="rId9"/>
    <p:sldId id="26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39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"The Destruction of Sennacherib", by Lord Byron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63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Poetic forms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Imagery and symbolism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Meter and rhythm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Sound, tone, diction, and connotation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Visual and concrete poetry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837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2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1385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Poetry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5368" y="3629892"/>
            <a:ext cx="6105194" cy="1126906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rgbClr val="FFFFFF"/>
                </a:solidFill>
              </a:rPr>
              <a:t>using</a:t>
            </a:r>
          </a:p>
          <a:p>
            <a:r>
              <a:rPr lang="en-CA" sz="4800" dirty="0">
                <a:solidFill>
                  <a:srgbClr val="FFFFFF"/>
                </a:solidFill>
              </a:rPr>
              <a:t>T P C A S T</a:t>
            </a:r>
            <a:endParaRPr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2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CA" b="1" dirty="0"/>
              <a:t>SUMMARY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CA" dirty="0"/>
              <a:t>One advantage of the TPCAST method is that it provides you with a framework and a process for analyzing poetry.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You examine subject, purpose, and the intended audience through this analysis.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just">
              <a:buNone/>
            </a:pPr>
            <a:r>
              <a:rPr lang="en-CA" dirty="0"/>
              <a:t>Using TPCAST you uncover a deeper meaning and connection to a specific poem and poetry in general.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7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What is TPCAST?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CA" sz="4800" b="1" dirty="0">
                <a:solidFill>
                  <a:srgbClr val="FF0000"/>
                </a:solidFill>
              </a:rPr>
              <a:t>T </a:t>
            </a:r>
            <a:r>
              <a:rPr lang="en-CA" sz="4800" b="1" dirty="0">
                <a:solidFill>
                  <a:srgbClr val="0070C0"/>
                </a:solidFill>
              </a:rPr>
              <a:t>P </a:t>
            </a:r>
            <a:r>
              <a:rPr lang="en-CA" sz="4800" b="1" dirty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CA" sz="4800" b="1" dirty="0">
                <a:solidFill>
                  <a:srgbClr val="7030A0"/>
                </a:solidFill>
              </a:rPr>
              <a:t>A </a:t>
            </a:r>
            <a:r>
              <a:rPr lang="en-CA" sz="4800" b="1" dirty="0"/>
              <a:t>S </a:t>
            </a:r>
            <a:r>
              <a:rPr lang="en-CA" sz="4800" b="1" dirty="0">
                <a:solidFill>
                  <a:schemeClr val="accent3"/>
                </a:solidFill>
              </a:rPr>
              <a:t>T</a:t>
            </a:r>
            <a:r>
              <a:rPr lang="en-CA" sz="4800" b="1" dirty="0"/>
              <a:t> </a:t>
            </a:r>
          </a:p>
          <a:p>
            <a:pPr marL="0" indent="0" algn="ctr">
              <a:buNone/>
            </a:pPr>
            <a:r>
              <a:rPr lang="en-CA" sz="3200" dirty="0"/>
              <a:t>is an </a:t>
            </a:r>
            <a:r>
              <a:rPr lang="en-CA" sz="3200" i="1" dirty="0"/>
              <a:t>acronym</a:t>
            </a:r>
            <a:r>
              <a:rPr lang="en-CA" sz="3200" dirty="0"/>
              <a:t> for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FF0000"/>
                </a:solidFill>
              </a:rPr>
              <a:t>T </a:t>
            </a:r>
            <a:r>
              <a:rPr lang="en-CA" sz="3200" dirty="0"/>
              <a:t>… </a:t>
            </a:r>
            <a:r>
              <a:rPr lang="en-CA" sz="3200" b="1" dirty="0">
                <a:solidFill>
                  <a:srgbClr val="FF0000"/>
                </a:solidFill>
              </a:rPr>
              <a:t>t</a:t>
            </a:r>
            <a:r>
              <a:rPr lang="en-CA" sz="3200" dirty="0"/>
              <a:t>itle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70C0"/>
                </a:solidFill>
              </a:rPr>
              <a:t>P </a:t>
            </a:r>
            <a:r>
              <a:rPr lang="en-CA" sz="3200" dirty="0"/>
              <a:t>… </a:t>
            </a:r>
            <a:r>
              <a:rPr lang="en-CA" sz="3200" b="1" dirty="0">
                <a:solidFill>
                  <a:srgbClr val="0070C0"/>
                </a:solidFill>
              </a:rPr>
              <a:t>p</a:t>
            </a:r>
            <a:r>
              <a:rPr lang="en-CA" sz="3200" dirty="0"/>
              <a:t>araphrase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CA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3200" dirty="0"/>
              <a:t>… </a:t>
            </a:r>
            <a:r>
              <a:rPr lang="en-CA" sz="32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CA" sz="3200" dirty="0"/>
              <a:t>onnotation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7030A0"/>
                </a:solidFill>
              </a:rPr>
              <a:t>A</a:t>
            </a:r>
            <a:r>
              <a:rPr lang="en-CA" sz="3200" dirty="0"/>
              <a:t> … </a:t>
            </a:r>
            <a:r>
              <a:rPr lang="en-CA" sz="3200" b="1" dirty="0">
                <a:solidFill>
                  <a:srgbClr val="7030A0"/>
                </a:solidFill>
              </a:rPr>
              <a:t>a</a:t>
            </a:r>
            <a:r>
              <a:rPr lang="en-CA" sz="3200" dirty="0"/>
              <a:t>ttitude </a:t>
            </a:r>
          </a:p>
          <a:p>
            <a:pPr marL="0" indent="0" algn="ctr">
              <a:buNone/>
            </a:pPr>
            <a:r>
              <a:rPr lang="en-CA" sz="3200" b="1" dirty="0"/>
              <a:t>S</a:t>
            </a:r>
            <a:r>
              <a:rPr lang="en-CA" sz="3200" dirty="0"/>
              <a:t> ….  </a:t>
            </a:r>
            <a:r>
              <a:rPr lang="en-CA" sz="3200" b="1" dirty="0"/>
              <a:t>s</a:t>
            </a:r>
            <a:r>
              <a:rPr lang="en-CA" sz="3200" dirty="0"/>
              <a:t>hift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chemeClr val="accent3"/>
                </a:solidFill>
              </a:rPr>
              <a:t>T</a:t>
            </a:r>
            <a:r>
              <a:rPr lang="en-CA" sz="3200" b="1" dirty="0"/>
              <a:t> </a:t>
            </a:r>
            <a:r>
              <a:rPr lang="en-CA" sz="3200" dirty="0"/>
              <a:t>….   </a:t>
            </a:r>
            <a:r>
              <a:rPr lang="en-CA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CA" sz="3200" dirty="0"/>
              <a:t>heme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0771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What is TPCAST?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CA" sz="4800" b="1" dirty="0">
                <a:solidFill>
                  <a:srgbClr val="FF0000"/>
                </a:solidFill>
              </a:rPr>
              <a:t>T </a:t>
            </a:r>
            <a:r>
              <a:rPr lang="en-CA" sz="4800" b="1" dirty="0">
                <a:solidFill>
                  <a:srgbClr val="0070C0"/>
                </a:solidFill>
              </a:rPr>
              <a:t>P </a:t>
            </a:r>
            <a:r>
              <a:rPr lang="en-CA" sz="4800" b="1" dirty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CA" sz="4800" b="1" dirty="0">
                <a:solidFill>
                  <a:srgbClr val="7030A0"/>
                </a:solidFill>
              </a:rPr>
              <a:t>A </a:t>
            </a:r>
            <a:r>
              <a:rPr lang="en-CA" sz="4800" b="1" dirty="0"/>
              <a:t>S </a:t>
            </a:r>
            <a:r>
              <a:rPr lang="en-CA" sz="4800" b="1" dirty="0">
                <a:solidFill>
                  <a:schemeClr val="accent3"/>
                </a:solidFill>
              </a:rPr>
              <a:t>T</a:t>
            </a:r>
            <a:r>
              <a:rPr lang="en-CA" sz="4800" b="1" dirty="0"/>
              <a:t> </a:t>
            </a:r>
          </a:p>
          <a:p>
            <a:pPr marL="0" indent="0" algn="ctr">
              <a:buNone/>
            </a:pPr>
            <a:r>
              <a:rPr lang="en-CA" sz="3200" dirty="0"/>
              <a:t>is a tool for analyzing poetry by asking yourself a series of questions                  about a poem.</a:t>
            </a:r>
          </a:p>
          <a:p>
            <a:pPr marL="0" indent="0" algn="ctr">
              <a:buNone/>
            </a:pPr>
            <a:endParaRPr lang="en-CA" sz="3200" dirty="0"/>
          </a:p>
          <a:p>
            <a:pPr marL="0" indent="0" algn="ctr">
              <a:buNone/>
            </a:pPr>
            <a:r>
              <a:rPr lang="en-CA" sz="3200" dirty="0"/>
              <a:t>Think of it as a way to discover                 the meaning and the relevance                         of a poem to your life.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13553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 is for </a:t>
            </a:r>
            <a:r>
              <a:rPr lang="en-US" b="1" dirty="0">
                <a:solidFill>
                  <a:srgbClr val="FF0000"/>
                </a:solidFill>
              </a:rPr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8792" y="1051248"/>
            <a:ext cx="5306084" cy="523063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CA" dirty="0"/>
              <a:t>Before reading the poem, begin by looking at the </a:t>
            </a:r>
            <a:r>
              <a:rPr lang="en-CA" b="1" dirty="0">
                <a:solidFill>
                  <a:srgbClr val="FF0000"/>
                </a:solidFill>
              </a:rPr>
              <a:t>title</a:t>
            </a:r>
            <a:r>
              <a:rPr lang="en-CA" dirty="0">
                <a:solidFill>
                  <a:srgbClr val="FF0000"/>
                </a:solidFill>
              </a:rPr>
              <a:t>. </a:t>
            </a:r>
          </a:p>
          <a:p>
            <a:pPr marL="0" indent="0" algn="just">
              <a:buNone/>
            </a:pPr>
            <a:endParaRPr lang="en-CA" dirty="0"/>
          </a:p>
          <a:p>
            <a:pPr marL="0" indent="0" algn="just">
              <a:buNone/>
            </a:pPr>
            <a:r>
              <a:rPr lang="en-CA" dirty="0"/>
              <a:t>Based on the </a:t>
            </a:r>
            <a:r>
              <a:rPr lang="en-CA" dirty="0">
                <a:solidFill>
                  <a:srgbClr val="FF0000"/>
                </a:solidFill>
              </a:rPr>
              <a:t>title</a:t>
            </a:r>
            <a:r>
              <a:rPr lang="en-CA" dirty="0"/>
              <a:t>, what do you think the poem might be about? </a:t>
            </a:r>
          </a:p>
          <a:p>
            <a:pPr marL="0" indent="0" algn="just">
              <a:buNone/>
            </a:pPr>
            <a:endParaRPr lang="en-CA" dirty="0"/>
          </a:p>
          <a:p>
            <a:pPr marL="0" indent="0" algn="just">
              <a:buNone/>
            </a:pPr>
            <a:r>
              <a:rPr lang="en-CA" sz="2400" dirty="0"/>
              <a:t>You will return to the </a:t>
            </a:r>
            <a:r>
              <a:rPr lang="en-CA" sz="2400" dirty="0">
                <a:solidFill>
                  <a:srgbClr val="FF0000"/>
                </a:solidFill>
              </a:rPr>
              <a:t>title</a:t>
            </a:r>
            <a:r>
              <a:rPr lang="en-CA" sz="2400" dirty="0"/>
              <a:t> after you complete the analysis. By then you will have some new insights about the </a:t>
            </a:r>
            <a:r>
              <a:rPr lang="en-CA" sz="2400" dirty="0">
                <a:solidFill>
                  <a:srgbClr val="FF0000"/>
                </a:solidFill>
              </a:rPr>
              <a:t>title</a:t>
            </a:r>
            <a:r>
              <a:rPr lang="en-CA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5524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 is for PARAPHRASE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637309"/>
            <a:ext cx="5306084" cy="539519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CA" dirty="0"/>
              <a:t>Read the poem once</a:t>
            </a:r>
          </a:p>
          <a:p>
            <a:pPr marL="0" indent="0" algn="ctr">
              <a:buNone/>
            </a:pPr>
            <a:r>
              <a:rPr lang="en-CA" dirty="0"/>
              <a:t>Read it again but </a:t>
            </a:r>
            <a:r>
              <a:rPr lang="en-CA" dirty="0">
                <a:solidFill>
                  <a:srgbClr val="0070C0"/>
                </a:solidFill>
              </a:rPr>
              <a:t>paraphrase</a:t>
            </a:r>
            <a:r>
              <a:rPr lang="en-CA" dirty="0"/>
              <a:t> it. </a:t>
            </a:r>
          </a:p>
          <a:p>
            <a:pPr marL="0" indent="0">
              <a:buNone/>
            </a:pPr>
            <a:endParaRPr lang="en-C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2400" dirty="0">
                <a:solidFill>
                  <a:srgbClr val="0070C0"/>
                </a:solidFill>
              </a:rPr>
              <a:t>Paraphrase</a:t>
            </a:r>
            <a:r>
              <a:rPr lang="en-CA" sz="2400" dirty="0"/>
              <a:t> means to put someone else’s writing and ideas into your own words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sz="2400" i="1" dirty="0"/>
              <a:t>Example: </a:t>
            </a:r>
            <a:r>
              <a:rPr lang="en-CA" sz="2000" i="1" dirty="0"/>
              <a:t>“The walls were closing in on me”</a:t>
            </a:r>
          </a:p>
          <a:p>
            <a:pPr marL="0" indent="0">
              <a:buNone/>
            </a:pPr>
            <a:r>
              <a:rPr lang="en-CA" sz="2400" i="1" dirty="0">
                <a:solidFill>
                  <a:srgbClr val="0070C0"/>
                </a:solidFill>
              </a:rPr>
              <a:t>Paraphrase</a:t>
            </a:r>
            <a:r>
              <a:rPr lang="en-CA" sz="2400" dirty="0">
                <a:solidFill>
                  <a:srgbClr val="0070C0"/>
                </a:solidFill>
              </a:rPr>
              <a:t>:</a:t>
            </a:r>
            <a:r>
              <a:rPr lang="en-CA" sz="2400" dirty="0"/>
              <a:t>  </a:t>
            </a:r>
            <a:r>
              <a:rPr lang="en-CA" sz="2400" i="1" dirty="0">
                <a:solidFill>
                  <a:srgbClr val="0070C0"/>
                </a:solidFill>
              </a:rPr>
              <a:t>“I felt trapped.”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By </a:t>
            </a:r>
            <a:r>
              <a:rPr lang="en-CA" dirty="0">
                <a:solidFill>
                  <a:srgbClr val="0070C0"/>
                </a:solidFill>
              </a:rPr>
              <a:t>paraphrasing</a:t>
            </a:r>
            <a:r>
              <a:rPr lang="en-CA" dirty="0"/>
              <a:t> you will begin to understand the ‘story’ of the poem in your own words? You should also try to understand words you don’t know.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63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 is for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CONNOTATION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637309"/>
            <a:ext cx="5306084" cy="539519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CA" b="1" dirty="0">
                <a:solidFill>
                  <a:srgbClr val="00B050"/>
                </a:solidFill>
              </a:rPr>
              <a:t>Connotation</a:t>
            </a:r>
            <a:r>
              <a:rPr lang="en-CA" dirty="0"/>
              <a:t> means examining words that may have several different meanings.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You are trying to determine if there is a meaning beyond the literal that lies beneath the actual words of the poem.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At this stage, you are analyzing the words for any deeper meaning.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33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 is for </a:t>
            </a:r>
            <a:r>
              <a:rPr lang="en-US" sz="4800" b="1" dirty="0">
                <a:solidFill>
                  <a:srgbClr val="7030A0"/>
                </a:solidFill>
              </a:rPr>
              <a:t>ATTITUDE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637309"/>
            <a:ext cx="5306084" cy="539519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CA" b="1" dirty="0">
                <a:solidFill>
                  <a:srgbClr val="7030A0"/>
                </a:solidFill>
              </a:rPr>
              <a:t>Attitude</a:t>
            </a:r>
            <a:r>
              <a:rPr lang="en-CA" dirty="0"/>
              <a:t> involves determining the tone, feelings and emotions associated with the subject of the poem.</a:t>
            </a:r>
          </a:p>
          <a:p>
            <a:pPr marL="0" indent="0" algn="ctr">
              <a:buNone/>
            </a:pPr>
            <a:r>
              <a:rPr lang="en-CA" dirty="0"/>
              <a:t>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What </a:t>
            </a:r>
            <a:r>
              <a:rPr lang="en-CA" b="1" dirty="0">
                <a:solidFill>
                  <a:srgbClr val="7030A0"/>
                </a:solidFill>
              </a:rPr>
              <a:t>attitude</a:t>
            </a:r>
            <a:r>
              <a:rPr lang="en-CA" dirty="0"/>
              <a:t> does the speaker of the poem have towards the subject of the poem?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57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is for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800" b="1" dirty="0"/>
              <a:t>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429491"/>
            <a:ext cx="5306084" cy="58327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dirty="0"/>
              <a:t>Many poems involve a </a:t>
            </a:r>
            <a:r>
              <a:rPr lang="en-CA" b="1" dirty="0"/>
              <a:t>shift</a:t>
            </a:r>
            <a:r>
              <a:rPr lang="en-CA" dirty="0"/>
              <a:t> or </a:t>
            </a:r>
            <a:r>
              <a:rPr lang="en-CA" u="sng" dirty="0"/>
              <a:t>change</a:t>
            </a:r>
            <a:r>
              <a:rPr lang="en-CA" dirty="0"/>
              <a:t> in tone, setting, attitude etc.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Examine the poem to see if you can spot a </a:t>
            </a:r>
            <a:r>
              <a:rPr lang="en-CA" b="1" dirty="0"/>
              <a:t>shift</a:t>
            </a:r>
            <a:r>
              <a:rPr lang="en-CA" dirty="0"/>
              <a:t>. </a:t>
            </a:r>
          </a:p>
          <a:p>
            <a:pPr marL="0" indent="0" algn="ctr">
              <a:buNone/>
            </a:pPr>
            <a:r>
              <a:rPr lang="en-CA" dirty="0"/>
              <a:t>If you see a </a:t>
            </a:r>
            <a:r>
              <a:rPr lang="en-CA" b="1" dirty="0"/>
              <a:t>shift,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*Where does it occur?</a:t>
            </a:r>
          </a:p>
          <a:p>
            <a:pPr marL="0" indent="0" algn="ctr">
              <a:buNone/>
            </a:pPr>
            <a:r>
              <a:rPr lang="en-CA" dirty="0"/>
              <a:t> *What kind of </a:t>
            </a:r>
            <a:r>
              <a:rPr lang="en-CA" b="1" dirty="0"/>
              <a:t>shift</a:t>
            </a:r>
            <a:r>
              <a:rPr lang="en-CA" dirty="0"/>
              <a:t> is it?</a:t>
            </a:r>
          </a:p>
          <a:p>
            <a:pPr marL="0" indent="0" algn="ctr">
              <a:buNone/>
            </a:pPr>
            <a:r>
              <a:rPr lang="en-CA" dirty="0"/>
              <a:t>*How does the </a:t>
            </a:r>
            <a:r>
              <a:rPr lang="en-CA" b="1" dirty="0"/>
              <a:t>shift</a:t>
            </a:r>
            <a:r>
              <a:rPr lang="en-CA" dirty="0"/>
              <a:t> change the direction and meaning of the poem?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47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is for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429491"/>
            <a:ext cx="5306084" cy="58327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dirty="0"/>
              <a:t>The final step in your analysis is to determine the </a:t>
            </a:r>
            <a:r>
              <a:rPr lang="en-C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theme</a:t>
            </a:r>
            <a:r>
              <a:rPr lang="en-CA" dirty="0"/>
              <a:t>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The </a:t>
            </a:r>
            <a:r>
              <a:rPr lang="en-C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theme</a:t>
            </a:r>
            <a:r>
              <a:rPr lang="en-CA" b="1" dirty="0"/>
              <a:t> </a:t>
            </a:r>
            <a:r>
              <a:rPr lang="en-CA" dirty="0"/>
              <a:t>is the message or the lesson the writer wants to convey to you the reader.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message does the poet convey to you? In other words, why do you think he/she wrote the poem?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4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531</Words>
  <Application>Microsoft Office PowerPoint</Application>
  <PresentationFormat>Custom</PresentationFormat>
  <Paragraphs>81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Poetry Analysis</vt:lpstr>
      <vt:lpstr>What is TPCAST?</vt:lpstr>
      <vt:lpstr>What is TPCAST?</vt:lpstr>
      <vt:lpstr>T is for Title</vt:lpstr>
      <vt:lpstr>P is for PARAPHRASE</vt:lpstr>
      <vt:lpstr>C is for CONNOTATION</vt:lpstr>
      <vt:lpstr>A is for ATTITUDE</vt:lpstr>
      <vt:lpstr>S is for  SHIFT</vt:lpstr>
      <vt:lpstr>T is for  THEME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Philip Desjardins</dc:creator>
  <cp:lastModifiedBy>Gillian</cp:lastModifiedBy>
  <cp:revision>12</cp:revision>
  <dcterms:created xsi:type="dcterms:W3CDTF">2020-06-13T14:14:39Z</dcterms:created>
  <dcterms:modified xsi:type="dcterms:W3CDTF">2021-03-04T13:20:21Z</dcterms:modified>
</cp:coreProperties>
</file>