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5C5060A-6772-4690-946A-812D071C3BA5}" type="slidenum">
              <a:rPr lang="en-CA" smtClean="0"/>
              <a:t>‹#›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96E280-0D31-498F-BEAA-F30B8EB3D4FF}" type="datetimeFigureOut">
              <a:rPr lang="en-CA" smtClean="0"/>
              <a:t>03/03/2013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Static Electricity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Charges and How They </a:t>
            </a:r>
            <a:r>
              <a:rPr lang="en-CA" dirty="0" smtClean="0"/>
              <a:t>Behave</a:t>
            </a:r>
          </a:p>
          <a:p>
            <a:r>
              <a:rPr lang="en-CA" dirty="0" smtClean="0"/>
              <a:t>SNC1P</a:t>
            </a:r>
          </a:p>
          <a:p>
            <a:r>
              <a:rPr lang="en-CA" dirty="0" smtClean="0"/>
              <a:t>Findlay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025519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Law of Electric Charge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75" y="1585913"/>
            <a:ext cx="8173542" cy="12001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Depending on the charges given to the two suspended balloons, they will either repel (move apart), attract (move together), or do nothing.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57488" y="3000372"/>
            <a:ext cx="5458929" cy="83099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balloons will behave according to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Law of Electric Charge.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6" name="Picture 8" descr="Topic 2 7 repelling balloo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000375"/>
            <a:ext cx="2592388" cy="33575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" descr="Topic 2 8 Law of char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1" y="4239576"/>
            <a:ext cx="5458916" cy="218979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337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Charged Objects and Neutral Objects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75" y="5527675"/>
            <a:ext cx="8101533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charged balloon is attracted to the neutral wall, and the charged comb is attracted to the neutral water.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" name="Picture 8" descr="Topic 2 9  wall and real ballo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91" y="1448943"/>
            <a:ext cx="3881840" cy="381013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Topic 2 10 water stream and com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641" y="1423847"/>
            <a:ext cx="3871801" cy="386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223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Charged Objects and Neutral Objects</a:t>
            </a:r>
            <a:endParaRPr lang="en-CA" dirty="0"/>
          </a:p>
        </p:txBody>
      </p:sp>
      <p:pic>
        <p:nvPicPr>
          <p:cNvPr id="4" name="Picture 8" descr="Topic 2 9  wall and real ballo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02279"/>
            <a:ext cx="3734139" cy="366664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0" descr="Topic 2 11 balloon and char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700808"/>
            <a:ext cx="4010997" cy="36570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583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Charge it and Static Charge Detective Worksheets.</a:t>
            </a:r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204864"/>
            <a:ext cx="3479452" cy="433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89304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Learning </a:t>
            </a:r>
            <a:r>
              <a:rPr lang="en-CA" dirty="0" smtClean="0"/>
              <a:t>Goal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 will explain the law of electric charges with reference to common electrostatic </a:t>
            </a:r>
            <a:r>
              <a:rPr lang="en-US" sz="3600" dirty="0" smtClean="0"/>
              <a:t>phenomena.</a:t>
            </a:r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139232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charges and how do they behave?</a:t>
            </a:r>
            <a:endParaRPr lang="en-CA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875" y="1835745"/>
            <a:ext cx="8173541" cy="83099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 smtClean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What will happen when a balloon you have rubbed against your hair is held against a wall?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7" name="Picture 8" descr="Topic 2 1 balloon hai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82" y="2813645"/>
            <a:ext cx="3622675" cy="34956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Topic 2 3 Balloon w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645" y="2815232"/>
            <a:ext cx="3659187" cy="34940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038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the parts of an atom?</a:t>
            </a:r>
            <a:endParaRPr lang="en-CA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42875" y="1571625"/>
            <a:ext cx="8077002" cy="830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Negative charges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are the type of electrical charges that can be rubbed off a material.</a:t>
            </a:r>
            <a:endParaRPr lang="en-US" sz="2400" b="1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42875" y="4787900"/>
            <a:ext cx="4500563" cy="1562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</a:t>
            </a:r>
            <a:r>
              <a:rPr lang="en-CA" sz="2400" b="1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negative charges</a:t>
            </a: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are parts of atoms called </a:t>
            </a:r>
            <a:r>
              <a:rPr lang="en-CA" sz="2400" b="1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electrons</a:t>
            </a: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 These charges are found outside of the nucleus.</a:t>
            </a:r>
            <a:endParaRPr lang="en-US" sz="240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428269" y="2849593"/>
            <a:ext cx="1571636" cy="1428760"/>
          </a:xfrm>
          <a:prstGeom prst="ellipse">
            <a:avLst/>
          </a:prstGeom>
          <a:ln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4400" b="1" dirty="0">
                <a:solidFill>
                  <a:schemeClr val="bg1"/>
                </a:solidFill>
                <a:latin typeface="Comic Sans MS" pitchFamily="66" charset="0"/>
              </a:rPr>
              <a:t>-</a:t>
            </a:r>
            <a:r>
              <a:rPr lang="en-CA" sz="4400" b="1" dirty="0" err="1">
                <a:solidFill>
                  <a:schemeClr val="bg1"/>
                </a:solidFill>
                <a:latin typeface="Comic Sans MS" pitchFamily="66" charset="0"/>
              </a:rPr>
              <a:t>ve</a:t>
            </a:r>
            <a:endParaRPr lang="en-CA" sz="4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10" name="Picture 10" descr="Topic 4   13 atom mod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00" b="5000"/>
          <a:stretch>
            <a:fillRect/>
          </a:stretch>
        </p:blipFill>
        <p:spPr bwMode="auto">
          <a:xfrm>
            <a:off x="5148064" y="3791216"/>
            <a:ext cx="3071813" cy="28336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76814" y="3219716"/>
            <a:ext cx="150018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b="1" dirty="0">
                <a:solidFill>
                  <a:schemeClr val="accent6"/>
                </a:solidFill>
                <a:latin typeface="Comic Sans MS" pitchFamily="66" charset="0"/>
              </a:rPr>
              <a:t>Electrons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6576814" y="3719779"/>
            <a:ext cx="571500" cy="28575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01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the parts of an atom?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75" y="1571625"/>
            <a:ext cx="8245549" cy="1196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Positive charges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are one type of electrical charges that are left behind when negative charges are rubbed off a material.</a:t>
            </a:r>
            <a:endParaRPr lang="en-US" sz="2400" b="1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875" y="4859338"/>
            <a:ext cx="4500563" cy="15621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</a:t>
            </a:r>
            <a:r>
              <a:rPr lang="en-CA" sz="2400" b="1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positive charges</a:t>
            </a: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are parts of atoms called </a:t>
            </a:r>
            <a:r>
              <a:rPr lang="en-CA" sz="2400" b="1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protons</a:t>
            </a: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 These charges are found inside the nucleus.</a:t>
            </a:r>
            <a:endParaRPr lang="en-US" sz="240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000232" y="3107328"/>
            <a:ext cx="1571636" cy="1428760"/>
          </a:xfrm>
          <a:prstGeom prst="ellipse">
            <a:avLst/>
          </a:prstGeom>
          <a:ln>
            <a:solidFill>
              <a:schemeClr val="accent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4400" b="1" dirty="0">
                <a:solidFill>
                  <a:schemeClr val="bg1"/>
                </a:solidFill>
                <a:latin typeface="Comic Sans MS" pitchFamily="66" charset="0"/>
              </a:rPr>
              <a:t>+</a:t>
            </a:r>
            <a:r>
              <a:rPr lang="en-CA" sz="4400" b="1" dirty="0" err="1">
                <a:solidFill>
                  <a:schemeClr val="bg1"/>
                </a:solidFill>
                <a:latin typeface="Comic Sans MS" pitchFamily="66" charset="0"/>
              </a:rPr>
              <a:t>ve</a:t>
            </a:r>
            <a:endParaRPr lang="en-CA" sz="4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7" name="Picture 10" descr="Topic 4   13 atom mod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00" b="5000"/>
          <a:stretch>
            <a:fillRect/>
          </a:stretch>
        </p:blipFill>
        <p:spPr bwMode="auto">
          <a:xfrm>
            <a:off x="4984054" y="3583367"/>
            <a:ext cx="3446462" cy="31797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144641" y="3119817"/>
            <a:ext cx="10715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b="1" dirty="0">
                <a:solidFill>
                  <a:schemeClr val="accent6"/>
                </a:solidFill>
                <a:latin typeface="Comic Sans MS" pitchFamily="66" charset="0"/>
              </a:rPr>
              <a:t>Protons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6537423" y="4084222"/>
            <a:ext cx="1714500" cy="500063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8730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the parts of an atom?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75" y="1455738"/>
            <a:ext cx="8173541" cy="8302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Electrically neutral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describes materials that have equal numbers of negative and positive charges.</a:t>
            </a:r>
            <a:endParaRPr lang="en-US" sz="2400" b="1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875" y="5685055"/>
            <a:ext cx="8173541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atom shown above has 8 negative charges (electrons) and 8 positive charges (protons), so it is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electrically neutral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6" name="Picture 10" descr="Topic 4   13 atom mod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00" b="5000"/>
          <a:stretch>
            <a:fillRect/>
          </a:stretch>
        </p:blipFill>
        <p:spPr bwMode="auto">
          <a:xfrm>
            <a:off x="2643188" y="2433638"/>
            <a:ext cx="3429000" cy="31638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6829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208912" cy="1143000"/>
          </a:xfrm>
        </p:spPr>
        <p:txBody>
          <a:bodyPr/>
          <a:lstStyle/>
          <a:p>
            <a:r>
              <a:rPr lang="en-CA" dirty="0" smtClean="0"/>
              <a:t>How do objects become charged?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635896" y="2788356"/>
            <a:ext cx="4659282" cy="193899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 smtClean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When different materials are rubbed together, some of the electrons (negative charges) may move from one material to the other.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" name="Picture 6" descr="Topic 2 2 Static cl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788356"/>
            <a:ext cx="3276997" cy="390613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42874" y="1412776"/>
            <a:ext cx="8152303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 smtClean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Have you ever had your hair stick to a sweater when you took it off?  Do your clothes stick together when you remove them from the dryer?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7" name="Picture 9" descr="Topic 2 4 dryer cli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470" y="4625975"/>
            <a:ext cx="2857500" cy="206851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4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36904" cy="1143000"/>
          </a:xfrm>
        </p:spPr>
        <p:txBody>
          <a:bodyPr/>
          <a:lstStyle/>
          <a:p>
            <a:r>
              <a:rPr lang="en-CA" dirty="0" smtClean="0"/>
              <a:t>How do objects become charged? 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75" y="1455738"/>
            <a:ext cx="8173541" cy="83026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process of charging materials by rubbing them together is called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charging by friction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622301" y="2428875"/>
            <a:ext cx="3214688" cy="30226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The materials shown in image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A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 are both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electrically neutral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 When the two materials are rubbed together, their charges change as shown in image </a:t>
            </a:r>
            <a:r>
              <a:rPr lang="en-CA" sz="2400" b="1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B</a:t>
            </a: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6" name="Picture 9" descr="Topic 2 5 Towel char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13"/>
          <a:stretch>
            <a:fillRect/>
          </a:stretch>
        </p:blipFill>
        <p:spPr bwMode="auto">
          <a:xfrm>
            <a:off x="6012161" y="2454976"/>
            <a:ext cx="2304256" cy="175245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Topic 2 5 Towel char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41"/>
          <a:stretch>
            <a:fillRect/>
          </a:stretch>
        </p:blipFill>
        <p:spPr bwMode="auto">
          <a:xfrm>
            <a:off x="142875" y="2428875"/>
            <a:ext cx="2311355" cy="17202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389" y="4500563"/>
            <a:ext cx="227484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(equal numbers of +</a:t>
            </a:r>
            <a:r>
              <a:rPr lang="en-CA" dirty="0" err="1">
                <a:solidFill>
                  <a:srgbClr val="2D2D8A"/>
                </a:solidFill>
                <a:latin typeface="Comic Sans MS" pitchFamily="66" charset="0"/>
              </a:rPr>
              <a:t>ves</a:t>
            </a:r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 and –</a:t>
            </a:r>
            <a:r>
              <a:rPr lang="en-CA" dirty="0" err="1">
                <a:solidFill>
                  <a:srgbClr val="2D2D8A"/>
                </a:solidFill>
                <a:latin typeface="Comic Sans MS" pitchFamily="66" charset="0"/>
              </a:rPr>
              <a:t>ves</a:t>
            </a:r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 in each material)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12161" y="4500563"/>
            <a:ext cx="23042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(excess +</a:t>
            </a:r>
            <a:r>
              <a:rPr lang="en-CA" dirty="0" err="1">
                <a:solidFill>
                  <a:srgbClr val="2D2D8A"/>
                </a:solidFill>
                <a:latin typeface="Comic Sans MS" pitchFamily="66" charset="0"/>
              </a:rPr>
              <a:t>ves</a:t>
            </a:r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 in the top material and excess –</a:t>
            </a:r>
            <a:r>
              <a:rPr lang="en-CA" dirty="0" err="1">
                <a:solidFill>
                  <a:srgbClr val="2D2D8A"/>
                </a:solidFill>
                <a:latin typeface="Comic Sans MS" pitchFamily="66" charset="0"/>
              </a:rPr>
              <a:t>ves</a:t>
            </a:r>
            <a:r>
              <a:rPr lang="en-CA" dirty="0">
                <a:solidFill>
                  <a:srgbClr val="2D2D8A"/>
                </a:solidFill>
                <a:latin typeface="Comic Sans MS" pitchFamily="66" charset="0"/>
              </a:rPr>
              <a:t> in the bottom material)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2844" y="5877272"/>
            <a:ext cx="8173573" cy="83099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2400" dirty="0">
                <a:solidFill>
                  <a:schemeClr val="accent6"/>
                </a:solidFill>
                <a:latin typeface="Comic Sans MS" pitchFamily="66" charset="0"/>
                <a:cs typeface="Times New Roman" pitchFamily="18" charset="0"/>
              </a:rPr>
              <a:t>What is the electrical charge of the two materials after they have been rubbed together?</a:t>
            </a:r>
            <a:endParaRPr lang="en-CA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5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80920" cy="1143000"/>
          </a:xfrm>
        </p:spPr>
        <p:txBody>
          <a:bodyPr/>
          <a:lstStyle/>
          <a:p>
            <a:r>
              <a:rPr lang="en-CA" dirty="0" smtClean="0"/>
              <a:t>Why is hair attracted to a balloon?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2844" y="1571612"/>
            <a:ext cx="8140731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CA" sz="2400" dirty="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What has happened to the charges of the hair and of the balloon after they have been rubbed together?</a:t>
            </a:r>
            <a:endParaRPr lang="en-US" sz="2400" dirty="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" name="Picture 8" descr="Topic 2 6 Balloon hair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56" y="2643186"/>
            <a:ext cx="2926893" cy="309006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 descr="Topic 2 6 Balloon hair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643186"/>
            <a:ext cx="2946166" cy="309006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96485" y="6021288"/>
            <a:ext cx="7233447" cy="46745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CA" sz="2400">
                <a:solidFill>
                  <a:srgbClr val="004081"/>
                </a:solidFill>
                <a:latin typeface="Comic Sans MS" pitchFamily="66" charset="0"/>
                <a:cs typeface="Times New Roman" pitchFamily="18" charset="0"/>
              </a:rPr>
              <a:t>Why is the hair attracted to the balloon?</a:t>
            </a:r>
            <a:endParaRPr lang="en-US" sz="2400">
              <a:solidFill>
                <a:srgbClr val="004081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60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292</TotalTime>
  <Words>473</Words>
  <Application>Microsoft Office PowerPoint</Application>
  <PresentationFormat>On-screen Show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Introduction to Static Electricity</vt:lpstr>
      <vt:lpstr>Learning Goal</vt:lpstr>
      <vt:lpstr>What are charges and how do they behave?</vt:lpstr>
      <vt:lpstr>What are the parts of an atom?</vt:lpstr>
      <vt:lpstr>What are the parts of an atom?</vt:lpstr>
      <vt:lpstr>What are the parts of an atom?</vt:lpstr>
      <vt:lpstr>How do objects become charged?</vt:lpstr>
      <vt:lpstr>How do objects become charged? </vt:lpstr>
      <vt:lpstr>Why is hair attracted to a balloon?</vt:lpstr>
      <vt:lpstr>The Law of Electric Charge</vt:lpstr>
      <vt:lpstr>Charged Objects and Neutral Objects</vt:lpstr>
      <vt:lpstr>Charged Objects and Neutral Objects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Static Electricity</dc:title>
  <dc:creator>Justin</dc:creator>
  <cp:lastModifiedBy>Justin</cp:lastModifiedBy>
  <cp:revision>3</cp:revision>
  <dcterms:created xsi:type="dcterms:W3CDTF">2012-04-02T18:56:37Z</dcterms:created>
  <dcterms:modified xsi:type="dcterms:W3CDTF">2013-03-04T00:57:48Z</dcterms:modified>
</cp:coreProperties>
</file>