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5" roundtripDataSignature="AMtx7mjCgA9+Fwnz+GU8Ra7uOtHAUrOMM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936" y="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lvl="1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lvl="2" algn="ct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lvl="3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lvl="4" algn="ct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4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 txBox="1"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body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5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623487" y="1354819"/>
            <a:ext cx="7771149" cy="2678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00">
                <a:solidFill>
                  <a:schemeClr val="lt1"/>
                </a:solidFill>
              </a:rPr>
              <a:t>Canadian History: 1929 - 1945</a:t>
            </a:r>
            <a:endParaRPr sz="6300">
              <a:solidFill>
                <a:schemeClr val="lt1"/>
              </a:solidFill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620316" y="4414180"/>
            <a:ext cx="5255018" cy="884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>
              <a:solidFill>
                <a:schemeClr val="lt1"/>
              </a:solidFill>
            </a:endParaRPr>
          </a:p>
        </p:txBody>
      </p:sp>
      <p:grpSp>
        <p:nvGrpSpPr>
          <p:cNvPr id="87" name="Google Shape;87;p1"/>
          <p:cNvGrpSpPr/>
          <p:nvPr/>
        </p:nvGrpSpPr>
        <p:grpSpPr>
          <a:xfrm>
            <a:off x="8609261" y="0"/>
            <a:ext cx="534739" cy="6858000"/>
            <a:chOff x="11479015" y="0"/>
            <a:chExt cx="712985" cy="6858000"/>
          </a:xfrm>
        </p:grpSpPr>
        <p:sp>
          <p:nvSpPr>
            <p:cNvPr id="88" name="Google Shape;88;p1"/>
            <p:cNvSpPr/>
            <p:nvPr/>
          </p:nvSpPr>
          <p:spPr>
            <a:xfrm>
              <a:off x="11479018" y="0"/>
              <a:ext cx="712982" cy="6858000"/>
            </a:xfrm>
            <a:custGeom>
              <a:avLst/>
              <a:gdLst/>
              <a:ahLst/>
              <a:cxnLst/>
              <a:rect l="l" t="t" r="r" b="b"/>
              <a:pathLst>
                <a:path w="712982" h="6858000" extrusionOk="0">
                  <a:moveTo>
                    <a:pt x="280560" y="0"/>
                  </a:moveTo>
                  <a:lnTo>
                    <a:pt x="712982" y="0"/>
                  </a:lnTo>
                  <a:lnTo>
                    <a:pt x="712982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dir="10800000" algn="ctr" rotWithShape="0">
                <a:schemeClr val="lt1">
                  <a:alpha val="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9" name="Google Shape;89;p1"/>
            <p:cNvSpPr/>
            <p:nvPr/>
          </p:nvSpPr>
          <p:spPr>
            <a:xfrm>
              <a:off x="11479015" y="0"/>
              <a:ext cx="712985" cy="6858000"/>
            </a:xfrm>
            <a:custGeom>
              <a:avLst/>
              <a:gdLst/>
              <a:ahLst/>
              <a:cxnLst/>
              <a:rect l="l" t="t" r="r" b="b"/>
              <a:pathLst>
                <a:path w="712985" h="6858000" extrusionOk="0">
                  <a:moveTo>
                    <a:pt x="280560" y="0"/>
                  </a:moveTo>
                  <a:lnTo>
                    <a:pt x="712985" y="0"/>
                  </a:lnTo>
                  <a:lnTo>
                    <a:pt x="712985" y="6858000"/>
                  </a:lnTo>
                  <a:lnTo>
                    <a:pt x="372527" y="6858000"/>
                  </a:lnTo>
                  <a:lnTo>
                    <a:pt x="372901" y="6835810"/>
                  </a:lnTo>
                  <a:cubicBezTo>
                    <a:pt x="343741" y="6729822"/>
                    <a:pt x="373381" y="6623551"/>
                    <a:pt x="363017" y="6518145"/>
                  </a:cubicBezTo>
                  <a:cubicBezTo>
                    <a:pt x="358372" y="6470360"/>
                    <a:pt x="362468" y="6422202"/>
                    <a:pt x="310498" y="6393936"/>
                  </a:cubicBezTo>
                  <a:cubicBezTo>
                    <a:pt x="303659" y="6390296"/>
                    <a:pt x="304819" y="6368800"/>
                    <a:pt x="305420" y="6355564"/>
                  </a:cubicBezTo>
                  <a:cubicBezTo>
                    <a:pt x="306594" y="6326166"/>
                    <a:pt x="314451" y="6296329"/>
                    <a:pt x="311030" y="6267729"/>
                  </a:cubicBezTo>
                  <a:cubicBezTo>
                    <a:pt x="304253" y="6208466"/>
                    <a:pt x="293104" y="6149393"/>
                    <a:pt x="281440" y="6090959"/>
                  </a:cubicBezTo>
                  <a:cubicBezTo>
                    <a:pt x="276978" y="6068911"/>
                    <a:pt x="266829" y="6048361"/>
                    <a:pt x="258928" y="6026981"/>
                  </a:cubicBezTo>
                  <a:cubicBezTo>
                    <a:pt x="254416" y="6015184"/>
                    <a:pt x="244605" y="6003083"/>
                    <a:pt x="245105" y="5991615"/>
                  </a:cubicBezTo>
                  <a:cubicBezTo>
                    <a:pt x="248075" y="5925141"/>
                    <a:pt x="216651" y="5867990"/>
                    <a:pt x="197441" y="5807458"/>
                  </a:cubicBezTo>
                  <a:cubicBezTo>
                    <a:pt x="188523" y="5779456"/>
                    <a:pt x="171697" y="5754078"/>
                    <a:pt x="159115" y="5727356"/>
                  </a:cubicBezTo>
                  <a:cubicBezTo>
                    <a:pt x="155717" y="5720411"/>
                    <a:pt x="152517" y="5712566"/>
                    <a:pt x="152306" y="5705270"/>
                  </a:cubicBezTo>
                  <a:cubicBezTo>
                    <a:pt x="151252" y="5663532"/>
                    <a:pt x="151674" y="5621922"/>
                    <a:pt x="150939" y="5580441"/>
                  </a:cubicBezTo>
                  <a:cubicBezTo>
                    <a:pt x="150326" y="5542748"/>
                    <a:pt x="147369" y="5505023"/>
                    <a:pt x="187956" y="5482729"/>
                  </a:cubicBezTo>
                  <a:cubicBezTo>
                    <a:pt x="194324" y="5479395"/>
                    <a:pt x="198291" y="5470181"/>
                    <a:pt x="201902" y="5463053"/>
                  </a:cubicBezTo>
                  <a:cubicBezTo>
                    <a:pt x="257480" y="5353065"/>
                    <a:pt x="249730" y="5298303"/>
                    <a:pt x="168174" y="5205662"/>
                  </a:cubicBezTo>
                  <a:cubicBezTo>
                    <a:pt x="159805" y="5196040"/>
                    <a:pt x="152161" y="5174340"/>
                    <a:pt x="157186" y="5166766"/>
                  </a:cubicBezTo>
                  <a:cubicBezTo>
                    <a:pt x="198743" y="5102508"/>
                    <a:pt x="186477" y="5038579"/>
                    <a:pt x="163999" y="4972256"/>
                  </a:cubicBezTo>
                  <a:cubicBezTo>
                    <a:pt x="158020" y="4955056"/>
                    <a:pt x="155299" y="4930181"/>
                    <a:pt x="163388" y="4915833"/>
                  </a:cubicBezTo>
                  <a:cubicBezTo>
                    <a:pt x="200708" y="4847649"/>
                    <a:pt x="186907" y="4780374"/>
                    <a:pt x="166361" y="4712964"/>
                  </a:cubicBezTo>
                  <a:cubicBezTo>
                    <a:pt x="163165" y="4702485"/>
                    <a:pt x="150748" y="4690669"/>
                    <a:pt x="140122" y="4687152"/>
                  </a:cubicBezTo>
                  <a:cubicBezTo>
                    <a:pt x="102452" y="4674589"/>
                    <a:pt x="86917" y="4644970"/>
                    <a:pt x="73058" y="4611951"/>
                  </a:cubicBezTo>
                  <a:cubicBezTo>
                    <a:pt x="50686" y="4559957"/>
                    <a:pt x="25516" y="4509149"/>
                    <a:pt x="3979" y="4456771"/>
                  </a:cubicBezTo>
                  <a:cubicBezTo>
                    <a:pt x="-1236" y="4443877"/>
                    <a:pt x="-726" y="4427139"/>
                    <a:pt x="2091" y="4412781"/>
                  </a:cubicBezTo>
                  <a:cubicBezTo>
                    <a:pt x="11653" y="4363733"/>
                    <a:pt x="45382" y="4329603"/>
                    <a:pt x="75905" y="4292897"/>
                  </a:cubicBezTo>
                  <a:cubicBezTo>
                    <a:pt x="89361" y="4276787"/>
                    <a:pt x="97880" y="4255660"/>
                    <a:pt x="104434" y="4235333"/>
                  </a:cubicBezTo>
                  <a:cubicBezTo>
                    <a:pt x="121200" y="4182569"/>
                    <a:pt x="135523" y="4128901"/>
                    <a:pt x="151065" y="4075686"/>
                  </a:cubicBezTo>
                  <a:cubicBezTo>
                    <a:pt x="152552" y="4070549"/>
                    <a:pt x="157315" y="4065932"/>
                    <a:pt x="161243" y="4061695"/>
                  </a:cubicBezTo>
                  <a:cubicBezTo>
                    <a:pt x="202828" y="4019095"/>
                    <a:pt x="244731" y="3976753"/>
                    <a:pt x="286285" y="3933862"/>
                  </a:cubicBezTo>
                  <a:cubicBezTo>
                    <a:pt x="294168" y="3925683"/>
                    <a:pt x="299393" y="3914571"/>
                    <a:pt x="306926" y="3905847"/>
                  </a:cubicBezTo>
                  <a:cubicBezTo>
                    <a:pt x="317292" y="3893589"/>
                    <a:pt x="326766" y="3878502"/>
                    <a:pt x="340015" y="3871199"/>
                  </a:cubicBezTo>
                  <a:cubicBezTo>
                    <a:pt x="381725" y="3848490"/>
                    <a:pt x="396760" y="3812013"/>
                    <a:pt x="400111" y="3767743"/>
                  </a:cubicBezTo>
                  <a:cubicBezTo>
                    <a:pt x="403294" y="3727294"/>
                    <a:pt x="405323" y="3686973"/>
                    <a:pt x="409694" y="3646690"/>
                  </a:cubicBezTo>
                  <a:cubicBezTo>
                    <a:pt x="414852" y="3597538"/>
                    <a:pt x="420910" y="3548579"/>
                    <a:pt x="428447" y="3499752"/>
                  </a:cubicBezTo>
                  <a:cubicBezTo>
                    <a:pt x="431696" y="3478619"/>
                    <a:pt x="435683" y="3456228"/>
                    <a:pt x="445033" y="3437349"/>
                  </a:cubicBezTo>
                  <a:cubicBezTo>
                    <a:pt x="470858" y="3384475"/>
                    <a:pt x="486179" y="3329236"/>
                    <a:pt x="471431" y="3272018"/>
                  </a:cubicBezTo>
                  <a:cubicBezTo>
                    <a:pt x="459682" y="3226180"/>
                    <a:pt x="472474" y="3185267"/>
                    <a:pt x="495919" y="3153432"/>
                  </a:cubicBezTo>
                  <a:cubicBezTo>
                    <a:pt x="538461" y="3095505"/>
                    <a:pt x="521296" y="3040311"/>
                    <a:pt x="499541" y="2985907"/>
                  </a:cubicBezTo>
                  <a:cubicBezTo>
                    <a:pt x="488276" y="2957871"/>
                    <a:pt x="486838" y="2934028"/>
                    <a:pt x="491640" y="2905697"/>
                  </a:cubicBezTo>
                  <a:cubicBezTo>
                    <a:pt x="502898" y="2840071"/>
                    <a:pt x="547705" y="2792141"/>
                    <a:pt x="586592" y="2746325"/>
                  </a:cubicBezTo>
                  <a:cubicBezTo>
                    <a:pt x="619786" y="2707275"/>
                    <a:pt x="636305" y="2665661"/>
                    <a:pt x="647211" y="2620857"/>
                  </a:cubicBezTo>
                  <a:cubicBezTo>
                    <a:pt x="661216" y="2564298"/>
                    <a:pt x="648982" y="2522027"/>
                    <a:pt x="598120" y="2501248"/>
                  </a:cubicBezTo>
                  <a:cubicBezTo>
                    <a:pt x="583733" y="2495506"/>
                    <a:pt x="566431" y="2484521"/>
                    <a:pt x="560897" y="2471368"/>
                  </a:cubicBezTo>
                  <a:cubicBezTo>
                    <a:pt x="533469" y="2407931"/>
                    <a:pt x="496686" y="2344634"/>
                    <a:pt x="506928" y="2272389"/>
                  </a:cubicBezTo>
                  <a:cubicBezTo>
                    <a:pt x="520879" y="2172517"/>
                    <a:pt x="509052" y="2077807"/>
                    <a:pt x="474122" y="1983284"/>
                  </a:cubicBezTo>
                  <a:cubicBezTo>
                    <a:pt x="417537" y="1829959"/>
                    <a:pt x="358639" y="1676886"/>
                    <a:pt x="349180" y="1510207"/>
                  </a:cubicBezTo>
                  <a:cubicBezTo>
                    <a:pt x="347619" y="1482573"/>
                    <a:pt x="326399" y="1451821"/>
                    <a:pt x="306451" y="1430003"/>
                  </a:cubicBezTo>
                  <a:cubicBezTo>
                    <a:pt x="268511" y="1388202"/>
                    <a:pt x="266127" y="1390512"/>
                    <a:pt x="287747" y="1336633"/>
                  </a:cubicBezTo>
                  <a:cubicBezTo>
                    <a:pt x="293070" y="1323756"/>
                    <a:pt x="295470" y="1308272"/>
                    <a:pt x="304326" y="1298229"/>
                  </a:cubicBezTo>
                  <a:cubicBezTo>
                    <a:pt x="349361" y="1247057"/>
                    <a:pt x="331041" y="1191986"/>
                    <a:pt x="317671" y="1136667"/>
                  </a:cubicBezTo>
                  <a:cubicBezTo>
                    <a:pt x="315148" y="1126990"/>
                    <a:pt x="311827" y="1115354"/>
                    <a:pt x="314959" y="1106522"/>
                  </a:cubicBezTo>
                  <a:cubicBezTo>
                    <a:pt x="329032" y="1066641"/>
                    <a:pt x="319157" y="1035231"/>
                    <a:pt x="290675" y="1004980"/>
                  </a:cubicBezTo>
                  <a:cubicBezTo>
                    <a:pt x="266138" y="978690"/>
                    <a:pt x="249805" y="947108"/>
                    <a:pt x="272712" y="910357"/>
                  </a:cubicBezTo>
                  <a:cubicBezTo>
                    <a:pt x="323486" y="828702"/>
                    <a:pt x="317578" y="747981"/>
                    <a:pt x="270963" y="667028"/>
                  </a:cubicBezTo>
                  <a:cubicBezTo>
                    <a:pt x="237707" y="609204"/>
                    <a:pt x="225082" y="549995"/>
                    <a:pt x="244986" y="483131"/>
                  </a:cubicBezTo>
                  <a:cubicBezTo>
                    <a:pt x="252708" y="457408"/>
                    <a:pt x="242285" y="426353"/>
                    <a:pt x="241465" y="397465"/>
                  </a:cubicBezTo>
                  <a:cubicBezTo>
                    <a:pt x="240850" y="381142"/>
                    <a:pt x="239176" y="363176"/>
                    <a:pt x="244890" y="348507"/>
                  </a:cubicBezTo>
                  <a:cubicBezTo>
                    <a:pt x="259350" y="309454"/>
                    <a:pt x="279299" y="272445"/>
                    <a:pt x="293439" y="233141"/>
                  </a:cubicBezTo>
                  <a:cubicBezTo>
                    <a:pt x="300152" y="214256"/>
                    <a:pt x="302437" y="192349"/>
                    <a:pt x="300513" y="172069"/>
                  </a:cubicBezTo>
                  <a:close/>
                </a:path>
              </a:pathLst>
            </a:custGeom>
            <a:blipFill rotWithShape="1">
              <a:blip r:embed="rId3">
                <a:alphaModFix amt="57000"/>
              </a:blip>
              <a:tile tx="0" ty="0" sx="100000" sy="100000" flip="none" algn="tl"/>
            </a:blipFill>
            <a:ln>
              <a:noFill/>
            </a:ln>
            <a:effectLst>
              <a:outerShdw blurRad="381000" dist="152400" dir="10800000" algn="ctr" rotWithShape="0">
                <a:schemeClr val="lt1">
                  <a:alpha val="9803"/>
                </a:scheme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 descr="A group of people holding signs&#10;&#10;Description automatically generated with medium confidence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20" y="1"/>
            <a:ext cx="914398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>
            <a:spLocks noGrp="1"/>
          </p:cNvSpPr>
          <p:nvPr>
            <p:ph type="title"/>
          </p:nvPr>
        </p:nvSpPr>
        <p:spPr>
          <a:xfrm>
            <a:off x="628650" y="1122362"/>
            <a:ext cx="7886700" cy="29005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00">
                <a:solidFill>
                  <a:srgbClr val="FFFFFF"/>
                </a:solidFill>
              </a:rPr>
              <a:t>Canada in the Great Depression</a:t>
            </a:r>
            <a:endParaRPr/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1"/>
          </p:nvPr>
        </p:nvSpPr>
        <p:spPr>
          <a:xfrm>
            <a:off x="628650" y="4159404"/>
            <a:ext cx="7886700" cy="1098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None/>
            </a:pPr>
            <a:endParaRPr sz="17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/>
          <p:nvPr/>
        </p:nvSpPr>
        <p:spPr>
          <a:xfrm>
            <a:off x="0" y="651752"/>
            <a:ext cx="9144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3"/>
          <p:cNvSpPr txBox="1">
            <a:spLocks noGrp="1"/>
          </p:cNvSpPr>
          <p:nvPr>
            <p:ph type="title"/>
          </p:nvPr>
        </p:nvSpPr>
        <p:spPr>
          <a:xfrm>
            <a:off x="417399" y="643467"/>
            <a:ext cx="8408193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Business Cycle: Boom and Bust</a:t>
            </a:r>
            <a:endParaRPr/>
          </a:p>
        </p:txBody>
      </p:sp>
      <p:pic>
        <p:nvPicPr>
          <p:cNvPr id="104" name="Google Shape;104;p3" descr="business-cycle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223087" y="1675227"/>
            <a:ext cx="6697824" cy="4394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4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232152" y="643467"/>
            <a:ext cx="4679695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4"/>
          <p:cNvSpPr txBox="1"/>
          <p:nvPr/>
        </p:nvSpPr>
        <p:spPr>
          <a:xfrm>
            <a:off x="6172200" y="2510287"/>
            <a:ext cx="1981200" cy="1837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province had the biggest decrease in income? 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Which had the lowest?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6F4C5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"/>
          <p:cNvSpPr/>
          <p:nvPr/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9" name="Google Shape;119;p5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400" y="643467"/>
            <a:ext cx="7010400" cy="5571066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5"/>
          <p:cNvSpPr txBox="1"/>
          <p:nvPr/>
        </p:nvSpPr>
        <p:spPr>
          <a:xfrm>
            <a:off x="5791200" y="1600200"/>
            <a:ext cx="1981200" cy="1338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When was the “trough” of the business cycle of the 1930s?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26" name="Google Shape;126;p6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3151" y="457200"/>
            <a:ext cx="4162649" cy="61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56178"/>
          <a:stretch/>
        </p:blipFill>
        <p:spPr>
          <a:xfrm>
            <a:off x="6019800" y="3437552"/>
            <a:ext cx="2519447" cy="314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5105400" y="1600200"/>
            <a:ext cx="32004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Hypothesize – why do you think wheat  production fell so dramatically?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/>
          </a:p>
        </p:txBody>
      </p:sp>
      <p:pic>
        <p:nvPicPr>
          <p:cNvPr id="134" name="Google Shape;134;p7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3151" y="457200"/>
            <a:ext cx="4162649" cy="6126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4">
            <a:alphaModFix/>
          </a:blip>
          <a:srcRect l="513"/>
          <a:stretch/>
        </p:blipFill>
        <p:spPr>
          <a:xfrm>
            <a:off x="2819400" y="3437552"/>
            <a:ext cx="5719847" cy="314581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7"/>
          <p:cNvSpPr txBox="1"/>
          <p:nvPr/>
        </p:nvSpPr>
        <p:spPr>
          <a:xfrm>
            <a:off x="5105400" y="1600200"/>
            <a:ext cx="3200400" cy="1089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ANSWER: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Hypothesize – why do you think wheat  production fell so dramatically?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Palliser’s Triangle</a:t>
            </a:r>
            <a:endParaRPr/>
          </a:p>
        </p:txBody>
      </p:sp>
      <p:sp>
        <p:nvSpPr>
          <p:cNvPr id="142" name="Google Shape;142;p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Grain producing areas of western Canada</a:t>
            </a:r>
            <a:endParaRPr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</a:pPr>
            <a:r>
              <a:rPr lang="en-US" sz="2800"/>
              <a:t>Average rainfall is low and the timing  of rainfall is crucial to good harvests.</a:t>
            </a:r>
            <a:endParaRPr/>
          </a:p>
        </p:txBody>
      </p:sp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139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/>
          </a:p>
        </p:txBody>
      </p:sp>
      <p:pic>
        <p:nvPicPr>
          <p:cNvPr id="144" name="Google Shape;144;p8" descr="C:\Users\tea_teaher\Downloads\Palliser's_Triangle_map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" y="1676400"/>
            <a:ext cx="4510586" cy="34686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9"/>
          <p:cNvSpPr/>
          <p:nvPr/>
        </p:nvSpPr>
        <p:spPr>
          <a:xfrm>
            <a:off x="0" y="0"/>
            <a:ext cx="9141714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9"/>
          <p:cNvSpPr/>
          <p:nvPr/>
        </p:nvSpPr>
        <p:spPr>
          <a:xfrm rot="5400000" flipH="1">
            <a:off x="-1914813" y="1914812"/>
            <a:ext cx="6858000" cy="3028377"/>
          </a:xfrm>
          <a:prstGeom prst="rect">
            <a:avLst/>
          </a:prstGeom>
          <a:gradFill>
            <a:gsLst>
              <a:gs pos="0">
                <a:srgbClr val="000000"/>
              </a:gs>
              <a:gs pos="8000">
                <a:srgbClr val="000000"/>
              </a:gs>
              <a:gs pos="100000">
                <a:srgbClr val="F4CC05"/>
              </a:gs>
            </a:gsLst>
            <a:lin ang="30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9"/>
          <p:cNvSpPr/>
          <p:nvPr/>
        </p:nvSpPr>
        <p:spPr>
          <a:xfrm rot="5400000" flipH="1">
            <a:off x="-1914814" y="1924949"/>
            <a:ext cx="6857999" cy="302837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FBDF53">
                  <a:alpha val="45882"/>
                </a:srgbClr>
              </a:gs>
              <a:gs pos="100000">
                <a:srgbClr val="FBDF53">
                  <a:alpha val="45882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 rot="5400000" flipH="1">
            <a:off x="263195" y="4092815"/>
            <a:ext cx="2501979" cy="3028381"/>
          </a:xfrm>
          <a:prstGeom prst="rect">
            <a:avLst/>
          </a:prstGeom>
          <a:gradFill>
            <a:gsLst>
              <a:gs pos="0">
                <a:srgbClr val="FBDF53">
                  <a:alpha val="28627"/>
                </a:srgbClr>
              </a:gs>
              <a:gs pos="2000">
                <a:srgbClr val="FBDF53">
                  <a:alpha val="28627"/>
                </a:srgbClr>
              </a:gs>
              <a:gs pos="100000">
                <a:srgbClr val="000000">
                  <a:alpha val="29803"/>
                </a:srgbClr>
              </a:gs>
            </a:gsLst>
            <a:lin ang="7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9"/>
          <p:cNvSpPr/>
          <p:nvPr/>
        </p:nvSpPr>
        <p:spPr>
          <a:xfrm rot="-964587">
            <a:off x="-376302" y="969718"/>
            <a:ext cx="2925267" cy="4178958"/>
          </a:xfrm>
          <a:custGeom>
            <a:avLst/>
            <a:gdLst/>
            <a:ahLst/>
            <a:cxnLst/>
            <a:rect l="l" t="t" r="r" b="b"/>
            <a:pathLst>
              <a:path w="3900357" h="4178958" extrusionOk="0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0">
                <a:srgbClr val="000000">
                  <a:alpha val="0"/>
                </a:srgbClr>
              </a:gs>
              <a:gs pos="29000">
                <a:srgbClr val="000000">
                  <a:alpha val="0"/>
                </a:srgbClr>
              </a:gs>
              <a:gs pos="100000">
                <a:srgbClr val="FBDF53">
                  <a:alpha val="42745"/>
                </a:srgbClr>
              </a:gs>
            </a:gsLst>
            <a:lin ang="18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9"/>
          <p:cNvSpPr/>
          <p:nvPr/>
        </p:nvSpPr>
        <p:spPr>
          <a:xfrm rot="5400000" flipH="1">
            <a:off x="-1914820" y="1904672"/>
            <a:ext cx="6858003" cy="302837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rgbClr val="FCEB96">
                  <a:alpha val="10980"/>
                </a:srgbClr>
              </a:gs>
              <a:gs pos="100000">
                <a:srgbClr val="FCEB96">
                  <a:alpha val="10980"/>
                </a:srgbClr>
              </a:gs>
            </a:gsLst>
            <a:lin ang="72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9"/>
          <p:cNvSpPr txBox="1">
            <a:spLocks noGrp="1"/>
          </p:cNvSpPr>
          <p:nvPr>
            <p:ph type="title"/>
          </p:nvPr>
        </p:nvSpPr>
        <p:spPr>
          <a:xfrm>
            <a:off x="350041" y="586855"/>
            <a:ext cx="2401025" cy="3387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>
                <a:solidFill>
                  <a:srgbClr val="FFFFFF"/>
                </a:solidFill>
              </a:rPr>
              <a:t>Apply your thinking</a:t>
            </a:r>
            <a:endParaRPr sz="3500">
              <a:solidFill>
                <a:srgbClr val="FFFFFF"/>
              </a:solidFill>
            </a:endParaRPr>
          </a:p>
        </p:txBody>
      </p:sp>
      <p:sp>
        <p:nvSpPr>
          <p:cNvPr id="157" name="Google Shape;157;p9"/>
          <p:cNvSpPr txBox="1">
            <a:spLocks noGrp="1"/>
          </p:cNvSpPr>
          <p:nvPr>
            <p:ph type="body" idx="1"/>
          </p:nvPr>
        </p:nvSpPr>
        <p:spPr>
          <a:xfrm>
            <a:off x="3657371" y="655976"/>
            <a:ext cx="4916510" cy="554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dirty="0"/>
              <a:t>Choose </a:t>
            </a:r>
            <a:r>
              <a:rPr lang="en-US" sz="2000" b="1" dirty="0"/>
              <a:t>one</a:t>
            </a:r>
            <a:r>
              <a:rPr lang="en-US" sz="2000" dirty="0"/>
              <a:t> of these questions and answer:</a:t>
            </a:r>
            <a:endParaRPr dirty="0"/>
          </a:p>
          <a:p>
            <a:pPr marL="57150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 dirty="0"/>
              <a:t>Imagine you are the Prime Minister of Canada. What would you have done to help Canadians during the Depression?</a:t>
            </a:r>
            <a:endParaRPr dirty="0"/>
          </a:p>
          <a:p>
            <a:pPr marL="571500" lvl="0" indent="-51435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AutoNum type="arabicPeriod"/>
            </a:pPr>
            <a:r>
              <a:rPr lang="en-US" sz="2000"/>
              <a:t>Choose two pictures from Chapter 4 in the book </a:t>
            </a:r>
            <a:r>
              <a:rPr lang="en-US" sz="2000" i="1"/>
              <a:t>Think History…</a:t>
            </a:r>
            <a:r>
              <a:rPr lang="en-US" sz="2000"/>
              <a:t>. </a:t>
            </a:r>
            <a:r>
              <a:rPr lang="en-US" sz="2000" dirty="0"/>
              <a:t>that illustrates the impact of the Great Depression in Canadians. Explain why you chose those pictures.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FFFFF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163</Words>
  <Application>Microsoft Office PowerPoint</Application>
  <PresentationFormat>On-screen Show (4:3)</PresentationFormat>
  <Paragraphs>20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Default Design</vt:lpstr>
      <vt:lpstr>Canadian History: 1929 - 1945</vt:lpstr>
      <vt:lpstr>Canada in the Great Depression</vt:lpstr>
      <vt:lpstr>The Business Cycle: Boom and Bust</vt:lpstr>
      <vt:lpstr>PowerPoint Presentation</vt:lpstr>
      <vt:lpstr>PowerPoint Presentation</vt:lpstr>
      <vt:lpstr>PowerPoint Presentation</vt:lpstr>
      <vt:lpstr>PowerPoint Presentation</vt:lpstr>
      <vt:lpstr>Palliser’s Triangle</vt:lpstr>
      <vt:lpstr>Apply your thinking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OCDSB User</dc:creator>
  <cp:lastModifiedBy>Joshua Volkers</cp:lastModifiedBy>
  <cp:revision>1</cp:revision>
  <dcterms:created xsi:type="dcterms:W3CDTF">2011-10-25T12:59:43Z</dcterms:created>
  <dcterms:modified xsi:type="dcterms:W3CDTF">2025-05-16T15:42:53Z</dcterms:modified>
</cp:coreProperties>
</file>