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99" r:id="rId5"/>
    <p:sldId id="321" r:id="rId6"/>
    <p:sldId id="259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300" r:id="rId16"/>
  </p:sldIdLst>
  <p:sldSz cx="9144000" cy="6858000" type="screen4x3"/>
  <p:notesSz cx="6858000" cy="9107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FA6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1"/>
    <p:restoredTop sz="95187"/>
  </p:normalViewPr>
  <p:slideViewPr>
    <p:cSldViewPr>
      <p:cViewPr varScale="1">
        <p:scale>
          <a:sx n="96" d="100"/>
          <a:sy n="96" d="100"/>
        </p:scale>
        <p:origin x="5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4B810EBC-123D-4C1B-B629-3E760AB233F3}" type="datetimeFigureOut">
              <a:rPr lang="en-US"/>
              <a:pPr/>
              <a:t>9/15/20</a:t>
            </a:fld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DECF28EC-C347-4140-88DA-21C0B32C49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90E7FB-DC8C-4CC5-B8E0-7099E43351E5}" type="datetimeFigureOut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2625"/>
            <a:ext cx="4554538" cy="3416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5938"/>
            <a:ext cx="5486400" cy="4098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C21F86-0D01-4062-BD73-39031C71B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548CE-F056-4AFC-80BC-9AD6EAF87D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5FA080-9C3D-4421-8023-9056E0EF5C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9BAF56-894F-47D7-B53E-80B1B99507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9660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1E5078-BE9F-4F2D-834E-1B4BB61375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EEC2-0860-2D4A-8874-FB5B29213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5B2AE-D750-A243-811F-A6E2D4DB7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EC41A-B146-A948-A5AC-A7C01BD7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6F41-D4CE-478C-B17A-82970B933475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125AE-F20F-FD43-B4AB-B83BACBF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D862D-0E97-E746-BB5E-4419646A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60F9-21F2-4E07-8528-0CB87CCDF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81CB-9F73-104A-BB95-54646290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CB9DD-41F4-A141-BAC5-11B5EB9B3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57173-4FB5-9E4B-8C5D-2810BB9F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050-F1F9-4390-A9CB-646F8623ACA6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43BD4-F431-FB43-AB0F-EA7BD4FE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BDBA0-56FE-6844-BFA6-377F5E58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8F1A-67F4-44FA-BA3B-68DD23B46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5077A2-D75C-B144-9A52-ED2188ADD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DF29A-ADF2-894C-A968-52DFF30EF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767D7-EEF7-F84E-895B-7510DC3C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CC7A-6CEF-4E49-A10B-984740B2B3D2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9B16A-57F0-414E-B5D8-34DA80F9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ED981-DEE6-FB41-A8E9-8D63D2B1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4718-958D-43E2-9D59-268C8D14A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31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A0D3D4-E40C-C848-A0B8-722A53A60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94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5503-02C3-1D4A-92E4-149534A3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72BF-04F0-404F-BD5B-1210CC9A8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ACB01-057E-E243-B6BF-E0C200BA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AB42-F73B-4796-9E3E-E4F6EEC6D79C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BED1-DB2E-FC4E-A503-DFF393FF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4123-28AB-1F4B-AF7B-9ED0CB3D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571F-D32F-46F6-8FB7-FE2CEAAA8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2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FD44-BB71-7749-8C4E-BCBBAF59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31B39-2EF7-B24E-A79C-38CE7241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D9340-0421-DC4A-B697-052C66A6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8580-F447-4C57-81A5-D40ECEC27560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00661-5834-6746-80D3-C0A664C2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98C4D-AA48-2847-9134-5FDB867F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F9F3-6D2E-4969-97CD-65A996074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4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4AD8-DC15-4742-B302-2FE8286A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713EF-C552-B14D-8B1E-41F783E7B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06DBC-6D1C-D342-9CB3-0E5DB9D16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75CB7-34AB-EA46-A0F0-9ED1A09D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8603-BF0E-4D48-A6B4-36809CD36CF6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A2E91-B5D0-784C-8ADD-09ED8A2B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ACD77-8D49-0F4E-9127-A2954F41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491D-1A90-4677-815D-06B2B9951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9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DCB6-2F3F-E342-BB7D-4CA8F247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5AD48-8EF2-CA47-8CC1-F0FE1BA7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2105E-8E0B-3245-8E3C-D704623EF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1E23B-18E5-FE48-8C48-B585B2BB7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BE7FD-B114-744E-941D-D34B54CF9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EBA2F-89A7-C249-A5D4-8378E3A9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A0A8-CEB3-4B70-AE45-B509DAEE81F9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D8FE9-3BE9-5B4E-A719-A029A357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5E1339-EF2B-5F40-81C3-B20A8779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ABAF-85CE-47C0-B43F-D77237768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4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55E5-9FF4-554A-BDD9-5CFE0604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C1517-A4E9-CD45-B9BC-D4264A08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BCFE-90D8-4DD0-8BFB-17D3E931BD94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2D5DB-CF8E-5D4A-BA73-933408E2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C9989-6B9F-9643-A60D-95737C6D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19F1-A494-48EB-BEED-C429DF018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29A2C-BEF6-1C4F-AAFA-08BB251D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09AA-858F-4D9F-B22B-8E0579D4DB86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4C474-DDA1-964C-AC16-7A615A4C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B2EA6-309A-B34F-9DF8-60E23F56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303B-BAE8-4F70-9553-F59DC87FF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3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811E-A2DE-2A42-BD2E-27E36A65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870FE-6058-7840-B69C-32F460BDC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64689-3B5E-4349-81D7-CC599351C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78F1C-3A91-7143-A3B4-3CBC3149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17B-0A79-4E8E-AD8B-3107AC1BAA8B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DDB4D-8886-6A47-92ED-3CBA311B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8B84D-5758-F944-AFC4-25AF020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8206-83FC-4A43-ADD9-6E5ACFE85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9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3E43-3F17-9349-BD5D-ED2ED810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54D994-D5C4-014F-BBAA-51BC92164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AD9A8-5B4C-DA4C-88C8-CC87CF6A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A087B-E352-AD45-AC4D-AFF86F5B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8E0F-9867-44FA-B970-99542EAFA90C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77A15-9212-EF4E-A2ED-32D55405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D6DC6-89D1-CD49-A62D-D811832F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C533-34FB-4C6B-B643-E72B754AB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ADB7D9-83DC-AD44-937C-6AB77FC6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F923C-C092-5D49-B1E5-7556F71B6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8167E-CCE1-B94E-96F9-56ABC9CE9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D523-E7DD-4C87-AE07-5367D2FA55BB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BF8F7-6BAE-1F47-81CD-AE72A8C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BCF1B-76E8-D649-AA07-B69F51C74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E57D-63CF-4B7A-97AE-B5DED6E55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2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Image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4581525" cy="5715000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62600" y="2933700"/>
            <a:ext cx="350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200" b="1" dirty="0">
                <a:solidFill>
                  <a:schemeClr val="accent1"/>
                </a:solidFill>
              </a:rPr>
              <a:t>MENDEL’S EXPERIMENTS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>
                <a:solidFill>
                  <a:schemeClr val="accent1"/>
                </a:solidFill>
                <a:latin typeface="Arial" charset="0"/>
              </a:rPr>
              <a:t>3. Experiment cont’d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623886" y="1609728"/>
            <a:ext cx="8062913" cy="4114800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rial" charset="0"/>
              </a:rPr>
              <a:t>Developed </a:t>
            </a:r>
            <a:r>
              <a:rPr lang="en-CA" sz="2400" dirty="0">
                <a:solidFill>
                  <a:srgbClr val="CC0000"/>
                </a:solidFill>
                <a:latin typeface="Arial" charset="0"/>
              </a:rPr>
              <a:t>true-breeding/pure-breeding stock</a:t>
            </a:r>
            <a:r>
              <a:rPr lang="en-CA" sz="2400" dirty="0">
                <a:latin typeface="Arial" charset="0"/>
              </a:rPr>
              <a:t> - plants that show the same trait to the parent from generation to generation</a:t>
            </a:r>
          </a:p>
          <a:p>
            <a:pPr>
              <a:buFontTx/>
              <a:buNone/>
            </a:pPr>
            <a:endParaRPr lang="en-CA" sz="2400" dirty="0">
              <a:latin typeface="Arial" charset="0"/>
            </a:endParaRPr>
          </a:p>
          <a:p>
            <a:r>
              <a:rPr lang="en-CA" sz="2400" dirty="0">
                <a:latin typeface="Arial" charset="0"/>
              </a:rPr>
              <a:t>When self-pollinated or crossed with a similar true-breeding plant, they will always produce offspring that have the same trait.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charset="0"/>
              </a:rPr>
              <a:t>3. Experiment cont’d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latin typeface="Arial" charset="0"/>
              </a:rPr>
              <a:t>Cross pollinated the alternate forms (Fig. 2 on page 184)</a:t>
            </a:r>
          </a:p>
          <a:p>
            <a:pPr>
              <a:buFontTx/>
              <a:buNone/>
            </a:pPr>
            <a:r>
              <a:rPr lang="en-CA" sz="2000" dirty="0">
                <a:latin typeface="Arial" charset="0"/>
              </a:rPr>
              <a:t>	</a:t>
            </a:r>
            <a:r>
              <a:rPr lang="en-CA" sz="2000" i="1" dirty="0">
                <a:latin typeface="Arial" charset="0"/>
              </a:rPr>
              <a:t>Example: purple flower x white flower</a:t>
            </a:r>
          </a:p>
          <a:p>
            <a:r>
              <a:rPr lang="en-CA" sz="2000" dirty="0">
                <a:latin typeface="Arial" charset="0"/>
              </a:rPr>
              <a:t>called the </a:t>
            </a:r>
            <a:r>
              <a:rPr lang="en-CA" sz="2000" dirty="0">
                <a:solidFill>
                  <a:srgbClr val="CC0000"/>
                </a:solidFill>
                <a:latin typeface="Arial" charset="0"/>
              </a:rPr>
              <a:t>Parent generation </a:t>
            </a:r>
            <a:r>
              <a:rPr lang="en-CA" sz="2000" dirty="0">
                <a:latin typeface="Arial" charset="0"/>
              </a:rPr>
              <a:t>the</a:t>
            </a:r>
            <a:r>
              <a:rPr lang="en-CA" sz="2000" dirty="0">
                <a:solidFill>
                  <a:srgbClr val="CC0000"/>
                </a:solidFill>
                <a:latin typeface="Arial" charset="0"/>
              </a:rPr>
              <a:t> “P generation” </a:t>
            </a:r>
            <a:r>
              <a:rPr lang="en-CA" sz="2000" dirty="0">
                <a:latin typeface="Arial" charset="0"/>
              </a:rPr>
              <a:t>for short</a:t>
            </a:r>
            <a:endParaRPr lang="en-US" sz="2000" dirty="0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7460C-91B7-9F4C-8DE9-5F50B1299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971800"/>
            <a:ext cx="7543800" cy="372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620000" cy="762000"/>
          </a:xfrm>
        </p:spPr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charset="0"/>
              </a:rPr>
              <a:t>How did he Cross-pollinate?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85" y="3505200"/>
            <a:ext cx="4229100" cy="2895600"/>
          </a:xfrm>
          <a:noFill/>
          <a:ln/>
        </p:spPr>
        <p:txBody>
          <a:bodyPr>
            <a:noAutofit/>
          </a:bodyPr>
          <a:lstStyle/>
          <a:p>
            <a:pPr marL="447675" indent="-382588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When the egg and pollen (sperm) cells join, this is called fertilization.</a:t>
            </a:r>
          </a:p>
          <a:p>
            <a:pPr marL="447675" indent="-382588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Pea plants are usually </a:t>
            </a:r>
            <a:r>
              <a:rPr lang="en-US" sz="1800" dirty="0">
                <a:solidFill>
                  <a:srgbClr val="CC0000"/>
                </a:solidFill>
                <a:latin typeface="Arial" charset="0"/>
              </a:rPr>
              <a:t>self-pollinating</a:t>
            </a:r>
            <a:r>
              <a:rPr lang="en-US" sz="1800" dirty="0">
                <a:latin typeface="Arial" charset="0"/>
              </a:rPr>
              <a:t> – meaning they can pollinate themselves, even when they are alone.</a:t>
            </a:r>
          </a:p>
          <a:p>
            <a:pPr marL="447675" indent="-382588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Mendel developed a method to </a:t>
            </a:r>
            <a:r>
              <a:rPr lang="en-US" sz="1800" dirty="0">
                <a:solidFill>
                  <a:srgbClr val="CC0000"/>
                </a:solidFill>
                <a:latin typeface="Arial" charset="0"/>
              </a:rPr>
              <a:t>cross-pollinate</a:t>
            </a:r>
            <a:r>
              <a:rPr lang="en-US" sz="1800" dirty="0">
                <a:latin typeface="Arial" charset="0"/>
              </a:rPr>
              <a:t> – meaning he moved the pollen from one plant to the pistol of another. This is called “cross pollination” or “crossed” for short.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 rotWithShape="1">
          <a:blip r:embed="rId2"/>
          <a:srcRect b="4771"/>
          <a:stretch/>
        </p:blipFill>
        <p:spPr bwMode="auto">
          <a:xfrm>
            <a:off x="4800600" y="699142"/>
            <a:ext cx="4343400" cy="608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7237"/>
            <a:ext cx="4343400" cy="256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628650" y="1524000"/>
            <a:ext cx="762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dirty="0"/>
              <a:t>Observed: </a:t>
            </a:r>
            <a:r>
              <a:rPr lang="en-CA" dirty="0">
                <a:solidFill>
                  <a:srgbClr val="CC0000"/>
                </a:solidFill>
              </a:rPr>
              <a:t>F</a:t>
            </a:r>
            <a:r>
              <a:rPr lang="en-CA" baseline="-25000" dirty="0">
                <a:solidFill>
                  <a:srgbClr val="CC0000"/>
                </a:solidFill>
              </a:rPr>
              <a:t>1</a:t>
            </a:r>
            <a:r>
              <a:rPr lang="en-US" altLang="zh-CN" baseline="-25000" dirty="0">
                <a:solidFill>
                  <a:srgbClr val="CC0000"/>
                </a:solidFill>
              </a:rPr>
              <a:t>,</a:t>
            </a:r>
            <a:r>
              <a:rPr lang="zh-CN" altLang="en-US" dirty="0">
                <a:solidFill>
                  <a:srgbClr val="CC0000"/>
                </a:solidFill>
              </a:rPr>
              <a:t> </a:t>
            </a:r>
            <a:r>
              <a:rPr lang="en-US" altLang="zh-CN" dirty="0">
                <a:solidFill>
                  <a:srgbClr val="CC0000"/>
                </a:solidFill>
              </a:rPr>
              <a:t>first</a:t>
            </a:r>
            <a:r>
              <a:rPr lang="zh-CN" altLang="en-US" dirty="0">
                <a:solidFill>
                  <a:srgbClr val="CC0000"/>
                </a:solidFill>
              </a:rPr>
              <a:t> </a:t>
            </a:r>
            <a:r>
              <a:rPr lang="en-US" altLang="zh-CN" dirty="0">
                <a:solidFill>
                  <a:srgbClr val="CC0000"/>
                </a:solidFill>
              </a:rPr>
              <a:t>generation </a:t>
            </a:r>
            <a:r>
              <a:rPr lang="en-US" altLang="zh-CN" dirty="0"/>
              <a:t>are </a:t>
            </a:r>
            <a:r>
              <a:rPr lang="en-CA" u="sng" dirty="0"/>
              <a:t>all purple plants</a:t>
            </a:r>
            <a:endParaRPr lang="en-US" dirty="0"/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114800"/>
            <a:ext cx="2895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7F99A1BE-DA22-234B-A17A-4D9D1DAFD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charset="0"/>
              </a:rPr>
              <a:t>3. Experiment cont’d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C21F0-EF66-1B48-85BA-A65341657BA8}"/>
              </a:ext>
            </a:extLst>
          </p:cNvPr>
          <p:cNvSpPr/>
          <p:nvPr/>
        </p:nvSpPr>
        <p:spPr>
          <a:xfrm>
            <a:off x="628650" y="2092433"/>
            <a:ext cx="7620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dirty="0"/>
              <a:t>Allowed these </a:t>
            </a:r>
            <a:r>
              <a:rPr lang="en-CA" dirty="0">
                <a:solidFill>
                  <a:srgbClr val="CC0000"/>
                </a:solidFill>
              </a:rPr>
              <a:t>F</a:t>
            </a:r>
            <a:r>
              <a:rPr lang="en-CA" baseline="-25000" dirty="0">
                <a:solidFill>
                  <a:srgbClr val="CC0000"/>
                </a:solidFill>
              </a:rPr>
              <a:t>1</a:t>
            </a:r>
            <a:r>
              <a:rPr lang="en-CA" dirty="0">
                <a:solidFill>
                  <a:srgbClr val="CC0000"/>
                </a:solidFill>
              </a:rPr>
              <a:t> generation</a:t>
            </a:r>
            <a:r>
              <a:rPr lang="en-CA" dirty="0"/>
              <a:t> plants to self-pollinate, then plant seeds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FAB99E12-67C3-2B4E-8AFE-A1A75FF4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649516"/>
            <a:ext cx="2794295" cy="303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57E8D5-9B29-F84C-BC97-5AA1DF709C04}"/>
              </a:ext>
            </a:extLst>
          </p:cNvPr>
          <p:cNvSpPr/>
          <p:nvPr/>
        </p:nvSpPr>
        <p:spPr>
          <a:xfrm>
            <a:off x="628650" y="2818519"/>
            <a:ext cx="7981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generation</a:t>
            </a:r>
            <a:r>
              <a:rPr lang="en-US" dirty="0"/>
              <a:t>, the “lost” form of the trait always reappeared in about 1/4</a:t>
            </a:r>
            <a:r>
              <a:rPr lang="en-US" baseline="30000" dirty="0"/>
              <a:t>th</a:t>
            </a:r>
            <a:r>
              <a:rPr lang="en-US" dirty="0"/>
              <a:t> of the plants!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C7E39F-BEFD-9448-BB64-4AB4C54DC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858539" cy="605602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A29ABF9E-C581-5F41-87AB-C0237CC12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6443"/>
            <a:ext cx="7886700" cy="701674"/>
          </a:xfrm>
        </p:spPr>
        <p:txBody>
          <a:bodyPr/>
          <a:lstStyle/>
          <a:p>
            <a:pPr algn="l"/>
            <a:r>
              <a:rPr lang="en-CA" dirty="0">
                <a:solidFill>
                  <a:schemeClr val="accent1"/>
                </a:solidFill>
                <a:latin typeface="Arial" charset="0"/>
              </a:rPr>
              <a:t>4. COLLECT DATA           5. ANALYSIS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udy.com/cimages/multimages/16/gamete_forma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27851" y="3200400"/>
            <a:ext cx="1586332" cy="237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3021669"/>
            <a:ext cx="6545527" cy="34347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2520" b="1" u="sng" dirty="0"/>
              <a:t>MENDEL’S LAW OF SEGREGATION</a:t>
            </a:r>
            <a:r>
              <a:rPr lang="en-CA" sz="2520" dirty="0"/>
              <a:t>:</a:t>
            </a:r>
          </a:p>
          <a:p>
            <a:pPr eaLnBrk="1" hangingPunct="1">
              <a:defRPr/>
            </a:pPr>
            <a:endParaRPr lang="en-US" b="1" dirty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During the 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formation of gametes</a:t>
            </a:r>
            <a:r>
              <a:rPr lang="en-US" b="1" dirty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(eggs or sperm), the 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two alleles</a:t>
            </a:r>
            <a:r>
              <a:rPr lang="en-US" b="1" dirty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responsible for a trait 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separate</a:t>
            </a:r>
            <a:r>
              <a:rPr lang="en-US" b="1" dirty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from each other.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Alleles for a trait are then 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"recombined" at fertilization</a:t>
            </a:r>
            <a:r>
              <a:rPr lang="en-US" b="1" dirty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producing the genotype for the traits of the offspring</a:t>
            </a:r>
            <a:r>
              <a:rPr lang="en-US" b="1" dirty="0">
                <a:solidFill>
                  <a:srgbClr val="CC33CC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512EAB-FC23-6442-AE6A-32C04512E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6454"/>
            <a:ext cx="7886700" cy="1325563"/>
          </a:xfrm>
        </p:spPr>
        <p:txBody>
          <a:bodyPr/>
          <a:lstStyle/>
          <a:p>
            <a:pPr algn="l"/>
            <a:r>
              <a:rPr lang="en-CA" dirty="0">
                <a:solidFill>
                  <a:schemeClr val="accent1"/>
                </a:solidFill>
                <a:latin typeface="Arial" charset="0"/>
              </a:rPr>
              <a:t>6. CONCLUSIONS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0DDF6-C945-2A4A-B52E-F9E60A08A277}"/>
              </a:ext>
            </a:extLst>
          </p:cNvPr>
          <p:cNvSpPr/>
          <p:nvPr/>
        </p:nvSpPr>
        <p:spPr>
          <a:xfrm>
            <a:off x="628650" y="990344"/>
            <a:ext cx="7219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Data is redone many times before conclusions can be made.</a:t>
            </a:r>
            <a:r>
              <a:rPr lang="zh-CN" altLang="en-US" sz="2000" dirty="0"/>
              <a:t> </a:t>
            </a:r>
            <a:r>
              <a:rPr lang="en-CA" sz="2000" dirty="0"/>
              <a:t>If data doesn’t support hypothesis, change the hypothesis and experiment again.</a:t>
            </a:r>
            <a:r>
              <a:rPr lang="en-US" sz="2000" dirty="0"/>
              <a:t>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2</a:t>
            </a:r>
            <a:r>
              <a:rPr lang="zh-CN" altLang="en-US" sz="2000" dirty="0"/>
              <a:t> </a:t>
            </a:r>
            <a:r>
              <a:rPr lang="en-US" sz="2000" dirty="0"/>
              <a:t>different “factors” determine a trait (now called </a:t>
            </a:r>
            <a:r>
              <a:rPr lang="en-US" sz="2000" dirty="0">
                <a:solidFill>
                  <a:srgbClr val="CC0000"/>
                </a:solidFill>
              </a:rPr>
              <a:t>genes</a:t>
            </a:r>
            <a:r>
              <a:rPr lang="en-US" altLang="zh-CN" sz="2000" dirty="0">
                <a:solidFill>
                  <a:srgbClr val="CC0000"/>
                </a:solidFill>
              </a:rPr>
              <a:t>)</a:t>
            </a:r>
            <a:endParaRPr lang="en-US" sz="2000" dirty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One factor (gene) is </a:t>
            </a:r>
            <a:r>
              <a:rPr lang="en-US" sz="2000" dirty="0">
                <a:solidFill>
                  <a:srgbClr val="CC0000"/>
                </a:solidFill>
              </a:rPr>
              <a:t>dominant</a:t>
            </a:r>
            <a:r>
              <a:rPr lang="en-US" sz="2000" dirty="0"/>
              <a:t>; it masks the effect of the other (</a:t>
            </a:r>
            <a:r>
              <a:rPr lang="en-US" sz="2000" dirty="0">
                <a:solidFill>
                  <a:srgbClr val="CC0000"/>
                </a:solidFill>
              </a:rPr>
              <a:t>recessive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79308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  <a:noFill/>
          <a:ln/>
        </p:spPr>
        <p:txBody>
          <a:bodyPr>
            <a:normAutofit/>
          </a:bodyPr>
          <a:lstStyle/>
          <a:p>
            <a:pPr marL="484632" algn="l" fontAlgn="auto">
              <a:spcAft>
                <a:spcPts val="0"/>
              </a:spcAft>
              <a:defRPr/>
            </a:pPr>
            <a:r>
              <a:rPr lang="en-US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Gregor Mendel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942181" y="1666875"/>
            <a:ext cx="7620000" cy="41148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Gregor Mendel was a monk from the mid 19</a:t>
            </a:r>
            <a:r>
              <a:rPr lang="en-US" baseline="30000" dirty="0">
                <a:latin typeface="Arial" charset="0"/>
              </a:rPr>
              <a:t>th</a:t>
            </a:r>
            <a:r>
              <a:rPr lang="en-US" dirty="0">
                <a:latin typeface="Arial" charset="0"/>
              </a:rPr>
              <a:t> century who performed famous experiments in his garden.</a:t>
            </a:r>
          </a:p>
          <a:p>
            <a:r>
              <a:rPr lang="en-US" dirty="0">
                <a:latin typeface="Arial" charset="0"/>
              </a:rPr>
              <a:t>Mendel is considered the “Father of Genetics!”</a:t>
            </a:r>
          </a:p>
          <a:p>
            <a:endParaRPr lang="en-US" dirty="0">
              <a:latin typeface="Arial" charset="0"/>
            </a:endParaRPr>
          </a:p>
        </p:txBody>
      </p:sp>
      <p:pic>
        <p:nvPicPr>
          <p:cNvPr id="10246" name="Picture 6" descr="51564ZZSWW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048000"/>
            <a:ext cx="2798763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  <a:noFill/>
          <a:ln/>
        </p:spPr>
        <p:txBody>
          <a:bodyPr>
            <a:normAutofit/>
          </a:bodyPr>
          <a:lstStyle/>
          <a:p>
            <a:pPr marL="484632" algn="l" fontAlgn="auto">
              <a:spcAft>
                <a:spcPts val="0"/>
              </a:spcAft>
              <a:defRPr/>
            </a:pPr>
            <a:r>
              <a:rPr lang="en-US" sz="4200" kern="12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Gregor</a:t>
            </a:r>
            <a:r>
              <a:rPr lang="en-US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Mendel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6050"/>
            <a:ext cx="7620000" cy="41148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While working in his garden, Mendel wondered why different pea plants grew tall, while others were short.</a:t>
            </a:r>
          </a:p>
          <a:p>
            <a:r>
              <a:rPr lang="en-US" sz="2400" dirty="0">
                <a:latin typeface="Arial" charset="0"/>
              </a:rPr>
              <a:t>Some had green seeds, others yellow. </a:t>
            </a:r>
          </a:p>
          <a:p>
            <a:r>
              <a:rPr lang="en-US" sz="2400" dirty="0">
                <a:latin typeface="Arial" charset="0"/>
              </a:rPr>
              <a:t>He called all these characteristics 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traits </a:t>
            </a:r>
            <a:r>
              <a:rPr lang="en-US" sz="2400" b="1" dirty="0">
                <a:latin typeface="Arial" charset="0"/>
              </a:rPr>
              <a:t>(a particular version of a characteristic that is inherited)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pic>
        <p:nvPicPr>
          <p:cNvPr id="11270" name="Picture 6" descr="zgs4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-6351"/>
            <a:ext cx="1346200" cy="1579563"/>
          </a:xfrm>
          <a:prstGeom prst="rect">
            <a:avLst/>
          </a:prstGeom>
          <a:noFill/>
        </p:spPr>
      </p:pic>
      <p:pic>
        <p:nvPicPr>
          <p:cNvPr id="11272" name="Picture 8" descr="6a010536bfd496970b01156fe53b2a970c-500w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850" y="4191000"/>
            <a:ext cx="1524000" cy="2286000"/>
          </a:xfrm>
          <a:prstGeom prst="rect">
            <a:avLst/>
          </a:prstGeom>
          <a:noFill/>
        </p:spPr>
      </p:pic>
      <p:pic>
        <p:nvPicPr>
          <p:cNvPr id="11274" name="Picture 10" descr="pea_pla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6005" y="4254500"/>
            <a:ext cx="2435225" cy="2222500"/>
          </a:xfrm>
          <a:prstGeom prst="rect">
            <a:avLst/>
          </a:prstGeom>
          <a:noFill/>
        </p:spPr>
      </p:pic>
      <p:pic>
        <p:nvPicPr>
          <p:cNvPr id="11276" name="Picture 12" descr="16162_pea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7911" y="4141787"/>
            <a:ext cx="1725613" cy="257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371475" y="1478340"/>
            <a:ext cx="8715926" cy="2088719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marL="514350" indent="-514350">
              <a:lnSpc>
                <a:spcPct val="120065"/>
              </a:lnSpc>
              <a:spcBef>
                <a:spcPts val="684"/>
              </a:spcBef>
              <a:buFont typeface="Arial" panose="020B0604020202020204" pitchFamily="34" charset="0"/>
              <a:buChar char="•"/>
            </a:pPr>
            <a:r>
              <a:rPr lang="en-US" dirty="0"/>
              <a:t>Mendel discovered that traits exist in different forms (called genes), and each trait is controlled by two factors</a:t>
            </a:r>
          </a:p>
          <a:p>
            <a:pPr marL="514350" indent="-514350">
              <a:lnSpc>
                <a:spcPct val="120065"/>
              </a:lnSpc>
              <a:spcBef>
                <a:spcPts val="684"/>
              </a:spcBef>
              <a:buFont typeface="Arial" panose="020B0604020202020204" pitchFamily="34" charset="0"/>
              <a:buChar char="•"/>
            </a:pPr>
            <a:r>
              <a:rPr lang="en-US" dirty="0"/>
              <a:t>Those two factors are different forms of a gene, or </a:t>
            </a:r>
            <a:r>
              <a:rPr lang="en-US" u="sng" dirty="0"/>
              <a:t>alleles</a:t>
            </a:r>
            <a:endParaRPr lang="en-US" dirty="0"/>
          </a:p>
          <a:p>
            <a:pPr marL="514350" indent="-514350">
              <a:lnSpc>
                <a:spcPct val="120065"/>
              </a:lnSpc>
              <a:spcBef>
                <a:spcPts val="684"/>
              </a:spcBef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28959"/>
            <a:ext cx="6085195" cy="28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45"/>
          <p:cNvSpPr txBox="1">
            <a:spLocks/>
          </p:cNvSpPr>
          <p:nvPr/>
        </p:nvSpPr>
        <p:spPr>
          <a:xfrm>
            <a:off x="381000" y="393864"/>
            <a:ext cx="8114039" cy="769499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dirty="0"/>
              <a:t>What are Traits Really?</a:t>
            </a:r>
          </a:p>
        </p:txBody>
      </p:sp>
    </p:spTree>
    <p:extLst>
      <p:ext uri="{BB962C8B-B14F-4D97-AF65-F5344CB8AC3E}">
        <p14:creationId xmlns:p14="http://schemas.microsoft.com/office/powerpoint/2010/main" val="213396328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n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543550"/>
            <a:ext cx="9271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71600" y="152400"/>
            <a:ext cx="6557963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100" b="0">
                <a:ea typeface="Arial" charset="0"/>
                <a:cs typeface="Arial" charset="0"/>
              </a:rPr>
              <a:t>Mendel’s Experiments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769620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0" dirty="0">
                <a:solidFill>
                  <a:schemeClr val="accent2"/>
                </a:solidFill>
                <a:ea typeface="Arial" charset="0"/>
                <a:cs typeface="Arial" charset="0"/>
              </a:rPr>
              <a:t>Studied 7 characteristics of </a:t>
            </a:r>
          </a:p>
          <a:p>
            <a:pPr algn="ctr"/>
            <a:r>
              <a:rPr lang="en-US" altLang="en-US" sz="3200" b="0" dirty="0">
                <a:solidFill>
                  <a:schemeClr val="accent2"/>
                </a:solidFill>
                <a:ea typeface="Arial" charset="0"/>
                <a:cs typeface="Arial" charset="0"/>
              </a:rPr>
              <a:t>pure-breeding lines:</a:t>
            </a:r>
          </a:p>
          <a:p>
            <a:pPr algn="ctr"/>
            <a:endParaRPr lang="en-US" altLang="en-US" sz="2400" b="0" dirty="0">
              <a:solidFill>
                <a:schemeClr val="accent2"/>
              </a:solidFill>
              <a:ea typeface="Arial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US" altLang="en-US" sz="2800" b="0" dirty="0">
                <a:ea typeface="Arial" charset="0"/>
                <a:cs typeface="Arial" charset="0"/>
              </a:rPr>
              <a:t> Seed color (yellow vs. green)</a:t>
            </a:r>
          </a:p>
          <a:p>
            <a:pPr>
              <a:buFontTx/>
              <a:buChar char="•"/>
            </a:pPr>
            <a:r>
              <a:rPr lang="en-US" altLang="en-US" sz="2800" b="0" dirty="0">
                <a:ea typeface="Arial" charset="0"/>
                <a:cs typeface="Arial" charset="0"/>
              </a:rPr>
              <a:t> Seed shape (round vs. wrinkled)</a:t>
            </a:r>
          </a:p>
          <a:p>
            <a:pPr>
              <a:buFontTx/>
              <a:buChar char="•"/>
            </a:pPr>
            <a:r>
              <a:rPr lang="en-US" altLang="en-US" sz="2800" b="0" dirty="0">
                <a:ea typeface="Arial" charset="0"/>
                <a:cs typeface="Arial" charset="0"/>
              </a:rPr>
              <a:t> Flower color (purple vs. white)</a:t>
            </a:r>
          </a:p>
          <a:p>
            <a:pPr>
              <a:buFontTx/>
              <a:buChar char="•"/>
            </a:pPr>
            <a:r>
              <a:rPr lang="en-US" altLang="en-US" sz="2800" b="0" dirty="0">
                <a:ea typeface="Arial" charset="0"/>
                <a:cs typeface="Arial" charset="0"/>
              </a:rPr>
              <a:t> Pod color (green vs. yellow)</a:t>
            </a:r>
          </a:p>
          <a:p>
            <a:pPr>
              <a:buFontTx/>
              <a:buChar char="•"/>
            </a:pPr>
            <a:r>
              <a:rPr lang="en-US" altLang="en-US" sz="2800" b="0" dirty="0">
                <a:ea typeface="Arial" charset="0"/>
                <a:cs typeface="Arial" charset="0"/>
              </a:rPr>
              <a:t> Pod shape (round vs. pinched)</a:t>
            </a:r>
          </a:p>
          <a:p>
            <a:pPr>
              <a:buFontTx/>
              <a:buChar char="•"/>
            </a:pPr>
            <a:r>
              <a:rPr lang="en-US" altLang="en-US" sz="2800" b="0" dirty="0">
                <a:ea typeface="Arial" charset="0"/>
                <a:cs typeface="Arial" charset="0"/>
              </a:rPr>
              <a:t> Stem length (long vs. short)</a:t>
            </a:r>
          </a:p>
          <a:p>
            <a:pPr>
              <a:buFontTx/>
              <a:buChar char="•"/>
            </a:pPr>
            <a:r>
              <a:rPr lang="en-US" altLang="en-US" sz="2800" b="0" dirty="0">
                <a:ea typeface="Arial" charset="0"/>
                <a:cs typeface="Arial" charset="0"/>
              </a:rPr>
              <a:t> Flower position (along stem vs. at the tip)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76262" y="5742781"/>
            <a:ext cx="632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 dirty="0">
                <a:solidFill>
                  <a:srgbClr val="FF3300"/>
                </a:solidFill>
                <a:ea typeface="Arial" charset="0"/>
                <a:cs typeface="Arial" charset="0"/>
              </a:rPr>
              <a:t>“either - or” phenotypes with no intermediates</a:t>
            </a:r>
          </a:p>
        </p:txBody>
      </p:sp>
    </p:spTree>
    <p:extLst>
      <p:ext uri="{BB962C8B-B14F-4D97-AF65-F5344CB8AC3E}">
        <p14:creationId xmlns:p14="http://schemas.microsoft.com/office/powerpoint/2010/main" val="203774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33363"/>
            <a:ext cx="8229600" cy="1400175"/>
          </a:xfrm>
          <a:noFill/>
          <a:ln/>
        </p:spPr>
        <p:txBody>
          <a:bodyPr>
            <a:normAutofit/>
          </a:bodyPr>
          <a:lstStyle/>
          <a:p>
            <a:pPr marL="484632" algn="l" fontAlgn="auto">
              <a:spcAft>
                <a:spcPts val="0"/>
              </a:spcAft>
              <a:defRPr/>
            </a:pPr>
            <a:r>
              <a:rPr lang="en-US" sz="4200" kern="12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Gregor</a:t>
            </a:r>
            <a:r>
              <a:rPr lang="en-US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Mendel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8153400" cy="24384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Mendel experimented with thousands of pea plants to understand the process of </a:t>
            </a:r>
            <a:r>
              <a:rPr lang="en-US" sz="2400" dirty="0">
                <a:solidFill>
                  <a:srgbClr val="CC0000"/>
                </a:solidFill>
                <a:latin typeface="Arial" charset="0"/>
              </a:rPr>
              <a:t>heredity</a:t>
            </a:r>
            <a:r>
              <a:rPr lang="en-US" sz="2400" dirty="0">
                <a:latin typeface="Arial" charset="0"/>
              </a:rPr>
              <a:t> – the passing down of traits through generations.</a:t>
            </a:r>
          </a:p>
          <a:p>
            <a:r>
              <a:rPr lang="en-US" sz="2400" dirty="0">
                <a:solidFill>
                  <a:srgbClr val="CC0000"/>
                </a:solidFill>
                <a:latin typeface="Arial" charset="0"/>
              </a:rPr>
              <a:t>Genetics</a:t>
            </a:r>
            <a:r>
              <a:rPr lang="en-US" sz="2400" dirty="0">
                <a:latin typeface="Arial" charset="0"/>
              </a:rPr>
              <a:t> is the scientific study of heredity.</a:t>
            </a:r>
          </a:p>
          <a:p>
            <a:endParaRPr lang="en-US" dirty="0">
              <a:latin typeface="Arial" charset="0"/>
            </a:endParaRPr>
          </a:p>
        </p:txBody>
      </p:sp>
      <p:pic>
        <p:nvPicPr>
          <p:cNvPr id="12294" name="Picture 6" descr="Mendel_and_pea_plants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657600"/>
            <a:ext cx="3505200" cy="2787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81768"/>
            <a:ext cx="7886700" cy="1325563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latin typeface="Arial" charset="0"/>
              </a:rPr>
              <a:t>The Scientific Process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07331"/>
            <a:ext cx="7886700" cy="4351338"/>
          </a:xfrm>
        </p:spPr>
        <p:txBody>
          <a:bodyPr/>
          <a:lstStyle/>
          <a:p>
            <a:r>
              <a:rPr lang="en-CA" dirty="0">
                <a:latin typeface="Arial" charset="0"/>
              </a:rPr>
              <a:t>Mendel was considered a pioneer in the development of the Scientific Method.</a:t>
            </a:r>
            <a:endParaRPr lang="en-US" dirty="0">
              <a:latin typeface="Arial" charset="0"/>
            </a:endParaRPr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0531" y="2514600"/>
            <a:ext cx="3182938" cy="411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>
                <a:solidFill>
                  <a:schemeClr val="accent1"/>
                </a:solidFill>
                <a:latin typeface="Arial" charset="0"/>
              </a:rPr>
              <a:t>1. OBSERVED</a:t>
            </a:r>
            <a:endParaRPr lang="en-US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512288" y="1728789"/>
            <a:ext cx="4343400" cy="4114800"/>
          </a:xfrm>
        </p:spPr>
        <p:txBody>
          <a:bodyPr/>
          <a:lstStyle/>
          <a:p>
            <a:r>
              <a:rPr lang="en-CA" sz="2800" dirty="0">
                <a:latin typeface="Arial" charset="0"/>
              </a:rPr>
              <a:t>Used garden peas (</a:t>
            </a:r>
            <a:r>
              <a:rPr lang="en-CA" sz="2800" i="1" dirty="0" err="1">
                <a:latin typeface="Arial" charset="0"/>
              </a:rPr>
              <a:t>Pisum</a:t>
            </a:r>
            <a:r>
              <a:rPr lang="en-CA" sz="2800" i="1" dirty="0">
                <a:latin typeface="Arial" charset="0"/>
              </a:rPr>
              <a:t> sativum</a:t>
            </a:r>
            <a:r>
              <a:rPr lang="en-CA" sz="2800" dirty="0">
                <a:latin typeface="Arial" charset="0"/>
              </a:rPr>
              <a:t>)</a:t>
            </a:r>
          </a:p>
          <a:p>
            <a:r>
              <a:rPr lang="en-CA" sz="2800" dirty="0">
                <a:latin typeface="Arial" charset="0"/>
              </a:rPr>
              <a:t>Noticed that traits exist in alternate forms.</a:t>
            </a:r>
          </a:p>
          <a:p>
            <a:r>
              <a:rPr lang="en-CA" sz="2800" dirty="0">
                <a:latin typeface="Arial" charset="0"/>
              </a:rPr>
              <a:t>NO INTERMEDIATES</a:t>
            </a:r>
          </a:p>
          <a:p>
            <a:pPr>
              <a:buFontTx/>
              <a:buNone/>
            </a:pPr>
            <a:r>
              <a:rPr lang="en-CA" sz="1800" dirty="0">
                <a:latin typeface="Arial" charset="0"/>
              </a:rPr>
              <a:t>	(</a:t>
            </a:r>
            <a:r>
              <a:rPr lang="en-CA" sz="1800" dirty="0" err="1">
                <a:latin typeface="Arial" charset="0"/>
              </a:rPr>
              <a:t>ie</a:t>
            </a:r>
            <a:r>
              <a:rPr lang="en-CA" sz="1800" dirty="0">
                <a:latin typeface="Arial" charset="0"/>
              </a:rPr>
              <a:t>. Tall stem crossed with short stem does NOT make a medium sized stem)</a:t>
            </a:r>
          </a:p>
          <a:p>
            <a:pPr>
              <a:buFontTx/>
              <a:buNone/>
            </a:pPr>
            <a:endParaRPr lang="en-US" sz="1800" dirty="0">
              <a:latin typeface="Arial" charset="0"/>
            </a:endParaRPr>
          </a:p>
        </p:txBody>
      </p:sp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"/>
            <a:ext cx="3412012" cy="661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5486400" y="2057400"/>
            <a:ext cx="533400" cy="152400"/>
          </a:xfrm>
          <a:prstGeom prst="rect">
            <a:avLst/>
          </a:prstGeom>
          <a:solidFill>
            <a:srgbClr val="809F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486400" y="2057400"/>
            <a:ext cx="609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800" b="1"/>
              <a:t>smooth</a:t>
            </a:r>
            <a:endParaRPr lang="en-US" sz="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7" y="427037"/>
            <a:ext cx="7886700" cy="1325563"/>
          </a:xfrm>
        </p:spPr>
        <p:txBody>
          <a:bodyPr/>
          <a:lstStyle/>
          <a:p>
            <a:pPr algn="l"/>
            <a:r>
              <a:rPr lang="en-CA" dirty="0">
                <a:solidFill>
                  <a:schemeClr val="accent1"/>
                </a:solidFill>
                <a:latin typeface="Arial" charset="0"/>
              </a:rPr>
              <a:t>2. HYPOTHESIS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7620000" cy="990600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rial" charset="0"/>
              </a:rPr>
              <a:t>Educated guess</a:t>
            </a:r>
            <a:endParaRPr lang="en-US" sz="2400" dirty="0">
              <a:latin typeface="Arial" charset="0"/>
            </a:endParaRP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457200" y="2262187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CA" sz="3200" dirty="0">
                <a:solidFill>
                  <a:schemeClr val="accent1"/>
                </a:solidFill>
              </a:rPr>
              <a:t>3. EXPERIMENT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914400" y="3419474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dirty="0"/>
              <a:t>Designed experiment where everything is kept the same (</a:t>
            </a:r>
            <a:r>
              <a:rPr lang="en-CA" u="sng" dirty="0"/>
              <a:t>control</a:t>
            </a:r>
            <a:r>
              <a:rPr lang="en-CA" dirty="0"/>
              <a:t>) and only one thing is different (</a:t>
            </a:r>
            <a:r>
              <a:rPr lang="en-CA" u="sng" dirty="0"/>
              <a:t>variable</a:t>
            </a:r>
            <a:r>
              <a:rPr lang="en-CA" dirty="0"/>
              <a:t>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dirty="0"/>
              <a:t>Things he would have considered would be </a:t>
            </a:r>
            <a:r>
              <a:rPr lang="en-CA" i="1" dirty="0"/>
              <a:t>water, sun, soil conditions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  <p:bldP spid="106499" grpId="0" build="p" autoUpdateAnimBg="0"/>
      <p:bldP spid="106501" grpId="0" autoUpdateAnimBg="0"/>
      <p:bldP spid="106502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3277</TotalTime>
  <Words>646</Words>
  <Application>Microsoft Macintosh PowerPoint</Application>
  <PresentationFormat>On-screen Show (4:3)</PresentationFormat>
  <Paragraphs>68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Arial</vt:lpstr>
      <vt:lpstr>Bookman Old Style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Gregor Mendel</vt:lpstr>
      <vt:lpstr>Gregor Mendel</vt:lpstr>
      <vt:lpstr>PowerPoint Presentation</vt:lpstr>
      <vt:lpstr>PowerPoint Presentation</vt:lpstr>
      <vt:lpstr>Gregor Mendel</vt:lpstr>
      <vt:lpstr>The Scientific Process</vt:lpstr>
      <vt:lpstr>1. OBSERVED</vt:lpstr>
      <vt:lpstr>2. HYPOTHESIS</vt:lpstr>
      <vt:lpstr>3. Experiment cont’d</vt:lpstr>
      <vt:lpstr>3. Experiment cont’d</vt:lpstr>
      <vt:lpstr>How did he Cross-pollinate?</vt:lpstr>
      <vt:lpstr>3. Experiment cont’d</vt:lpstr>
      <vt:lpstr>4. COLLECT DATA           5. ANALYSIS</vt:lpstr>
      <vt:lpstr>6. CONCLUSIONS</vt:lpstr>
    </vt:vector>
  </TitlesOfParts>
  <Company>Toshiba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Mendel’s Experiments</dc:title>
  <dc:creator>Sabrina M. Helm</dc:creator>
  <cp:lastModifiedBy>Ella Hou</cp:lastModifiedBy>
  <cp:revision>38</cp:revision>
  <dcterms:created xsi:type="dcterms:W3CDTF">2010-03-07T15:42:20Z</dcterms:created>
  <dcterms:modified xsi:type="dcterms:W3CDTF">2020-09-15T18:48:54Z</dcterms:modified>
</cp:coreProperties>
</file>