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6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D928FA7-66FE-D942-9500-F6FE5398880F}">
          <p14:sldIdLst>
            <p14:sldId id="256"/>
            <p14:sldId id="257"/>
            <p14:sldId id="267"/>
            <p14:sldId id="259"/>
            <p14:sldId id="260"/>
            <p14:sldId id="261"/>
            <p14:sldId id="263"/>
            <p14:sldId id="264"/>
            <p14:sldId id="265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9A7"/>
    <a:srgbClr val="E4847A"/>
    <a:srgbClr val="DE473D"/>
    <a:srgbClr val="E49C81"/>
    <a:srgbClr val="E4947C"/>
    <a:srgbClr val="DE8A71"/>
    <a:srgbClr val="EB7059"/>
    <a:srgbClr val="DE6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3"/>
  </p:normalViewPr>
  <p:slideViewPr>
    <p:cSldViewPr snapToGrid="0" snapToObjects="1">
      <p:cViewPr varScale="1">
        <p:scale>
          <a:sx n="64" d="100"/>
          <a:sy n="64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97480-41B7-F24E-85BA-BC59A5595F3E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E036-41AA-5744-99E4-9044444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1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5AE036-41AA-5744-99E4-904444450A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2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8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3A5F-7EB6-9B4D-AA06-87C14EC8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6863AF-3BF6-A549-9383-CD342BCC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C3E19-0274-334C-A696-3981A8B7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FA744-0932-034B-AC3E-140FCD4C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2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0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1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7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8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4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3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3CB-E9F7-CD40-96E4-A50D188BA4F6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E3F87-1626-8A47-8DE3-7AF2C0382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DE147C5-CDD5-8B48-8CDB-A58A00704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5091" y="-91440"/>
            <a:ext cx="10644388" cy="694944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72FB8BE-F291-F940-BF6C-A3B38EC9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22" y="80055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br>
              <a:rPr lang="en-US" dirty="0"/>
            </a:br>
            <a:r>
              <a:rPr lang="en-US" sz="67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What is Economics?</a:t>
            </a:r>
          </a:p>
        </p:txBody>
      </p:sp>
    </p:spTree>
    <p:extLst>
      <p:ext uri="{BB962C8B-B14F-4D97-AF65-F5344CB8AC3E}">
        <p14:creationId xmlns:p14="http://schemas.microsoft.com/office/powerpoint/2010/main" val="333523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Normative (or Policy) Economics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branch of economics that primarily concerns statements that contain value judgements.  </a:t>
            </a:r>
          </a:p>
          <a:p>
            <a:r>
              <a:rPr lang="en-US" sz="2000" dirty="0"/>
              <a:t>Normative statements express what economists think should be the case, based on their value judgements. These statements cannot be confirmed or refuted solely by reference to facts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B7451-6425-6B43-9DB8-9412E73ACDB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9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fference Between Natural Science and Social Science | Definition,  Characteristics, Sub-branches, Related Professions">
            <a:extLst>
              <a:ext uri="{FF2B5EF4-FFF2-40B4-BE49-F238E27FC236}">
                <a16:creationId xmlns:a16="http://schemas.microsoft.com/office/drawing/2014/main" id="{AC695149-00BE-4B3C-A01E-9ACB0A8EF0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32" y="934020"/>
            <a:ext cx="3565002" cy="480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45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Learning Goals</a:t>
            </a:r>
            <a:br>
              <a:rPr lang="en-US" dirty="0"/>
            </a:br>
            <a:endParaRPr lang="en-US" sz="24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4368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Once you have completed this chapter, you should be able to:</a:t>
            </a:r>
          </a:p>
          <a:p>
            <a:r>
              <a:rPr lang="en-US" sz="2000" dirty="0"/>
              <a:t>Realize the importance of economics as a social science</a:t>
            </a:r>
          </a:p>
          <a:p>
            <a:r>
              <a:rPr lang="en-US" sz="2000" dirty="0"/>
              <a:t>Understand the purpose and benefit of economic thinking</a:t>
            </a:r>
          </a:p>
          <a:p>
            <a:r>
              <a:rPr lang="en-US" sz="2000" dirty="0"/>
              <a:t>Recognize that choices express priorities and have different types of consequences</a:t>
            </a:r>
          </a:p>
          <a:p>
            <a:r>
              <a:rPr lang="en-US" sz="2000" dirty="0"/>
              <a:t>Begin thinking like an economist</a:t>
            </a:r>
          </a:p>
          <a:p>
            <a:r>
              <a:rPr lang="en-US" sz="2000" dirty="0"/>
              <a:t>Use models to focus and direct economic decision making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5C3210-5ECA-B444-A811-5A7D3D515F3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56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CF03-4AF2-2044-8C79-18B6E819C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Key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F50F1-FC4F-BE47-9EAF-C65736BA15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Effective (use of resources)</a:t>
            </a:r>
          </a:p>
          <a:p>
            <a:r>
              <a:rPr lang="en-US" sz="2000" dirty="0"/>
              <a:t>Priority</a:t>
            </a:r>
          </a:p>
          <a:p>
            <a:r>
              <a:rPr lang="en-US" sz="2000" dirty="0"/>
              <a:t>Consequence</a:t>
            </a:r>
          </a:p>
          <a:p>
            <a:r>
              <a:rPr lang="en-US" sz="2000" dirty="0"/>
              <a:t>Efficient (use of resources)</a:t>
            </a:r>
          </a:p>
          <a:p>
            <a:r>
              <a:rPr lang="en-US" sz="2000" dirty="0"/>
              <a:t>Economize</a:t>
            </a:r>
          </a:p>
          <a:p>
            <a:r>
              <a:rPr lang="en-US" sz="2000" dirty="0"/>
              <a:t>Economics</a:t>
            </a:r>
          </a:p>
          <a:p>
            <a:r>
              <a:rPr lang="en-US" sz="2000" dirty="0"/>
              <a:t>Social science</a:t>
            </a:r>
          </a:p>
          <a:p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EE9E1-A7FA-2F4F-8844-BC0BE1A3A3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Stakeholder</a:t>
            </a:r>
          </a:p>
          <a:p>
            <a:r>
              <a:rPr lang="en-US" sz="2000" dirty="0"/>
              <a:t>Scientific method</a:t>
            </a:r>
          </a:p>
          <a:p>
            <a:r>
              <a:rPr lang="en-US" sz="2000" dirty="0"/>
              <a:t>Economy</a:t>
            </a:r>
          </a:p>
          <a:p>
            <a:r>
              <a:rPr lang="en-US" sz="2000" dirty="0"/>
              <a:t>Analytical (or positive) economics</a:t>
            </a:r>
          </a:p>
          <a:p>
            <a:r>
              <a:rPr lang="en-US" sz="2000" dirty="0"/>
              <a:t>Normative (or policy) economics</a:t>
            </a:r>
          </a:p>
          <a:p>
            <a:r>
              <a:rPr lang="en-US" sz="2000" dirty="0"/>
              <a:t>Utility</a:t>
            </a:r>
          </a:p>
          <a:p>
            <a:r>
              <a:rPr lang="en-US" sz="2000" dirty="0" err="1"/>
              <a:t>Util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9647D4-0618-0343-A95C-7E1011FB059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5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Why Study Economics?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make sense of economic issues, you need a practical understanding of economic concepts and principles.</a:t>
            </a:r>
          </a:p>
          <a:p>
            <a:r>
              <a:rPr lang="en-US" sz="2000" dirty="0"/>
              <a:t>To assist with making daily choices regarding the use of scarce resources. (Will I spend my entire </a:t>
            </a:r>
            <a:r>
              <a:rPr lang="en-US" sz="2000" dirty="0" err="1"/>
              <a:t>paycheque</a:t>
            </a:r>
            <a:r>
              <a:rPr lang="en-US" sz="2000" dirty="0"/>
              <a:t> or allowance this week, or will I put part of it in my savings account?)</a:t>
            </a:r>
          </a:p>
          <a:p>
            <a:r>
              <a:rPr lang="en-US" sz="2000" dirty="0"/>
              <a:t>Economic knowledge and skills can lead to more effective civic participation.</a:t>
            </a:r>
          </a:p>
          <a:p>
            <a:r>
              <a:rPr lang="en-US" sz="2000" dirty="0"/>
              <a:t>The study of economics develops problem-solving, analytical, and critical-thinking skills that can be beneficial in choosing a wide variety of career paths in business, government, and education.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56DF0E-C0D4-F74C-B4FF-4137B07A6B4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9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Making Difficult Choices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Effective (use of resources): To be effective means to do the right things so that goals are achieved</a:t>
            </a:r>
          </a:p>
          <a:p>
            <a:r>
              <a:rPr lang="en-US" sz="2000" dirty="0"/>
              <a:t>Personal and Family priorities: Priorities involve </a:t>
            </a:r>
            <a:r>
              <a:rPr lang="en-US" sz="2000" dirty="0" err="1"/>
              <a:t>favouring</a:t>
            </a:r>
            <a:r>
              <a:rPr lang="en-US" sz="2000" dirty="0"/>
              <a:t> one thing in place of another when both are not possible.</a:t>
            </a:r>
          </a:p>
          <a:p>
            <a:r>
              <a:rPr lang="en-US" sz="2000" dirty="0"/>
              <a:t>Choices have consequences. Economic thinking requires careful analysis of all cause-and-consequence relationships.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E5C243-7320-374D-B316-C656EE28C75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7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616E91-7589-814D-9E7A-54D62CB96C79}"/>
              </a:ext>
            </a:extLst>
          </p:cNvPr>
          <p:cNvCxnSpPr>
            <a:cxnSpLocks/>
            <a:endCxn id="34" idx="2"/>
          </p:cNvCxnSpPr>
          <p:nvPr/>
        </p:nvCxnSpPr>
        <p:spPr>
          <a:xfrm>
            <a:off x="6455226" y="1062444"/>
            <a:ext cx="1" cy="4606836"/>
          </a:xfrm>
          <a:prstGeom prst="line">
            <a:avLst/>
          </a:prstGeom>
          <a:ln w="85725">
            <a:solidFill>
              <a:srgbClr val="DE47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A494B7D-73B6-B648-83A4-DF7CFCD7FCAE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2743200" y="1018902"/>
            <a:ext cx="0" cy="4814896"/>
          </a:xfrm>
          <a:prstGeom prst="line">
            <a:avLst/>
          </a:prstGeom>
          <a:ln w="85725">
            <a:solidFill>
              <a:srgbClr val="DE47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984A99A-C454-CD4C-9AEE-F47A479E9EA0}"/>
              </a:ext>
            </a:extLst>
          </p:cNvPr>
          <p:cNvSpPr/>
          <p:nvPr/>
        </p:nvSpPr>
        <p:spPr>
          <a:xfrm>
            <a:off x="1345474" y="287382"/>
            <a:ext cx="2795451" cy="731520"/>
          </a:xfrm>
          <a:prstGeom prst="roundRect">
            <a:avLst/>
          </a:prstGeom>
          <a:solidFill>
            <a:srgbClr val="DE4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ECONOMIC</a:t>
            </a:r>
            <a:r>
              <a:rPr lang="en-US" sz="1600" dirty="0"/>
              <a:t> </a:t>
            </a:r>
            <a:r>
              <a:rPr lang="en-US" sz="1600" b="1" dirty="0"/>
              <a:t>THINKING</a:t>
            </a:r>
          </a:p>
          <a:p>
            <a:pPr algn="ctr"/>
            <a:r>
              <a:rPr lang="en-US" sz="1200" dirty="0"/>
              <a:t>(to </a:t>
            </a:r>
            <a:r>
              <a:rPr lang="en-US" sz="1200" i="1" dirty="0"/>
              <a:t>economize</a:t>
            </a:r>
            <a:r>
              <a:rPr lang="en-US" sz="1200" dirty="0"/>
              <a:t> means to maximize benefits while minimizing costs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4695BED-8227-7B41-8B3E-192B4958418D}"/>
              </a:ext>
            </a:extLst>
          </p:cNvPr>
          <p:cNvSpPr/>
          <p:nvPr/>
        </p:nvSpPr>
        <p:spPr>
          <a:xfrm>
            <a:off x="1345472" y="1127287"/>
            <a:ext cx="2795451" cy="731520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ISSUES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Reveal what needs immediate attention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922A825-02F8-5744-888F-59D0D5ADB499}"/>
              </a:ext>
            </a:extLst>
          </p:cNvPr>
          <p:cNvSpPr/>
          <p:nvPr/>
        </p:nvSpPr>
        <p:spPr>
          <a:xfrm>
            <a:off x="5181600" y="1576251"/>
            <a:ext cx="2547257" cy="435429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Positive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negative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078678C-A7D1-934E-AE18-1140A469E348}"/>
              </a:ext>
            </a:extLst>
          </p:cNvPr>
          <p:cNvSpPr/>
          <p:nvPr/>
        </p:nvSpPr>
        <p:spPr>
          <a:xfrm>
            <a:off x="1345470" y="1967192"/>
            <a:ext cx="2795451" cy="731520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PERSPECTIVES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Help define personal and public interests, values, and concerns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6D949CE-47BB-A640-9678-06D7AF9CB0B8}"/>
              </a:ext>
            </a:extLst>
          </p:cNvPr>
          <p:cNvSpPr/>
          <p:nvPr/>
        </p:nvSpPr>
        <p:spPr>
          <a:xfrm>
            <a:off x="1345470" y="2802742"/>
            <a:ext cx="2795451" cy="731520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CHOICES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Require careful analysis of benefits and costs for each available option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61B9A25D-14E5-F240-A172-8E663270DB41}"/>
              </a:ext>
            </a:extLst>
          </p:cNvPr>
          <p:cNvSpPr/>
          <p:nvPr/>
        </p:nvSpPr>
        <p:spPr>
          <a:xfrm>
            <a:off x="1345470" y="3647002"/>
            <a:ext cx="2795451" cy="731520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DECISIONS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Reflect priorities and trade-offs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6C106C1-2E25-7E4F-BDB3-8E22893F7377}"/>
              </a:ext>
            </a:extLst>
          </p:cNvPr>
          <p:cNvSpPr/>
          <p:nvPr/>
        </p:nvSpPr>
        <p:spPr>
          <a:xfrm>
            <a:off x="1345470" y="4491262"/>
            <a:ext cx="2795451" cy="731520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ACTIONS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Require follow-through and evaluation of effectiveness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C832A3C-42B3-8E40-8707-31C6648E845E}"/>
              </a:ext>
            </a:extLst>
          </p:cNvPr>
          <p:cNvSpPr/>
          <p:nvPr/>
        </p:nvSpPr>
        <p:spPr>
          <a:xfrm>
            <a:off x="1345469" y="5335522"/>
            <a:ext cx="2795451" cy="731520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OUTCOMES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Reveal consequences and related issues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9615DB41-46D3-B441-94E3-CEE5707080A0}"/>
              </a:ext>
            </a:extLst>
          </p:cNvPr>
          <p:cNvSpPr/>
          <p:nvPr/>
        </p:nvSpPr>
        <p:spPr>
          <a:xfrm>
            <a:off x="5181599" y="653142"/>
            <a:ext cx="2547257" cy="731520"/>
          </a:xfrm>
          <a:prstGeom prst="roundRect">
            <a:avLst/>
          </a:prstGeom>
          <a:solidFill>
            <a:srgbClr val="DE4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ECONOMIC</a:t>
            </a:r>
            <a:r>
              <a:rPr lang="en-US" sz="1600" dirty="0"/>
              <a:t> </a:t>
            </a:r>
            <a:r>
              <a:rPr lang="en-US" sz="1600" b="1" dirty="0"/>
              <a:t>CONSEQUENCES</a:t>
            </a:r>
          </a:p>
          <a:p>
            <a:pPr algn="ctr"/>
            <a:r>
              <a:rPr lang="en-US" sz="1200" dirty="0"/>
              <a:t>Can be…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625C210E-D3E9-6348-976D-46ED43B3CB27}"/>
              </a:ext>
            </a:extLst>
          </p:cNvPr>
          <p:cNvSpPr/>
          <p:nvPr/>
        </p:nvSpPr>
        <p:spPr>
          <a:xfrm>
            <a:off x="5181598" y="2168432"/>
            <a:ext cx="2547257" cy="435429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Short-term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Lasting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183BFD56-89E1-AB4A-B812-5B53A90D72F9}"/>
              </a:ext>
            </a:extLst>
          </p:cNvPr>
          <p:cNvSpPr/>
          <p:nvPr/>
        </p:nvSpPr>
        <p:spPr>
          <a:xfrm>
            <a:off x="5181600" y="2795451"/>
            <a:ext cx="2547257" cy="435429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Instant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delayed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5C41FD22-7F41-874A-80D7-7ACD2213FBD5}"/>
              </a:ext>
            </a:extLst>
          </p:cNvPr>
          <p:cNvSpPr/>
          <p:nvPr/>
        </p:nvSpPr>
        <p:spPr>
          <a:xfrm>
            <a:off x="5181598" y="3387632"/>
            <a:ext cx="2547257" cy="435429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Direct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indirect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894DD493-28AB-3643-B436-25FDFF62BF48}"/>
              </a:ext>
            </a:extLst>
          </p:cNvPr>
          <p:cNvSpPr/>
          <p:nvPr/>
        </p:nvSpPr>
        <p:spPr>
          <a:xfrm>
            <a:off x="5181600" y="4014651"/>
            <a:ext cx="2547257" cy="435429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Intended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unintended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8B510D7B-2E95-9E4A-B71E-BF19EDC881A3}"/>
              </a:ext>
            </a:extLst>
          </p:cNvPr>
          <p:cNvSpPr/>
          <p:nvPr/>
        </p:nvSpPr>
        <p:spPr>
          <a:xfrm>
            <a:off x="5181598" y="4606832"/>
            <a:ext cx="2547257" cy="435429"/>
          </a:xfrm>
          <a:prstGeom prst="roundRect">
            <a:avLst/>
          </a:prstGeom>
          <a:solidFill>
            <a:srgbClr val="FCB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Local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>
                <a:solidFill>
                  <a:schemeClr val="tx1"/>
                </a:solidFill>
              </a:rPr>
              <a:t>global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FEAAF820-8635-D146-BA1A-C93D1AD002B0}"/>
              </a:ext>
            </a:extLst>
          </p:cNvPr>
          <p:cNvSpPr/>
          <p:nvPr/>
        </p:nvSpPr>
        <p:spPr>
          <a:xfrm>
            <a:off x="5181598" y="5233851"/>
            <a:ext cx="2547257" cy="435429"/>
          </a:xfrm>
          <a:prstGeom prst="roundRect">
            <a:avLst/>
          </a:prstGeom>
          <a:solidFill>
            <a:srgbClr val="E48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Foreseeable</a:t>
            </a:r>
            <a:r>
              <a:rPr lang="en-US" sz="1400" dirty="0">
                <a:solidFill>
                  <a:schemeClr val="tx1"/>
                </a:solidFill>
              </a:rPr>
              <a:t> and/or </a:t>
            </a:r>
            <a:r>
              <a:rPr lang="en-US" sz="1400" b="1" dirty="0" err="1">
                <a:solidFill>
                  <a:schemeClr val="tx1"/>
                </a:solidFill>
              </a:rPr>
              <a:t>unforseeable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01DFC3D-EF84-CB42-A12B-F33C707D3D6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6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What Exactly Is Economics?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Economics: a practical science dealing with the production, distribution, and use of goods, services, resources, and wealth. It is ”the science of scarcity and choice.”</a:t>
            </a:r>
          </a:p>
          <a:p>
            <a:r>
              <a:rPr lang="en-US" sz="2000" dirty="0"/>
              <a:t>Economics as a social science: Because economics deals with the study of people (either individually or in groups) making decisions about the choices available to them, it falls into the category of a social science.</a:t>
            </a:r>
          </a:p>
          <a:p>
            <a:r>
              <a:rPr lang="en-US" sz="2000" dirty="0"/>
              <a:t>Economics, like all other natural and social sciences, uses a common investigative approach called the scientific method. The four components of the scientific method are observation, data collection, explanation, and verification.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C77426-E7CE-2045-9EED-07A3DECEA0A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4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What is an economy, and how does it work?</a:t>
            </a:r>
            <a:endParaRPr lang="en-US" sz="27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An Economy…</a:t>
            </a:r>
          </a:p>
          <a:p>
            <a:r>
              <a:rPr lang="en-US" sz="2000" dirty="0"/>
              <a:t>Is a very complex or intricate system with many participants or stakeholders</a:t>
            </a:r>
          </a:p>
          <a:p>
            <a:r>
              <a:rPr lang="en-US" sz="2000" dirty="0"/>
              <a:t>Is dynamic or subject to constant movements and exchanges</a:t>
            </a:r>
          </a:p>
          <a:p>
            <a:r>
              <a:rPr lang="en-US" sz="2000" dirty="0"/>
              <a:t>Consists of interdependent people, groups, and institutions, each performing specialized roles</a:t>
            </a:r>
          </a:p>
          <a:p>
            <a:r>
              <a:rPr lang="en-US" sz="2000" dirty="0"/>
              <a:t>Involves a series of independent transactions motivated by economic goals</a:t>
            </a:r>
          </a:p>
          <a:p>
            <a:r>
              <a:rPr lang="en-US" sz="2000" dirty="0"/>
              <a:t>Involves numerous transactions that create two circular flows (goods and services move in one direction while money flows in the opposite direction to pay for what is received.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80A7A5-AA3D-DB4F-BD74-EDA22644406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6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DEC6-EC79-8040-B7AD-090757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Analytical (or Positive) Economics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0741-BCAD-5241-85E6-66C94250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branch of economics that deals with facts and direct observation of the world </a:t>
            </a:r>
          </a:p>
          <a:p>
            <a:r>
              <a:rPr lang="en-US" sz="2000" dirty="0"/>
              <a:t>It is concerned with two types of statements: </a:t>
            </a:r>
          </a:p>
          <a:p>
            <a:pPr lvl="1"/>
            <a:r>
              <a:rPr lang="en-US" sz="1800" dirty="0"/>
              <a:t>Descriptive statements portray the world as it is or has been in the past</a:t>
            </a:r>
            <a:br>
              <a:rPr lang="en-US" sz="1800" dirty="0"/>
            </a:br>
            <a:r>
              <a:rPr lang="en-US" sz="1800" dirty="0"/>
              <a:t>For example: “X is Y”, or “X was Y”</a:t>
            </a:r>
          </a:p>
          <a:p>
            <a:pPr lvl="1"/>
            <a:r>
              <a:rPr lang="en-US" sz="1800" dirty="0"/>
              <a:t>Conditional statements are forecasts based on the careful analysis of economic behavior</a:t>
            </a:r>
            <a:br>
              <a:rPr lang="en-US" sz="1800" dirty="0"/>
            </a:br>
            <a:r>
              <a:rPr lang="en-US" sz="1800" dirty="0"/>
              <a:t>For example: “If X, then Y”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FA1C93-4099-C44D-B310-AB443791EB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</a:blip>
          <a:stretch>
            <a:fillRect/>
          </a:stretch>
        </p:blipFill>
        <p:spPr>
          <a:xfrm>
            <a:off x="0" y="6199558"/>
            <a:ext cx="9144000" cy="6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6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698</Words>
  <Application>Microsoft Office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 What is Economics?</vt:lpstr>
      <vt:lpstr>Learning Goals </vt:lpstr>
      <vt:lpstr>Key Terms</vt:lpstr>
      <vt:lpstr>Why Study Economics?</vt:lpstr>
      <vt:lpstr>Making Difficult Choices</vt:lpstr>
      <vt:lpstr>PowerPoint Presentation</vt:lpstr>
      <vt:lpstr>What Exactly Is Economics?</vt:lpstr>
      <vt:lpstr>What is an economy, and how does it work?</vt:lpstr>
      <vt:lpstr>Analytical (or Positive) Economics</vt:lpstr>
      <vt:lpstr>Normative (or Policy) Economics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What is Economics?</dc:title>
  <dc:creator>TEP One</dc:creator>
  <cp:lastModifiedBy>Shaheer Akram</cp:lastModifiedBy>
  <cp:revision>10</cp:revision>
  <dcterms:created xsi:type="dcterms:W3CDTF">2019-06-13T15:43:46Z</dcterms:created>
  <dcterms:modified xsi:type="dcterms:W3CDTF">2021-02-28T05:26:30Z</dcterms:modified>
</cp:coreProperties>
</file>