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3" r:id="rId1"/>
  </p:sldMasterIdLst>
  <p:notesMasterIdLst>
    <p:notesMasterId r:id="rId16"/>
  </p:notesMasterIdLst>
  <p:sldIdLst>
    <p:sldId id="256" r:id="rId2"/>
    <p:sldId id="257" r:id="rId3"/>
    <p:sldId id="267" r:id="rId4"/>
    <p:sldId id="259" r:id="rId5"/>
    <p:sldId id="260" r:id="rId6"/>
    <p:sldId id="270" r:id="rId7"/>
    <p:sldId id="268" r:id="rId8"/>
    <p:sldId id="271" r:id="rId9"/>
    <p:sldId id="269" r:id="rId10"/>
    <p:sldId id="272" r:id="rId11"/>
    <p:sldId id="274" r:id="rId12"/>
    <p:sldId id="273" r:id="rId13"/>
    <p:sldId id="275" r:id="rId14"/>
    <p:sldId id="276"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Untitled Section" id="{8D928FA7-66FE-D942-9500-F6FE5398880F}">
          <p14:sldIdLst>
            <p14:sldId id="256"/>
            <p14:sldId id="257"/>
            <p14:sldId id="267"/>
            <p14:sldId id="259"/>
            <p14:sldId id="260"/>
            <p14:sldId id="270"/>
            <p14:sldId id="268"/>
            <p14:sldId id="271"/>
            <p14:sldId id="269"/>
            <p14:sldId id="272"/>
            <p14:sldId id="274"/>
            <p14:sldId id="273"/>
            <p14:sldId id="275"/>
            <p14:sldId id="276"/>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CB9A7"/>
    <a:srgbClr val="E4847A"/>
    <a:srgbClr val="DE473D"/>
    <a:srgbClr val="E49C81"/>
    <a:srgbClr val="E4947C"/>
    <a:srgbClr val="DE8A71"/>
    <a:srgbClr val="EB7059"/>
    <a:srgbClr val="DE6B5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144"/>
    <p:restoredTop sz="94569"/>
  </p:normalViewPr>
  <p:slideViewPr>
    <p:cSldViewPr snapToGrid="0" snapToObjects="1">
      <p:cViewPr>
        <p:scale>
          <a:sx n="81" d="100"/>
          <a:sy n="81" d="100"/>
        </p:scale>
        <p:origin x="118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D697480-41B7-F24E-85BA-BC59A5595F3E}" type="datetimeFigureOut">
              <a:rPr lang="en-US" smtClean="0"/>
              <a:t>3/7/2023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05AE036-41AA-5744-99E4-904444450AAD}" type="slidenum">
              <a:rPr lang="en-US" smtClean="0"/>
              <a:t>‹#›</a:t>
            </a:fld>
            <a:endParaRPr lang="en-US"/>
          </a:p>
        </p:txBody>
      </p:sp>
    </p:spTree>
    <p:extLst>
      <p:ext uri="{BB962C8B-B14F-4D97-AF65-F5344CB8AC3E}">
        <p14:creationId xmlns:p14="http://schemas.microsoft.com/office/powerpoint/2010/main" val="16698178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53D33CB-E9F7-CD40-96E4-A50D188BA4F6}" type="datetimeFigureOut">
              <a:rPr lang="en-US" smtClean="0"/>
              <a:t>3/7/2023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2E3F87-1626-8A47-8DE3-7AF2C0382D64}" type="slidenum">
              <a:rPr lang="en-US" smtClean="0"/>
              <a:t>‹#›</a:t>
            </a:fld>
            <a:endParaRPr lang="en-US"/>
          </a:p>
        </p:txBody>
      </p:sp>
    </p:spTree>
    <p:extLst>
      <p:ext uri="{BB962C8B-B14F-4D97-AF65-F5344CB8AC3E}">
        <p14:creationId xmlns:p14="http://schemas.microsoft.com/office/powerpoint/2010/main" val="613441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3D33CB-E9F7-CD40-96E4-A50D188BA4F6}" type="datetimeFigureOut">
              <a:rPr lang="en-US" smtClean="0"/>
              <a:t>3/7/2023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2E3F87-1626-8A47-8DE3-7AF2C0382D64}" type="slidenum">
              <a:rPr lang="en-US" smtClean="0"/>
              <a:t>‹#›</a:t>
            </a:fld>
            <a:endParaRPr lang="en-US"/>
          </a:p>
        </p:txBody>
      </p:sp>
    </p:spTree>
    <p:extLst>
      <p:ext uri="{BB962C8B-B14F-4D97-AF65-F5344CB8AC3E}">
        <p14:creationId xmlns:p14="http://schemas.microsoft.com/office/powerpoint/2010/main" val="2599033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3D33CB-E9F7-CD40-96E4-A50D188BA4F6}" type="datetimeFigureOut">
              <a:rPr lang="en-US" smtClean="0"/>
              <a:t>3/7/2023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2E3F87-1626-8A47-8DE3-7AF2C0382D64}" type="slidenum">
              <a:rPr lang="en-US" smtClean="0"/>
              <a:t>‹#›</a:t>
            </a:fld>
            <a:endParaRPr lang="en-US"/>
          </a:p>
        </p:txBody>
      </p:sp>
    </p:spTree>
    <p:extLst>
      <p:ext uri="{BB962C8B-B14F-4D97-AF65-F5344CB8AC3E}">
        <p14:creationId xmlns:p14="http://schemas.microsoft.com/office/powerpoint/2010/main" val="12626082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A13A5F-7EB6-9B4D-AA06-87C14EC882D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76863AF-3BF6-A549-9383-CD342BCC136C}"/>
              </a:ext>
            </a:extLst>
          </p:cNvPr>
          <p:cNvSpPr>
            <a:spLocks noGrp="1"/>
          </p:cNvSpPr>
          <p:nvPr>
            <p:ph type="dt" sz="half" idx="10"/>
          </p:nvPr>
        </p:nvSpPr>
        <p:spPr/>
        <p:txBody>
          <a:bodyPr/>
          <a:lstStyle/>
          <a:p>
            <a:fld id="{A53D33CB-E9F7-CD40-96E4-A50D188BA4F6}" type="datetimeFigureOut">
              <a:rPr lang="en-US" smtClean="0"/>
              <a:t>3/7/2023</a:t>
            </a:fld>
            <a:endParaRPr lang="en-US"/>
          </a:p>
        </p:txBody>
      </p:sp>
      <p:sp>
        <p:nvSpPr>
          <p:cNvPr id="4" name="Footer Placeholder 3">
            <a:extLst>
              <a:ext uri="{FF2B5EF4-FFF2-40B4-BE49-F238E27FC236}">
                <a16:creationId xmlns:a16="http://schemas.microsoft.com/office/drawing/2014/main" id="{073C3E19-0274-334C-A696-3981A8B72FC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ABFA744-0932-034B-AC3E-140FCD4C19D7}"/>
              </a:ext>
            </a:extLst>
          </p:cNvPr>
          <p:cNvSpPr>
            <a:spLocks noGrp="1"/>
          </p:cNvSpPr>
          <p:nvPr>
            <p:ph type="sldNum" sz="quarter" idx="12"/>
          </p:nvPr>
        </p:nvSpPr>
        <p:spPr/>
        <p:txBody>
          <a:bodyPr/>
          <a:lstStyle/>
          <a:p>
            <a:fld id="{E82E3F87-1626-8A47-8DE3-7AF2C0382D64}" type="slidenum">
              <a:rPr lang="en-US" smtClean="0"/>
              <a:t>‹#›</a:t>
            </a:fld>
            <a:endParaRPr lang="en-US"/>
          </a:p>
        </p:txBody>
      </p:sp>
    </p:spTree>
    <p:extLst>
      <p:ext uri="{BB962C8B-B14F-4D97-AF65-F5344CB8AC3E}">
        <p14:creationId xmlns:p14="http://schemas.microsoft.com/office/powerpoint/2010/main" val="17663257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3D33CB-E9F7-CD40-96E4-A50D188BA4F6}" type="datetimeFigureOut">
              <a:rPr lang="en-US" smtClean="0"/>
              <a:t>3/7/2023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2E3F87-1626-8A47-8DE3-7AF2C0382D64}" type="slidenum">
              <a:rPr lang="en-US" smtClean="0"/>
              <a:t>‹#›</a:t>
            </a:fld>
            <a:endParaRPr lang="en-US"/>
          </a:p>
        </p:txBody>
      </p:sp>
    </p:spTree>
    <p:extLst>
      <p:ext uri="{BB962C8B-B14F-4D97-AF65-F5344CB8AC3E}">
        <p14:creationId xmlns:p14="http://schemas.microsoft.com/office/powerpoint/2010/main" val="40152013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53D33CB-E9F7-CD40-96E4-A50D188BA4F6}" type="datetimeFigureOut">
              <a:rPr lang="en-US" smtClean="0"/>
              <a:t>3/7/2023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2E3F87-1626-8A47-8DE3-7AF2C0382D64}" type="slidenum">
              <a:rPr lang="en-US" smtClean="0"/>
              <a:t>‹#›</a:t>
            </a:fld>
            <a:endParaRPr lang="en-US"/>
          </a:p>
        </p:txBody>
      </p:sp>
    </p:spTree>
    <p:extLst>
      <p:ext uri="{BB962C8B-B14F-4D97-AF65-F5344CB8AC3E}">
        <p14:creationId xmlns:p14="http://schemas.microsoft.com/office/powerpoint/2010/main" val="17312112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53D33CB-E9F7-CD40-96E4-A50D188BA4F6}" type="datetimeFigureOut">
              <a:rPr lang="en-US" smtClean="0"/>
              <a:t>3/7/2023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2E3F87-1626-8A47-8DE3-7AF2C0382D64}" type="slidenum">
              <a:rPr lang="en-US" smtClean="0"/>
              <a:t>‹#›</a:t>
            </a:fld>
            <a:endParaRPr lang="en-US"/>
          </a:p>
        </p:txBody>
      </p:sp>
    </p:spTree>
    <p:extLst>
      <p:ext uri="{BB962C8B-B14F-4D97-AF65-F5344CB8AC3E}">
        <p14:creationId xmlns:p14="http://schemas.microsoft.com/office/powerpoint/2010/main" val="220071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53D33CB-E9F7-CD40-96E4-A50D188BA4F6}" type="datetimeFigureOut">
              <a:rPr lang="en-US" smtClean="0"/>
              <a:t>3/7/2023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82E3F87-1626-8A47-8DE3-7AF2C0382D64}" type="slidenum">
              <a:rPr lang="en-US" smtClean="0"/>
              <a:t>‹#›</a:t>
            </a:fld>
            <a:endParaRPr lang="en-US"/>
          </a:p>
        </p:txBody>
      </p:sp>
    </p:spTree>
    <p:extLst>
      <p:ext uri="{BB962C8B-B14F-4D97-AF65-F5344CB8AC3E}">
        <p14:creationId xmlns:p14="http://schemas.microsoft.com/office/powerpoint/2010/main" val="30163745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53D33CB-E9F7-CD40-96E4-A50D188BA4F6}" type="datetimeFigureOut">
              <a:rPr lang="en-US" smtClean="0"/>
              <a:t>3/7/2023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82E3F87-1626-8A47-8DE3-7AF2C0382D64}" type="slidenum">
              <a:rPr lang="en-US" smtClean="0"/>
              <a:t>‹#›</a:t>
            </a:fld>
            <a:endParaRPr lang="en-US"/>
          </a:p>
        </p:txBody>
      </p:sp>
    </p:spTree>
    <p:extLst>
      <p:ext uri="{BB962C8B-B14F-4D97-AF65-F5344CB8AC3E}">
        <p14:creationId xmlns:p14="http://schemas.microsoft.com/office/powerpoint/2010/main" val="13346865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3D33CB-E9F7-CD40-96E4-A50D188BA4F6}" type="datetimeFigureOut">
              <a:rPr lang="en-US" smtClean="0"/>
              <a:t>3/7/2023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82E3F87-1626-8A47-8DE3-7AF2C0382D64}" type="slidenum">
              <a:rPr lang="en-US" smtClean="0"/>
              <a:t>‹#›</a:t>
            </a:fld>
            <a:endParaRPr lang="en-US"/>
          </a:p>
        </p:txBody>
      </p:sp>
    </p:spTree>
    <p:extLst>
      <p:ext uri="{BB962C8B-B14F-4D97-AF65-F5344CB8AC3E}">
        <p14:creationId xmlns:p14="http://schemas.microsoft.com/office/powerpoint/2010/main" val="3538840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53D33CB-E9F7-CD40-96E4-A50D188BA4F6}" type="datetimeFigureOut">
              <a:rPr lang="en-US" smtClean="0"/>
              <a:t>3/7/2023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2E3F87-1626-8A47-8DE3-7AF2C0382D64}" type="slidenum">
              <a:rPr lang="en-US" smtClean="0"/>
              <a:t>‹#›</a:t>
            </a:fld>
            <a:endParaRPr lang="en-US"/>
          </a:p>
        </p:txBody>
      </p:sp>
    </p:spTree>
    <p:extLst>
      <p:ext uri="{BB962C8B-B14F-4D97-AF65-F5344CB8AC3E}">
        <p14:creationId xmlns:p14="http://schemas.microsoft.com/office/powerpoint/2010/main" val="1960997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53D33CB-E9F7-CD40-96E4-A50D188BA4F6}" type="datetimeFigureOut">
              <a:rPr lang="en-US" smtClean="0"/>
              <a:t>3/7/2023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2E3F87-1626-8A47-8DE3-7AF2C0382D64}" type="slidenum">
              <a:rPr lang="en-US" smtClean="0"/>
              <a:t>‹#›</a:t>
            </a:fld>
            <a:endParaRPr lang="en-US"/>
          </a:p>
        </p:txBody>
      </p:sp>
    </p:spTree>
    <p:extLst>
      <p:ext uri="{BB962C8B-B14F-4D97-AF65-F5344CB8AC3E}">
        <p14:creationId xmlns:p14="http://schemas.microsoft.com/office/powerpoint/2010/main" val="14269324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3D33CB-E9F7-CD40-96E4-A50D188BA4F6}" type="datetimeFigureOut">
              <a:rPr lang="en-US" smtClean="0"/>
              <a:t>3/7/2023</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2E3F87-1626-8A47-8DE3-7AF2C0382D64}" type="slidenum">
              <a:rPr lang="en-US" smtClean="0"/>
              <a:t>‹#›</a:t>
            </a:fld>
            <a:endParaRPr lang="en-US"/>
          </a:p>
        </p:txBody>
      </p:sp>
    </p:spTree>
    <p:extLst>
      <p:ext uri="{BB962C8B-B14F-4D97-AF65-F5344CB8AC3E}">
        <p14:creationId xmlns:p14="http://schemas.microsoft.com/office/powerpoint/2010/main" val="3975590273"/>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8DE147C5-CDD5-8B48-8CDB-A58A00704200}"/>
              </a:ext>
            </a:extLst>
          </p:cNvPr>
          <p:cNvPicPr>
            <a:picLocks noChangeAspect="1"/>
          </p:cNvPicPr>
          <p:nvPr/>
        </p:nvPicPr>
        <p:blipFill>
          <a:blip r:embed="rId2"/>
          <a:stretch>
            <a:fillRect/>
          </a:stretch>
        </p:blipFill>
        <p:spPr>
          <a:xfrm>
            <a:off x="-2709187" y="-339866"/>
            <a:ext cx="12859924" cy="7197865"/>
          </a:xfrm>
          <a:prstGeom prst="rect">
            <a:avLst/>
          </a:prstGeom>
        </p:spPr>
      </p:pic>
      <p:sp>
        <p:nvSpPr>
          <p:cNvPr id="4" name="Title 3">
            <a:extLst>
              <a:ext uri="{FF2B5EF4-FFF2-40B4-BE49-F238E27FC236}">
                <a16:creationId xmlns:a16="http://schemas.microsoft.com/office/drawing/2014/main" id="{F72FB8BE-F291-F940-BF6C-A3B38EC94FBF}"/>
              </a:ext>
            </a:extLst>
          </p:cNvPr>
          <p:cNvSpPr>
            <a:spLocks noGrp="1"/>
          </p:cNvSpPr>
          <p:nvPr>
            <p:ph type="title"/>
          </p:nvPr>
        </p:nvSpPr>
        <p:spPr>
          <a:xfrm>
            <a:off x="642330" y="1682586"/>
            <a:ext cx="7886700" cy="1325563"/>
          </a:xfrm>
        </p:spPr>
        <p:txBody>
          <a:bodyPr>
            <a:normAutofit fontScale="90000"/>
          </a:bodyPr>
          <a:lstStyle/>
          <a:p>
            <a:r>
              <a:rPr lang="en-US" sz="6700" b="1" dirty="0">
                <a:solidFill>
                  <a:schemeClr val="accent5">
                    <a:lumMod val="75000"/>
                  </a:schemeClr>
                </a:solidFill>
                <a:effectLst>
                  <a:outerShdw blurRad="50800" dist="38100" dir="2700000" algn="tl" rotWithShape="0">
                    <a:prstClr val="black">
                      <a:alpha val="40000"/>
                    </a:prstClr>
                  </a:outerShdw>
                </a:effectLst>
                <a:latin typeface="Calibri" panose="020F0502020204030204" pitchFamily="34" charset="0"/>
                <a:cs typeface="Calibri" panose="020F0502020204030204" pitchFamily="34" charset="0"/>
              </a:rPr>
              <a:t>3</a:t>
            </a:r>
            <a:br>
              <a:rPr lang="en-US" dirty="0"/>
            </a:br>
            <a:r>
              <a:rPr lang="en-US" sz="6700" b="1" dirty="0">
                <a:solidFill>
                  <a:schemeClr val="bg1"/>
                </a:solidFill>
                <a:effectLst>
                  <a:outerShdw blurRad="50800" dist="38100" dir="2700000" algn="tl" rotWithShape="0">
                    <a:prstClr val="black">
                      <a:alpha val="40000"/>
                    </a:prstClr>
                  </a:outerShdw>
                </a:effectLst>
                <a:latin typeface="Calibri" panose="020F0502020204030204" pitchFamily="34" charset="0"/>
                <a:cs typeface="Calibri" panose="020F0502020204030204" pitchFamily="34" charset="0"/>
              </a:rPr>
              <a:t>Productive Resources</a:t>
            </a:r>
            <a:br>
              <a:rPr lang="en-US" sz="6700" b="1" dirty="0">
                <a:solidFill>
                  <a:schemeClr val="bg1"/>
                </a:solidFill>
                <a:effectLst>
                  <a:outerShdw blurRad="50800" dist="38100" dir="2700000" algn="tl" rotWithShape="0">
                    <a:prstClr val="black">
                      <a:alpha val="40000"/>
                    </a:prstClr>
                  </a:outerShdw>
                </a:effectLst>
                <a:latin typeface="Calibri" panose="020F0502020204030204" pitchFamily="34" charset="0"/>
                <a:cs typeface="Calibri" panose="020F0502020204030204" pitchFamily="34" charset="0"/>
              </a:rPr>
            </a:br>
            <a:r>
              <a:rPr lang="en-US" sz="6700" b="1" dirty="0">
                <a:solidFill>
                  <a:schemeClr val="bg1"/>
                </a:solidFill>
                <a:effectLst>
                  <a:outerShdw blurRad="50800" dist="38100" dir="2700000" algn="tl" rotWithShape="0">
                    <a:prstClr val="black">
                      <a:alpha val="40000"/>
                    </a:prstClr>
                  </a:outerShdw>
                </a:effectLst>
                <a:latin typeface="Calibri" panose="020F0502020204030204" pitchFamily="34" charset="0"/>
                <a:cs typeface="Calibri" panose="020F0502020204030204" pitchFamily="34" charset="0"/>
              </a:rPr>
              <a:t>and Economic</a:t>
            </a:r>
            <a:br>
              <a:rPr lang="en-US" sz="6700" b="1" dirty="0">
                <a:solidFill>
                  <a:schemeClr val="bg1"/>
                </a:solidFill>
                <a:effectLst>
                  <a:outerShdw blurRad="50800" dist="38100" dir="2700000" algn="tl" rotWithShape="0">
                    <a:prstClr val="black">
                      <a:alpha val="40000"/>
                    </a:prstClr>
                  </a:outerShdw>
                </a:effectLst>
                <a:latin typeface="Calibri" panose="020F0502020204030204" pitchFamily="34" charset="0"/>
                <a:cs typeface="Calibri" panose="020F0502020204030204" pitchFamily="34" charset="0"/>
              </a:rPr>
            </a:br>
            <a:r>
              <a:rPr lang="en-US" sz="6700" b="1" dirty="0">
                <a:solidFill>
                  <a:schemeClr val="bg1"/>
                </a:solidFill>
                <a:effectLst>
                  <a:outerShdw blurRad="50800" dist="38100" dir="2700000" algn="tl" rotWithShape="0">
                    <a:prstClr val="black">
                      <a:alpha val="40000"/>
                    </a:prstClr>
                  </a:outerShdw>
                </a:effectLst>
                <a:latin typeface="Calibri" panose="020F0502020204030204" pitchFamily="34" charset="0"/>
                <a:cs typeface="Calibri" panose="020F0502020204030204" pitchFamily="34" charset="0"/>
              </a:rPr>
              <a:t>Systems</a:t>
            </a:r>
          </a:p>
        </p:txBody>
      </p:sp>
    </p:spTree>
    <p:extLst>
      <p:ext uri="{BB962C8B-B14F-4D97-AF65-F5344CB8AC3E}">
        <p14:creationId xmlns:p14="http://schemas.microsoft.com/office/powerpoint/2010/main" val="33352366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CB8DF81-1613-2240-8D25-8869D827E940}"/>
              </a:ext>
            </a:extLst>
          </p:cNvPr>
          <p:cNvSpPr txBox="1"/>
          <p:nvPr/>
        </p:nvSpPr>
        <p:spPr>
          <a:xfrm>
            <a:off x="567159" y="2139232"/>
            <a:ext cx="6678593" cy="6186309"/>
          </a:xfrm>
          <a:prstGeom prst="rect">
            <a:avLst/>
          </a:prstGeom>
          <a:noFill/>
        </p:spPr>
        <p:txBody>
          <a:bodyPr wrap="square">
            <a:spAutoFit/>
          </a:bodyPr>
          <a:lstStyle/>
          <a:p>
            <a:r>
              <a:rPr lang="en-CA" b="0" i="0" dirty="0">
                <a:solidFill>
                  <a:srgbClr val="232323"/>
                </a:solidFill>
                <a:effectLst/>
                <a:latin typeface="Charlie-Regular"/>
              </a:rPr>
              <a:t>Centuries ago, the </a:t>
            </a:r>
            <a:r>
              <a:rPr lang="en-CA" b="1" i="0" dirty="0">
                <a:solidFill>
                  <a:srgbClr val="232323"/>
                </a:solidFill>
                <a:effectLst/>
                <a:latin typeface="Charlie-Regular"/>
              </a:rPr>
              <a:t>traditional economy </a:t>
            </a:r>
            <a:r>
              <a:rPr lang="en-CA" b="0" i="0" dirty="0">
                <a:solidFill>
                  <a:srgbClr val="232323"/>
                </a:solidFill>
                <a:effectLst/>
                <a:latin typeface="Charlie-Regular"/>
              </a:rPr>
              <a:t>was the most common economic system throughout most of the world.</a:t>
            </a:r>
          </a:p>
          <a:p>
            <a:endParaRPr lang="en-CA" dirty="0">
              <a:solidFill>
                <a:srgbClr val="232323"/>
              </a:solidFill>
              <a:latin typeface="Charlie-Regular"/>
            </a:endParaRPr>
          </a:p>
          <a:p>
            <a:r>
              <a:rPr lang="en-CA" b="0" i="0" dirty="0">
                <a:solidFill>
                  <a:srgbClr val="232323"/>
                </a:solidFill>
                <a:effectLst/>
                <a:latin typeface="Charlie-Regular"/>
              </a:rPr>
              <a:t> People lived in small rural communities. They had modest needs, most of which could be met by using the natural resources provided by the local environment. </a:t>
            </a:r>
          </a:p>
          <a:p>
            <a:endParaRPr lang="en-CA" dirty="0">
              <a:solidFill>
                <a:srgbClr val="232323"/>
              </a:solidFill>
              <a:latin typeface="Charlie-Regular"/>
            </a:endParaRPr>
          </a:p>
          <a:p>
            <a:r>
              <a:rPr lang="en-CA" b="0" i="0" dirty="0">
                <a:solidFill>
                  <a:srgbClr val="232323"/>
                </a:solidFill>
                <a:effectLst/>
                <a:latin typeface="Charlie-Regular"/>
              </a:rPr>
              <a:t>They grew much of their own food, built their own homes, and made their own clothing and tools.</a:t>
            </a:r>
          </a:p>
          <a:p>
            <a:endParaRPr lang="en-CA" dirty="0">
              <a:solidFill>
                <a:srgbClr val="232323"/>
              </a:solidFill>
              <a:latin typeface="Charlie-Regular"/>
            </a:endParaRPr>
          </a:p>
          <a:p>
            <a:endParaRPr lang="en-CA" dirty="0">
              <a:solidFill>
                <a:srgbClr val="232323"/>
              </a:solidFill>
              <a:latin typeface="Charlie-Regular"/>
            </a:endParaRPr>
          </a:p>
          <a:p>
            <a:r>
              <a:rPr lang="en-CA" b="0" i="0" dirty="0">
                <a:solidFill>
                  <a:srgbClr val="232323"/>
                </a:solidFill>
                <a:effectLst/>
                <a:latin typeface="Charlie-Regular"/>
              </a:rPr>
              <a:t>Surplus goods were usually traded to other families for essential items. This trading of goods (or services) without the use of a monetary system was known as </a:t>
            </a:r>
            <a:r>
              <a:rPr lang="en-CA" b="1" i="0" dirty="0">
                <a:solidFill>
                  <a:srgbClr val="232323"/>
                </a:solidFill>
                <a:effectLst/>
                <a:latin typeface="AvenirNextLTW01-Regular"/>
              </a:rPr>
              <a:t>bartering </a:t>
            </a:r>
            <a:br>
              <a:rPr lang="en-CA" b="0" i="0" dirty="0">
                <a:solidFill>
                  <a:srgbClr val="FFFFFF"/>
                </a:solidFill>
                <a:effectLst/>
                <a:latin typeface="FedraSansPro-Bold"/>
              </a:rPr>
            </a:br>
            <a:endParaRPr lang="en-CA" dirty="0">
              <a:solidFill>
                <a:srgbClr val="232323"/>
              </a:solidFill>
              <a:latin typeface="Charlie-Regular"/>
            </a:endParaRPr>
          </a:p>
          <a:p>
            <a:endParaRPr lang="en-CA" dirty="0">
              <a:solidFill>
                <a:srgbClr val="232323"/>
              </a:solidFill>
              <a:latin typeface="Charlie-Regular"/>
            </a:endParaRPr>
          </a:p>
          <a:p>
            <a:r>
              <a:rPr lang="en-CA" b="0" i="0" dirty="0">
                <a:solidFill>
                  <a:srgbClr val="FFFFFF"/>
                </a:solidFill>
                <a:effectLst/>
                <a:latin typeface="FedraSansPro-Bold"/>
              </a:rPr>
              <a:t>barter</a:t>
            </a:r>
            <a:br>
              <a:rPr lang="en-CA" dirty="0"/>
            </a:br>
            <a:r>
              <a:rPr lang="en-CA" b="0" i="0" dirty="0">
                <a:solidFill>
                  <a:srgbClr val="FFFFFF"/>
                </a:solidFill>
                <a:effectLst/>
                <a:latin typeface="Charlie-Regular"/>
              </a:rPr>
              <a:t> The trading of goods and services without the use of a monetary system; such transactions are common in traditional economies. </a:t>
            </a:r>
            <a:r>
              <a:rPr lang="en-CA" b="0" i="0" dirty="0">
                <a:solidFill>
                  <a:srgbClr val="FFFFFF"/>
                </a:solidFill>
                <a:effectLst/>
                <a:latin typeface="FedraSansPro-Bold"/>
              </a:rPr>
              <a:t>barter</a:t>
            </a:r>
            <a:br>
              <a:rPr lang="en-CA" dirty="0"/>
            </a:br>
            <a:r>
              <a:rPr lang="en-CA" b="0" i="0" dirty="0">
                <a:solidFill>
                  <a:srgbClr val="FFFFFF"/>
                </a:solidFill>
                <a:effectLst/>
                <a:latin typeface="Charlie-Regular"/>
              </a:rPr>
              <a:t> The trading of goods and services without the use of a monetary system; such transactions are common in traditional economies. </a:t>
            </a:r>
            <a:endParaRPr lang="en-US" dirty="0"/>
          </a:p>
        </p:txBody>
      </p:sp>
    </p:spTree>
    <p:extLst>
      <p:ext uri="{BB962C8B-B14F-4D97-AF65-F5344CB8AC3E}">
        <p14:creationId xmlns:p14="http://schemas.microsoft.com/office/powerpoint/2010/main" val="3509845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EB3D138-DA77-55C9-B593-9E0C8FF8D10A}"/>
              </a:ext>
            </a:extLst>
          </p:cNvPr>
          <p:cNvSpPr txBox="1"/>
          <p:nvPr/>
        </p:nvSpPr>
        <p:spPr>
          <a:xfrm>
            <a:off x="462987" y="879676"/>
            <a:ext cx="6395013" cy="3416320"/>
          </a:xfrm>
          <a:prstGeom prst="rect">
            <a:avLst/>
          </a:prstGeom>
          <a:noFill/>
        </p:spPr>
        <p:txBody>
          <a:bodyPr wrap="square">
            <a:spAutoFit/>
          </a:bodyPr>
          <a:lstStyle/>
          <a:p>
            <a:r>
              <a:rPr lang="en-CA" b="0" i="0" dirty="0">
                <a:solidFill>
                  <a:srgbClr val="232323"/>
                </a:solidFill>
                <a:effectLst/>
                <a:latin typeface="Charlie-Regular"/>
              </a:rPr>
              <a:t>In a pure </a:t>
            </a:r>
            <a:r>
              <a:rPr lang="en-CA" b="1" i="0" dirty="0">
                <a:solidFill>
                  <a:srgbClr val="232323"/>
                </a:solidFill>
                <a:effectLst/>
                <a:latin typeface="AvenirNextLTW01-Regular"/>
              </a:rPr>
              <a:t>command economy </a:t>
            </a:r>
            <a:r>
              <a:rPr lang="en-CA" b="1" i="0" dirty="0">
                <a:solidFill>
                  <a:srgbClr val="232323"/>
                </a:solidFill>
                <a:effectLst/>
                <a:latin typeface="Charlie-Regular"/>
              </a:rPr>
              <a:t> </a:t>
            </a:r>
            <a:r>
              <a:rPr lang="en-CA" b="0" i="0" dirty="0">
                <a:solidFill>
                  <a:srgbClr val="232323"/>
                </a:solidFill>
                <a:effectLst/>
                <a:latin typeface="Charlie-Regular"/>
              </a:rPr>
              <a:t>production decisions are made by a small group of political leaders with the power to enforce their decisions throughout the entire economy.</a:t>
            </a:r>
          </a:p>
          <a:p>
            <a:endParaRPr lang="en-CA" dirty="0">
              <a:solidFill>
                <a:srgbClr val="232323"/>
              </a:solidFill>
              <a:latin typeface="Charlie-Regular"/>
            </a:endParaRPr>
          </a:p>
          <a:p>
            <a:r>
              <a:rPr lang="en-CA" b="0" i="0" dirty="0">
                <a:solidFill>
                  <a:srgbClr val="232323"/>
                </a:solidFill>
                <a:effectLst/>
                <a:latin typeface="Charlie-Regular"/>
              </a:rPr>
              <a:t> In other words, the pure command economy is centrally planned. The central authority answers all production questions based on the best interests of the state.</a:t>
            </a:r>
          </a:p>
          <a:p>
            <a:endParaRPr lang="en-CA" dirty="0">
              <a:solidFill>
                <a:srgbClr val="232323"/>
              </a:solidFill>
              <a:latin typeface="Charlie-Regular"/>
            </a:endParaRPr>
          </a:p>
          <a:p>
            <a:r>
              <a:rPr lang="en-CA" b="0" i="0" dirty="0">
                <a:solidFill>
                  <a:srgbClr val="232323"/>
                </a:solidFill>
                <a:effectLst/>
                <a:latin typeface="Charlie-Regular"/>
              </a:rPr>
              <a:t> The state owns the productive resources; the central authority allocates them on behalf of the state.</a:t>
            </a:r>
          </a:p>
          <a:p>
            <a:endParaRPr lang="en-CA" dirty="0">
              <a:solidFill>
                <a:srgbClr val="232323"/>
              </a:solidFill>
              <a:latin typeface="Charlie-Regular"/>
            </a:endParaRPr>
          </a:p>
          <a:p>
            <a:r>
              <a:rPr lang="en-CA" b="0" i="0" dirty="0">
                <a:solidFill>
                  <a:srgbClr val="232323"/>
                </a:solidFill>
                <a:effectLst/>
                <a:latin typeface="Charlie-Regular"/>
              </a:rPr>
              <a:t> In this economic system, people are obligated to serve the state</a:t>
            </a:r>
            <a:endParaRPr lang="en-US" dirty="0"/>
          </a:p>
        </p:txBody>
      </p:sp>
    </p:spTree>
    <p:extLst>
      <p:ext uri="{BB962C8B-B14F-4D97-AF65-F5344CB8AC3E}">
        <p14:creationId xmlns:p14="http://schemas.microsoft.com/office/powerpoint/2010/main" val="157534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67BE365-4CFF-4D8F-64CF-E275634EA1A8}"/>
              </a:ext>
            </a:extLst>
          </p:cNvPr>
          <p:cNvSpPr txBox="1"/>
          <p:nvPr/>
        </p:nvSpPr>
        <p:spPr>
          <a:xfrm>
            <a:off x="243068" y="2277731"/>
            <a:ext cx="6614932" cy="2585323"/>
          </a:xfrm>
          <a:prstGeom prst="rect">
            <a:avLst/>
          </a:prstGeom>
          <a:noFill/>
        </p:spPr>
        <p:txBody>
          <a:bodyPr wrap="square">
            <a:spAutoFit/>
          </a:bodyPr>
          <a:lstStyle/>
          <a:p>
            <a:r>
              <a:rPr lang="en-CA" b="1" i="0" dirty="0">
                <a:solidFill>
                  <a:srgbClr val="232323"/>
                </a:solidFill>
                <a:effectLst/>
                <a:latin typeface="Charlie-Regular"/>
              </a:rPr>
              <a:t>Market Economy</a:t>
            </a:r>
          </a:p>
          <a:p>
            <a:endParaRPr lang="en-CA" dirty="0">
              <a:solidFill>
                <a:srgbClr val="232323"/>
              </a:solidFill>
              <a:latin typeface="Charlie-Regular"/>
            </a:endParaRPr>
          </a:p>
          <a:p>
            <a:endParaRPr lang="en-CA" b="0" i="0" dirty="0">
              <a:solidFill>
                <a:srgbClr val="232323"/>
              </a:solidFill>
              <a:effectLst/>
              <a:latin typeface="Charlie-Regular"/>
            </a:endParaRPr>
          </a:p>
          <a:p>
            <a:r>
              <a:rPr lang="en-CA" b="0" i="0" dirty="0">
                <a:solidFill>
                  <a:srgbClr val="232323"/>
                </a:solidFill>
                <a:effectLst/>
                <a:latin typeface="Charlie-Regular"/>
              </a:rPr>
              <a:t>The basic elements of a market economy are private property, freedom of enterprise, profit maximization, and competition. The government’s role is only to provide law and order and to assist economic development. Very few pure market economies exist today. Perhaps the closest examples are the economies of Hong Kong and the United States</a:t>
            </a:r>
            <a:endParaRPr lang="en-US" dirty="0"/>
          </a:p>
        </p:txBody>
      </p:sp>
    </p:spTree>
    <p:extLst>
      <p:ext uri="{BB962C8B-B14F-4D97-AF65-F5344CB8AC3E}">
        <p14:creationId xmlns:p14="http://schemas.microsoft.com/office/powerpoint/2010/main" val="16864783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6A79AFF-40E5-3306-6E94-CA3EDDDF0996}"/>
              </a:ext>
            </a:extLst>
          </p:cNvPr>
          <p:cNvSpPr txBox="1"/>
          <p:nvPr/>
        </p:nvSpPr>
        <p:spPr>
          <a:xfrm>
            <a:off x="237506" y="2139308"/>
            <a:ext cx="6620494" cy="2585323"/>
          </a:xfrm>
          <a:prstGeom prst="rect">
            <a:avLst/>
          </a:prstGeom>
          <a:noFill/>
        </p:spPr>
        <p:txBody>
          <a:bodyPr wrap="square">
            <a:spAutoFit/>
          </a:bodyPr>
          <a:lstStyle/>
          <a:p>
            <a:pPr algn="l"/>
            <a:r>
              <a:rPr lang="en-CA" b="0" i="0" dirty="0">
                <a:solidFill>
                  <a:srgbClr val="0081C0"/>
                </a:solidFill>
                <a:effectLst/>
                <a:latin typeface="FedraSansPro-Medium"/>
              </a:rPr>
              <a:t>Canada: A Mixed Market Economy</a:t>
            </a:r>
          </a:p>
          <a:p>
            <a:pPr algn="l"/>
            <a:r>
              <a:rPr lang="en-CA" b="0" i="0" dirty="0">
                <a:solidFill>
                  <a:srgbClr val="232323"/>
                </a:solidFill>
                <a:effectLst/>
                <a:latin typeface="AvenirNextLTW01-Regular"/>
              </a:rPr>
              <a:t>The Canadian economy is a classic example of this cross-pollination of economic models because it contains many elements of a market economy along with some characteristics of command and traditional economies.</a:t>
            </a:r>
          </a:p>
          <a:p>
            <a:pPr algn="l"/>
            <a:endParaRPr lang="en-CA" dirty="0">
              <a:solidFill>
                <a:srgbClr val="232323"/>
              </a:solidFill>
              <a:latin typeface="AvenirNextLTW01-Regular"/>
            </a:endParaRPr>
          </a:p>
          <a:p>
            <a:pPr algn="l"/>
            <a:r>
              <a:rPr lang="en-CA" b="0" i="0" dirty="0">
                <a:solidFill>
                  <a:srgbClr val="232323"/>
                </a:solidFill>
                <a:effectLst/>
                <a:latin typeface="AvenirNextLTW01-Regular"/>
              </a:rPr>
              <a:t> For this reason, economists classify the Canadian economy as a mixed market economy </a:t>
            </a:r>
            <a:br>
              <a:rPr lang="en-CA" b="0" i="0" dirty="0">
                <a:solidFill>
                  <a:srgbClr val="FFFFFF"/>
                </a:solidFill>
                <a:effectLst/>
                <a:latin typeface="FedraSansPro-Bold"/>
              </a:rPr>
            </a:br>
            <a:r>
              <a:rPr lang="en-CA" b="0" i="0" dirty="0">
                <a:solidFill>
                  <a:srgbClr val="232323"/>
                </a:solidFill>
                <a:effectLst/>
                <a:latin typeface="AvenirNextLTW01-Regular"/>
              </a:rPr>
              <a:t>.</a:t>
            </a:r>
          </a:p>
        </p:txBody>
      </p:sp>
    </p:spTree>
    <p:extLst>
      <p:ext uri="{BB962C8B-B14F-4D97-AF65-F5344CB8AC3E}">
        <p14:creationId xmlns:p14="http://schemas.microsoft.com/office/powerpoint/2010/main" val="30527223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31D92E1-EFC3-0240-EC7A-98D65B8A2878}"/>
              </a:ext>
            </a:extLst>
          </p:cNvPr>
          <p:cNvSpPr txBox="1"/>
          <p:nvPr/>
        </p:nvSpPr>
        <p:spPr>
          <a:xfrm>
            <a:off x="190006" y="496508"/>
            <a:ext cx="6537366" cy="2308324"/>
          </a:xfrm>
          <a:prstGeom prst="rect">
            <a:avLst/>
          </a:prstGeom>
          <a:noFill/>
        </p:spPr>
        <p:txBody>
          <a:bodyPr wrap="square">
            <a:spAutoFit/>
          </a:bodyPr>
          <a:lstStyle/>
          <a:p>
            <a:r>
              <a:rPr lang="en-CA" b="0" i="0" dirty="0">
                <a:solidFill>
                  <a:srgbClr val="232323"/>
                </a:solidFill>
                <a:effectLst/>
                <a:latin typeface="Charlie-Regular"/>
              </a:rPr>
              <a:t>In the matter of land ownership, Canada has state-owned land (or </a:t>
            </a:r>
            <a:r>
              <a:rPr lang="en-CA" b="0" i="0" dirty="0">
                <a:solidFill>
                  <a:srgbClr val="232323"/>
                </a:solidFill>
                <a:effectLst/>
                <a:latin typeface="AvenirNextLTW01-Regular"/>
              </a:rPr>
              <a:t>Crown land </a:t>
            </a:r>
            <a:r>
              <a:rPr lang="en-CA" b="0" i="0" dirty="0">
                <a:solidFill>
                  <a:srgbClr val="232323"/>
                </a:solidFill>
                <a:effectLst/>
                <a:latin typeface="Charlie-Regular"/>
              </a:rPr>
              <a:t>), which is a feature of command economies.</a:t>
            </a:r>
          </a:p>
          <a:p>
            <a:endParaRPr lang="en-CA" dirty="0">
              <a:solidFill>
                <a:srgbClr val="232323"/>
              </a:solidFill>
              <a:latin typeface="Charlie-Regular"/>
            </a:endParaRPr>
          </a:p>
          <a:p>
            <a:r>
              <a:rPr lang="en-CA" b="0" i="0" dirty="0">
                <a:solidFill>
                  <a:srgbClr val="232323"/>
                </a:solidFill>
                <a:effectLst/>
                <a:latin typeface="Charlie-Regular"/>
              </a:rPr>
              <a:t> However, it also permits private ownership of land, which is a feature of market economies. </a:t>
            </a:r>
          </a:p>
          <a:p>
            <a:endParaRPr lang="en-CA" dirty="0">
              <a:solidFill>
                <a:srgbClr val="232323"/>
              </a:solidFill>
              <a:latin typeface="Charlie-Regular"/>
            </a:endParaRPr>
          </a:p>
          <a:p>
            <a:r>
              <a:rPr lang="en-CA" b="0" i="0" dirty="0">
                <a:solidFill>
                  <a:srgbClr val="232323"/>
                </a:solidFill>
                <a:effectLst/>
                <a:latin typeface="Charlie-Regular"/>
              </a:rPr>
              <a:t>The federal government has also established many reserve lands for Indigenous peoples, who tend to have more traditional economies.</a:t>
            </a:r>
            <a:endParaRPr lang="en-US" dirty="0"/>
          </a:p>
        </p:txBody>
      </p:sp>
    </p:spTree>
    <p:extLst>
      <p:ext uri="{BB962C8B-B14F-4D97-AF65-F5344CB8AC3E}">
        <p14:creationId xmlns:p14="http://schemas.microsoft.com/office/powerpoint/2010/main" val="30296929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03DEC6-EC79-8040-B7AD-09075737126D}"/>
              </a:ext>
            </a:extLst>
          </p:cNvPr>
          <p:cNvSpPr>
            <a:spLocks noGrp="1"/>
          </p:cNvSpPr>
          <p:nvPr>
            <p:ph type="title"/>
          </p:nvPr>
        </p:nvSpPr>
        <p:spPr/>
        <p:txBody>
          <a:bodyPr>
            <a:normAutofit/>
          </a:bodyPr>
          <a:lstStyle/>
          <a:p>
            <a:r>
              <a:rPr lang="en-US" b="1" dirty="0">
                <a:solidFill>
                  <a:schemeClr val="accent5">
                    <a:lumMod val="75000"/>
                  </a:schemeClr>
                </a:solidFill>
              </a:rPr>
              <a:t>Learning Goals</a:t>
            </a:r>
            <a:br>
              <a:rPr lang="en-US" dirty="0"/>
            </a:br>
            <a:endParaRPr lang="en-US" sz="2400" dirty="0">
              <a:latin typeface="+mn-lt"/>
            </a:endParaRPr>
          </a:p>
        </p:txBody>
      </p:sp>
      <p:sp>
        <p:nvSpPr>
          <p:cNvPr id="3" name="Content Placeholder 2">
            <a:extLst>
              <a:ext uri="{FF2B5EF4-FFF2-40B4-BE49-F238E27FC236}">
                <a16:creationId xmlns:a16="http://schemas.microsoft.com/office/drawing/2014/main" id="{98A30741-BCAD-5241-85E6-66C94250C5CD}"/>
              </a:ext>
            </a:extLst>
          </p:cNvPr>
          <p:cNvSpPr>
            <a:spLocks noGrp="1"/>
          </p:cNvSpPr>
          <p:nvPr>
            <p:ph idx="1"/>
          </p:nvPr>
        </p:nvSpPr>
        <p:spPr>
          <a:xfrm>
            <a:off x="628650" y="1564368"/>
            <a:ext cx="7886700" cy="4351338"/>
          </a:xfrm>
        </p:spPr>
        <p:txBody>
          <a:bodyPr>
            <a:normAutofit/>
          </a:bodyPr>
          <a:lstStyle/>
          <a:p>
            <a:pPr marL="0" indent="0">
              <a:buNone/>
            </a:pPr>
            <a:r>
              <a:rPr lang="en-US" sz="2000" dirty="0"/>
              <a:t>Once you have completed this chapter, you should be able to:</a:t>
            </a:r>
          </a:p>
          <a:p>
            <a:r>
              <a:rPr lang="en-US" sz="2000" dirty="0">
                <a:solidFill>
                  <a:srgbClr val="262626"/>
                </a:solidFill>
                <a:latin typeface="Charlie-Regular"/>
              </a:rPr>
              <a:t>Recognize tangible and intangible productive resources as a country’s real wealth</a:t>
            </a:r>
            <a:endParaRPr lang="en-US" sz="2000" dirty="0"/>
          </a:p>
          <a:p>
            <a:r>
              <a:rPr lang="en-US" sz="2000" dirty="0">
                <a:solidFill>
                  <a:srgbClr val="262626"/>
                </a:solidFill>
                <a:latin typeface="Charlie-Regular"/>
              </a:rPr>
              <a:t>Compare how different economic systems answer the three basic production questions and make choices about how productive resources are owned and used</a:t>
            </a:r>
          </a:p>
          <a:p>
            <a:r>
              <a:rPr lang="en-US" sz="2000" dirty="0">
                <a:solidFill>
                  <a:srgbClr val="262626"/>
                </a:solidFill>
                <a:latin typeface="Charlie-Regular"/>
              </a:rPr>
              <a:t>Compare different national economies with regard to their ability to produce and share wealth, respect individual economic freedom, and promote the common good</a:t>
            </a:r>
          </a:p>
          <a:p>
            <a:r>
              <a:rPr lang="en-US" sz="2000" dirty="0">
                <a:solidFill>
                  <a:srgbClr val="262626"/>
                </a:solidFill>
                <a:latin typeface="Charlie-Regular"/>
              </a:rPr>
              <a:t>Distinguish between production and productivity</a:t>
            </a:r>
          </a:p>
          <a:p>
            <a:r>
              <a:rPr lang="en-US" sz="2000" dirty="0">
                <a:solidFill>
                  <a:srgbClr val="262626"/>
                </a:solidFill>
                <a:latin typeface="Charlie-Regular"/>
              </a:rPr>
              <a:t>Explain the economic concept of value added</a:t>
            </a:r>
            <a:endParaRPr lang="en-US" sz="2000" dirty="0"/>
          </a:p>
        </p:txBody>
      </p:sp>
      <p:pic>
        <p:nvPicPr>
          <p:cNvPr id="4" name="Picture 3">
            <a:extLst>
              <a:ext uri="{FF2B5EF4-FFF2-40B4-BE49-F238E27FC236}">
                <a16:creationId xmlns:a16="http://schemas.microsoft.com/office/drawing/2014/main" id="{465C3210-5ECA-B444-A811-5A7D3D515F38}"/>
              </a:ext>
            </a:extLst>
          </p:cNvPr>
          <p:cNvPicPr>
            <a:picLocks noChangeAspect="1"/>
          </p:cNvPicPr>
          <p:nvPr/>
        </p:nvPicPr>
        <p:blipFill>
          <a:blip r:embed="rId2">
            <a:alphaModFix amt="89000"/>
          </a:blip>
          <a:stretch>
            <a:fillRect/>
          </a:stretch>
        </p:blipFill>
        <p:spPr>
          <a:xfrm>
            <a:off x="0" y="6199558"/>
            <a:ext cx="9144000" cy="658442"/>
          </a:xfrm>
          <a:prstGeom prst="rect">
            <a:avLst/>
          </a:prstGeom>
        </p:spPr>
      </p:pic>
    </p:spTree>
    <p:extLst>
      <p:ext uri="{BB962C8B-B14F-4D97-AF65-F5344CB8AC3E}">
        <p14:creationId xmlns:p14="http://schemas.microsoft.com/office/powerpoint/2010/main" val="40935683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70CF03-4AF2-2044-8C79-18B6E819C173}"/>
              </a:ext>
            </a:extLst>
          </p:cNvPr>
          <p:cNvSpPr>
            <a:spLocks noGrp="1"/>
          </p:cNvSpPr>
          <p:nvPr>
            <p:ph type="title"/>
          </p:nvPr>
        </p:nvSpPr>
        <p:spPr/>
        <p:txBody>
          <a:bodyPr/>
          <a:lstStyle/>
          <a:p>
            <a:r>
              <a:rPr lang="en-US" b="1" dirty="0">
                <a:solidFill>
                  <a:schemeClr val="accent5">
                    <a:lumMod val="75000"/>
                  </a:schemeClr>
                </a:solidFill>
              </a:rPr>
              <a:t>Key Terms</a:t>
            </a:r>
          </a:p>
        </p:txBody>
      </p:sp>
      <p:sp>
        <p:nvSpPr>
          <p:cNvPr id="3" name="Content Placeholder 2">
            <a:extLst>
              <a:ext uri="{FF2B5EF4-FFF2-40B4-BE49-F238E27FC236}">
                <a16:creationId xmlns:a16="http://schemas.microsoft.com/office/drawing/2014/main" id="{AF8F50F1-FC4F-BE47-9EAF-C65736BA1548}"/>
              </a:ext>
            </a:extLst>
          </p:cNvPr>
          <p:cNvSpPr>
            <a:spLocks noGrp="1"/>
          </p:cNvSpPr>
          <p:nvPr>
            <p:ph sz="half" idx="1"/>
          </p:nvPr>
        </p:nvSpPr>
        <p:spPr>
          <a:xfrm>
            <a:off x="628650" y="1566680"/>
            <a:ext cx="3886200" cy="4351338"/>
          </a:xfrm>
        </p:spPr>
        <p:txBody>
          <a:bodyPr>
            <a:normAutofit fontScale="92500" lnSpcReduction="10000"/>
          </a:bodyPr>
          <a:lstStyle/>
          <a:p>
            <a:r>
              <a:rPr lang="en-US" sz="2000" dirty="0">
                <a:solidFill>
                  <a:srgbClr val="262626"/>
                </a:solidFill>
                <a:latin typeface="Charlie-Regular"/>
              </a:rPr>
              <a:t>productive resources</a:t>
            </a:r>
          </a:p>
          <a:p>
            <a:r>
              <a:rPr lang="en-US" sz="2000" dirty="0">
                <a:solidFill>
                  <a:srgbClr val="262626"/>
                </a:solidFill>
                <a:latin typeface="Charlie-Regular"/>
              </a:rPr>
              <a:t>factors of production</a:t>
            </a:r>
          </a:p>
          <a:p>
            <a:r>
              <a:rPr lang="en-US" sz="2000" dirty="0">
                <a:solidFill>
                  <a:srgbClr val="262626"/>
                </a:solidFill>
                <a:latin typeface="Charlie-Regular"/>
              </a:rPr>
              <a:t>Land</a:t>
            </a:r>
          </a:p>
          <a:p>
            <a:r>
              <a:rPr lang="en-US" sz="2000" dirty="0">
                <a:solidFill>
                  <a:srgbClr val="262626"/>
                </a:solidFill>
                <a:latin typeface="Charlie-Regular"/>
              </a:rPr>
              <a:t>raw materials</a:t>
            </a:r>
          </a:p>
          <a:p>
            <a:r>
              <a:rPr lang="en-US" sz="2000" dirty="0" err="1">
                <a:solidFill>
                  <a:srgbClr val="262626"/>
                </a:solidFill>
                <a:latin typeface="Charlie-Regular"/>
              </a:rPr>
              <a:t>labour</a:t>
            </a:r>
            <a:endParaRPr lang="en-US" sz="2000" dirty="0">
              <a:solidFill>
                <a:srgbClr val="262626"/>
              </a:solidFill>
              <a:latin typeface="Charlie-Regular"/>
            </a:endParaRPr>
          </a:p>
          <a:p>
            <a:r>
              <a:rPr lang="en-US" sz="2000" dirty="0">
                <a:solidFill>
                  <a:srgbClr val="262626"/>
                </a:solidFill>
                <a:latin typeface="Charlie-Regular"/>
              </a:rPr>
              <a:t>Capital</a:t>
            </a:r>
          </a:p>
          <a:p>
            <a:r>
              <a:rPr lang="en-US" sz="2000" dirty="0">
                <a:solidFill>
                  <a:srgbClr val="262626"/>
                </a:solidFill>
                <a:latin typeface="Charlie-Regular"/>
              </a:rPr>
              <a:t>real capital</a:t>
            </a:r>
          </a:p>
          <a:p>
            <a:r>
              <a:rPr lang="en-US" sz="2000" dirty="0">
                <a:solidFill>
                  <a:srgbClr val="262626"/>
                </a:solidFill>
                <a:latin typeface="Charlie-Regular"/>
              </a:rPr>
              <a:t>money capital</a:t>
            </a:r>
          </a:p>
          <a:p>
            <a:r>
              <a:rPr lang="en-US" sz="2000" dirty="0">
                <a:solidFill>
                  <a:srgbClr val="262626"/>
                </a:solidFill>
                <a:latin typeface="Charlie-Regular"/>
              </a:rPr>
              <a:t>Productivity</a:t>
            </a:r>
          </a:p>
          <a:p>
            <a:r>
              <a:rPr lang="en-US" sz="2000" dirty="0">
                <a:solidFill>
                  <a:srgbClr val="262626"/>
                </a:solidFill>
                <a:latin typeface="Charlie-Regular"/>
              </a:rPr>
              <a:t>Entrepreneurship</a:t>
            </a:r>
          </a:p>
          <a:p>
            <a:r>
              <a:rPr lang="en-US" sz="2000" dirty="0">
                <a:solidFill>
                  <a:srgbClr val="262626"/>
                </a:solidFill>
                <a:latin typeface="Charlie-Regular"/>
              </a:rPr>
              <a:t>tangible resources</a:t>
            </a:r>
          </a:p>
          <a:p>
            <a:r>
              <a:rPr lang="en-US" sz="2000" dirty="0">
                <a:solidFill>
                  <a:srgbClr val="262626"/>
                </a:solidFill>
                <a:latin typeface="Charlie-Regular"/>
              </a:rPr>
              <a:t>intangible resources</a:t>
            </a:r>
            <a:endParaRPr lang="en-US" sz="2000" dirty="0"/>
          </a:p>
        </p:txBody>
      </p:sp>
      <p:sp>
        <p:nvSpPr>
          <p:cNvPr id="4" name="Content Placeholder 3">
            <a:extLst>
              <a:ext uri="{FF2B5EF4-FFF2-40B4-BE49-F238E27FC236}">
                <a16:creationId xmlns:a16="http://schemas.microsoft.com/office/drawing/2014/main" id="{B37EE9E1-A7FA-2F4F-8844-BC0BE1A3A315}"/>
              </a:ext>
            </a:extLst>
          </p:cNvPr>
          <p:cNvSpPr>
            <a:spLocks noGrp="1"/>
          </p:cNvSpPr>
          <p:nvPr>
            <p:ph sz="half" idx="2"/>
          </p:nvPr>
        </p:nvSpPr>
        <p:spPr>
          <a:xfrm>
            <a:off x="4629150" y="1566680"/>
            <a:ext cx="3886200" cy="4351338"/>
          </a:xfrm>
        </p:spPr>
        <p:txBody>
          <a:bodyPr>
            <a:normAutofit fontScale="92500" lnSpcReduction="10000"/>
          </a:bodyPr>
          <a:lstStyle/>
          <a:p>
            <a:r>
              <a:rPr lang="en-US" sz="2000" dirty="0">
                <a:solidFill>
                  <a:srgbClr val="262626"/>
                </a:solidFill>
                <a:latin typeface="Charlie-Regular"/>
              </a:rPr>
              <a:t>environment for enterprise</a:t>
            </a:r>
          </a:p>
          <a:p>
            <a:r>
              <a:rPr lang="en-US" sz="2000" dirty="0">
                <a:solidFill>
                  <a:srgbClr val="262626"/>
                </a:solidFill>
                <a:latin typeface="Charlie-Regular"/>
              </a:rPr>
              <a:t>economic system</a:t>
            </a:r>
          </a:p>
          <a:p>
            <a:r>
              <a:rPr lang="en-US" sz="2000" dirty="0">
                <a:solidFill>
                  <a:srgbClr val="262626"/>
                </a:solidFill>
                <a:latin typeface="Charlie-Regular"/>
              </a:rPr>
              <a:t>traditional economy</a:t>
            </a:r>
          </a:p>
          <a:p>
            <a:r>
              <a:rPr lang="en-US" sz="2000" dirty="0">
                <a:solidFill>
                  <a:srgbClr val="262626"/>
                </a:solidFill>
                <a:latin typeface="Charlie-Regular"/>
              </a:rPr>
              <a:t>barter</a:t>
            </a:r>
          </a:p>
          <a:p>
            <a:r>
              <a:rPr lang="en-US" sz="2000" dirty="0">
                <a:solidFill>
                  <a:srgbClr val="262626"/>
                </a:solidFill>
                <a:latin typeface="Charlie-Regular"/>
              </a:rPr>
              <a:t>command economy</a:t>
            </a:r>
          </a:p>
          <a:p>
            <a:r>
              <a:rPr lang="en-US" sz="2000" dirty="0">
                <a:solidFill>
                  <a:srgbClr val="262626"/>
                </a:solidFill>
                <a:latin typeface="Charlie-Regular"/>
              </a:rPr>
              <a:t>capital goods</a:t>
            </a:r>
          </a:p>
          <a:p>
            <a:r>
              <a:rPr lang="en-US" sz="2000" dirty="0">
                <a:solidFill>
                  <a:srgbClr val="262626"/>
                </a:solidFill>
                <a:latin typeface="Charlie-Regular"/>
              </a:rPr>
              <a:t>market economy</a:t>
            </a:r>
          </a:p>
          <a:p>
            <a:r>
              <a:rPr lang="en-US" sz="2000" dirty="0">
                <a:solidFill>
                  <a:srgbClr val="262626"/>
                </a:solidFill>
                <a:latin typeface="Charlie-Regular"/>
              </a:rPr>
              <a:t>private enterprise</a:t>
            </a:r>
          </a:p>
          <a:p>
            <a:r>
              <a:rPr lang="en-US" sz="2000" dirty="0">
                <a:solidFill>
                  <a:srgbClr val="262626"/>
                </a:solidFill>
                <a:latin typeface="Charlie-Regular"/>
              </a:rPr>
              <a:t>mixed economy</a:t>
            </a:r>
          </a:p>
          <a:p>
            <a:r>
              <a:rPr lang="en-US" sz="2000" dirty="0">
                <a:solidFill>
                  <a:srgbClr val="262626"/>
                </a:solidFill>
                <a:latin typeface="Charlie-Regular"/>
              </a:rPr>
              <a:t>mixed market economy</a:t>
            </a:r>
          </a:p>
          <a:p>
            <a:r>
              <a:rPr lang="en-US" sz="2000" dirty="0">
                <a:solidFill>
                  <a:srgbClr val="262626"/>
                </a:solidFill>
                <a:latin typeface="Charlie-Regular"/>
              </a:rPr>
              <a:t>Crown land</a:t>
            </a:r>
          </a:p>
          <a:p>
            <a:r>
              <a:rPr lang="en-US" sz="2000" dirty="0">
                <a:solidFill>
                  <a:srgbClr val="262626"/>
                </a:solidFill>
                <a:latin typeface="Charlie-Regular"/>
              </a:rPr>
              <a:t>value added</a:t>
            </a:r>
            <a:endParaRPr lang="en-US" sz="2000" dirty="0"/>
          </a:p>
        </p:txBody>
      </p:sp>
      <p:pic>
        <p:nvPicPr>
          <p:cNvPr id="5" name="Picture 4">
            <a:extLst>
              <a:ext uri="{FF2B5EF4-FFF2-40B4-BE49-F238E27FC236}">
                <a16:creationId xmlns:a16="http://schemas.microsoft.com/office/drawing/2014/main" id="{159647D4-0618-0343-A95C-7E1011FB0592}"/>
              </a:ext>
            </a:extLst>
          </p:cNvPr>
          <p:cNvPicPr>
            <a:picLocks noChangeAspect="1"/>
          </p:cNvPicPr>
          <p:nvPr/>
        </p:nvPicPr>
        <p:blipFill>
          <a:blip r:embed="rId2">
            <a:alphaModFix amt="89000"/>
          </a:blip>
          <a:stretch>
            <a:fillRect/>
          </a:stretch>
        </p:blipFill>
        <p:spPr>
          <a:xfrm>
            <a:off x="0" y="6199558"/>
            <a:ext cx="9144000" cy="658442"/>
          </a:xfrm>
          <a:prstGeom prst="rect">
            <a:avLst/>
          </a:prstGeom>
        </p:spPr>
      </p:pic>
    </p:spTree>
    <p:extLst>
      <p:ext uri="{BB962C8B-B14F-4D97-AF65-F5344CB8AC3E}">
        <p14:creationId xmlns:p14="http://schemas.microsoft.com/office/powerpoint/2010/main" val="41487527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03DEC6-EC79-8040-B7AD-09075737126D}"/>
              </a:ext>
            </a:extLst>
          </p:cNvPr>
          <p:cNvSpPr>
            <a:spLocks noGrp="1"/>
          </p:cNvSpPr>
          <p:nvPr>
            <p:ph type="title"/>
          </p:nvPr>
        </p:nvSpPr>
        <p:spPr>
          <a:xfrm>
            <a:off x="628650" y="283720"/>
            <a:ext cx="7886700" cy="1325563"/>
          </a:xfrm>
        </p:spPr>
        <p:txBody>
          <a:bodyPr>
            <a:normAutofit/>
          </a:bodyPr>
          <a:lstStyle/>
          <a:p>
            <a:r>
              <a:rPr lang="en-US" b="1" dirty="0">
                <a:solidFill>
                  <a:schemeClr val="accent5">
                    <a:lumMod val="75000"/>
                  </a:schemeClr>
                </a:solidFill>
              </a:rPr>
              <a:t>Making Resources Productive</a:t>
            </a:r>
            <a:endParaRPr lang="en-US" sz="2400" b="1" dirty="0">
              <a:solidFill>
                <a:schemeClr val="accent5">
                  <a:lumMod val="75000"/>
                </a:schemeClr>
              </a:solidFill>
              <a:latin typeface="+mn-lt"/>
            </a:endParaRPr>
          </a:p>
        </p:txBody>
      </p:sp>
      <p:sp>
        <p:nvSpPr>
          <p:cNvPr id="3" name="Content Placeholder 2">
            <a:extLst>
              <a:ext uri="{FF2B5EF4-FFF2-40B4-BE49-F238E27FC236}">
                <a16:creationId xmlns:a16="http://schemas.microsoft.com/office/drawing/2014/main" id="{98A30741-BCAD-5241-85E6-66C94250C5CD}"/>
              </a:ext>
            </a:extLst>
          </p:cNvPr>
          <p:cNvSpPr>
            <a:spLocks noGrp="1"/>
          </p:cNvSpPr>
          <p:nvPr>
            <p:ph idx="1"/>
          </p:nvPr>
        </p:nvSpPr>
        <p:spPr>
          <a:xfrm>
            <a:off x="628650" y="1397361"/>
            <a:ext cx="7886700" cy="4351338"/>
          </a:xfrm>
        </p:spPr>
        <p:txBody>
          <a:bodyPr>
            <a:normAutofit fontScale="85000" lnSpcReduction="10000"/>
          </a:bodyPr>
          <a:lstStyle/>
          <a:p>
            <a:pPr marL="0" indent="0">
              <a:buNone/>
            </a:pPr>
            <a:r>
              <a:rPr lang="en-US" sz="2000" b="1" dirty="0"/>
              <a:t>Productive Resources (or Factors of Production): </a:t>
            </a:r>
            <a:r>
              <a:rPr lang="en-US" sz="2000" dirty="0"/>
              <a:t>Resources (such as land, </a:t>
            </a:r>
            <a:r>
              <a:rPr lang="en-US" sz="2000" dirty="0" err="1"/>
              <a:t>labour</a:t>
            </a:r>
            <a:r>
              <a:rPr lang="en-US" sz="2000" dirty="0"/>
              <a:t>, and capital) that are used the produce goods and services.</a:t>
            </a:r>
            <a:endParaRPr lang="en-US" sz="2000" i="1" dirty="0"/>
          </a:p>
          <a:p>
            <a:r>
              <a:rPr lang="en-US" sz="2000" b="1" u="sng" dirty="0"/>
              <a:t>Land</a:t>
            </a:r>
            <a:r>
              <a:rPr lang="en-US" sz="2000" u="sng" dirty="0"/>
              <a:t>:</a:t>
            </a:r>
            <a:r>
              <a:rPr lang="en-US" sz="2000" dirty="0"/>
              <a:t> A factor of production that includes all natural resources used to produce goods.</a:t>
            </a:r>
          </a:p>
          <a:p>
            <a:r>
              <a:rPr lang="en-US" sz="2000" b="1" u="sng" dirty="0" err="1"/>
              <a:t>Labour</a:t>
            </a:r>
            <a:r>
              <a:rPr lang="en-US" sz="2000" b="1" u="sng" dirty="0"/>
              <a:t>:</a:t>
            </a:r>
            <a:r>
              <a:rPr lang="en-US" sz="2000" b="1" dirty="0"/>
              <a:t> </a:t>
            </a:r>
            <a:r>
              <a:rPr lang="en-US" sz="2000" dirty="0"/>
              <a:t>A factor of production comprising the physical and mental effort contributed by people to producing goods and services.</a:t>
            </a:r>
          </a:p>
          <a:p>
            <a:r>
              <a:rPr lang="en-US" sz="2000" b="1" u="sng" dirty="0"/>
              <a:t>Capital:</a:t>
            </a:r>
            <a:r>
              <a:rPr lang="en-US" sz="2000" dirty="0"/>
              <a:t> A factor of production that refers to the machinery, factories, warehouses, and equipment used to produce goods and services.</a:t>
            </a:r>
          </a:p>
          <a:p>
            <a:r>
              <a:rPr lang="en-US" sz="2000" b="1" u="sng" dirty="0"/>
              <a:t>Real Capital:</a:t>
            </a:r>
            <a:r>
              <a:rPr lang="en-US" sz="2000" dirty="0"/>
              <a:t> A more precise term than </a:t>
            </a:r>
            <a:r>
              <a:rPr lang="en-US" sz="2000" i="1" dirty="0"/>
              <a:t>capital</a:t>
            </a:r>
            <a:r>
              <a:rPr lang="en-US" sz="2000" dirty="0"/>
              <a:t> for the machinery, factories, warehouses, and equipment used to produce goods and services. It is distinct from </a:t>
            </a:r>
            <a:r>
              <a:rPr lang="en-US" sz="2000" i="1" dirty="0"/>
              <a:t>money capital</a:t>
            </a:r>
          </a:p>
          <a:p>
            <a:r>
              <a:rPr lang="en-US" sz="2000" b="1" u="sng" dirty="0"/>
              <a:t>Money Capital:</a:t>
            </a:r>
            <a:r>
              <a:rPr lang="en-US" sz="2000" dirty="0"/>
              <a:t> The funds used to acquire real capital.</a:t>
            </a:r>
          </a:p>
          <a:p>
            <a:r>
              <a:rPr lang="en-US" sz="2000" b="1" u="sng" dirty="0"/>
              <a:t>Productivity: </a:t>
            </a:r>
            <a:r>
              <a:rPr lang="en-US" sz="2000" dirty="0"/>
              <a:t>A firm’s ability to maximize output from the resources available, usually measured as the firm’s output per worker.</a:t>
            </a:r>
          </a:p>
          <a:p>
            <a:r>
              <a:rPr lang="en-US" sz="2000" b="1" u="sng" dirty="0"/>
              <a:t>Entrepreneurship:</a:t>
            </a:r>
            <a:r>
              <a:rPr lang="en-US" sz="2000" dirty="0"/>
              <a:t> The contribution made by an owner, manager, or innovator who organizes land, </a:t>
            </a:r>
            <a:r>
              <a:rPr lang="en-US" sz="2000" dirty="0" err="1"/>
              <a:t>labour</a:t>
            </a:r>
            <a:r>
              <a:rPr lang="en-US" sz="2000" dirty="0"/>
              <a:t>, and capital to produce goods and services.</a:t>
            </a:r>
            <a:endParaRPr lang="en-US" sz="2000" b="1" u="sng" dirty="0"/>
          </a:p>
          <a:p>
            <a:pPr marL="0" indent="0">
              <a:buNone/>
            </a:pPr>
            <a:endParaRPr lang="en-US" sz="2000" dirty="0"/>
          </a:p>
        </p:txBody>
      </p:sp>
      <p:pic>
        <p:nvPicPr>
          <p:cNvPr id="4" name="Picture 3">
            <a:extLst>
              <a:ext uri="{FF2B5EF4-FFF2-40B4-BE49-F238E27FC236}">
                <a16:creationId xmlns:a16="http://schemas.microsoft.com/office/drawing/2014/main" id="{8056DF0E-C0D4-F74C-B4FF-4137B07A6B4D}"/>
              </a:ext>
            </a:extLst>
          </p:cNvPr>
          <p:cNvPicPr>
            <a:picLocks noChangeAspect="1"/>
          </p:cNvPicPr>
          <p:nvPr/>
        </p:nvPicPr>
        <p:blipFill>
          <a:blip r:embed="rId2">
            <a:alphaModFix amt="89000"/>
          </a:blip>
          <a:stretch>
            <a:fillRect/>
          </a:stretch>
        </p:blipFill>
        <p:spPr>
          <a:xfrm>
            <a:off x="0" y="6199558"/>
            <a:ext cx="9144000" cy="658442"/>
          </a:xfrm>
          <a:prstGeom prst="rect">
            <a:avLst/>
          </a:prstGeom>
        </p:spPr>
      </p:pic>
    </p:spTree>
    <p:extLst>
      <p:ext uri="{BB962C8B-B14F-4D97-AF65-F5344CB8AC3E}">
        <p14:creationId xmlns:p14="http://schemas.microsoft.com/office/powerpoint/2010/main" val="4988973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03DEC6-EC79-8040-B7AD-09075737126D}"/>
              </a:ext>
            </a:extLst>
          </p:cNvPr>
          <p:cNvSpPr>
            <a:spLocks noGrp="1"/>
          </p:cNvSpPr>
          <p:nvPr>
            <p:ph type="title"/>
          </p:nvPr>
        </p:nvSpPr>
        <p:spPr>
          <a:xfrm>
            <a:off x="628650" y="193436"/>
            <a:ext cx="7886700" cy="1325563"/>
          </a:xfrm>
        </p:spPr>
        <p:txBody>
          <a:bodyPr>
            <a:normAutofit/>
          </a:bodyPr>
          <a:lstStyle/>
          <a:p>
            <a:r>
              <a:rPr lang="en-US" b="1" dirty="0">
                <a:solidFill>
                  <a:schemeClr val="accent5">
                    <a:lumMod val="75000"/>
                  </a:schemeClr>
                </a:solidFill>
              </a:rPr>
              <a:t>Tangible and Intangible Resources</a:t>
            </a:r>
            <a:endParaRPr lang="en-US" sz="2400" b="1" dirty="0">
              <a:solidFill>
                <a:schemeClr val="accent5">
                  <a:lumMod val="75000"/>
                </a:schemeClr>
              </a:solidFill>
              <a:latin typeface="+mn-lt"/>
            </a:endParaRPr>
          </a:p>
        </p:txBody>
      </p:sp>
      <p:sp>
        <p:nvSpPr>
          <p:cNvPr id="3" name="Content Placeholder 2">
            <a:extLst>
              <a:ext uri="{FF2B5EF4-FFF2-40B4-BE49-F238E27FC236}">
                <a16:creationId xmlns:a16="http://schemas.microsoft.com/office/drawing/2014/main" id="{98A30741-BCAD-5241-85E6-66C94250C5CD}"/>
              </a:ext>
            </a:extLst>
          </p:cNvPr>
          <p:cNvSpPr>
            <a:spLocks noGrp="1"/>
          </p:cNvSpPr>
          <p:nvPr>
            <p:ph idx="1"/>
          </p:nvPr>
        </p:nvSpPr>
        <p:spPr>
          <a:xfrm>
            <a:off x="665363" y="1306836"/>
            <a:ext cx="7813273" cy="4288072"/>
          </a:xfrm>
        </p:spPr>
        <p:txBody>
          <a:bodyPr>
            <a:normAutofit/>
          </a:bodyPr>
          <a:lstStyle/>
          <a:p>
            <a:r>
              <a:rPr lang="en-US" sz="2000" b="1" u="sng" dirty="0"/>
              <a:t>Tangible Resources:</a:t>
            </a:r>
            <a:r>
              <a:rPr lang="en-US" sz="2000" dirty="0"/>
              <a:t> Physical resources (such as land and </a:t>
            </a:r>
            <a:r>
              <a:rPr lang="en-US" sz="2000" dirty="0" err="1"/>
              <a:t>labour</a:t>
            </a:r>
            <a:r>
              <a:rPr lang="en-US" sz="2000" dirty="0"/>
              <a:t>) that are necessary for production and are visible.</a:t>
            </a:r>
          </a:p>
          <a:p>
            <a:r>
              <a:rPr lang="en-US" sz="2000" b="1" u="sng" dirty="0"/>
              <a:t>Intangible Resources:</a:t>
            </a:r>
            <a:r>
              <a:rPr lang="en-US" sz="2000" b="1" dirty="0"/>
              <a:t> </a:t>
            </a:r>
            <a:r>
              <a:rPr lang="en-US" sz="2000" dirty="0"/>
              <a:t>Resources that are necessary for production, such as entrepreneurship, knowledge, and an environment for enterprise. Intangibles are not as visible as tangible resources, but they are no less important.</a:t>
            </a:r>
            <a:endParaRPr lang="en-US" sz="2000" b="1" dirty="0"/>
          </a:p>
        </p:txBody>
      </p:sp>
      <p:pic>
        <p:nvPicPr>
          <p:cNvPr id="4" name="Picture 3">
            <a:extLst>
              <a:ext uri="{FF2B5EF4-FFF2-40B4-BE49-F238E27FC236}">
                <a16:creationId xmlns:a16="http://schemas.microsoft.com/office/drawing/2014/main" id="{D5E5C243-7320-374D-B316-C656EE28C75D}"/>
              </a:ext>
            </a:extLst>
          </p:cNvPr>
          <p:cNvPicPr>
            <a:picLocks noChangeAspect="1"/>
          </p:cNvPicPr>
          <p:nvPr/>
        </p:nvPicPr>
        <p:blipFill>
          <a:blip r:embed="rId2">
            <a:alphaModFix amt="89000"/>
          </a:blip>
          <a:stretch>
            <a:fillRect/>
          </a:stretch>
        </p:blipFill>
        <p:spPr>
          <a:xfrm>
            <a:off x="0" y="6199558"/>
            <a:ext cx="9144000" cy="658442"/>
          </a:xfrm>
          <a:prstGeom prst="rect">
            <a:avLst/>
          </a:prstGeom>
        </p:spPr>
      </p:pic>
      <p:pic>
        <p:nvPicPr>
          <p:cNvPr id="6" name="Picture 5">
            <a:extLst>
              <a:ext uri="{FF2B5EF4-FFF2-40B4-BE49-F238E27FC236}">
                <a16:creationId xmlns:a16="http://schemas.microsoft.com/office/drawing/2014/main" id="{681C05BF-B073-7843-9F68-073C29C4C908}"/>
              </a:ext>
            </a:extLst>
          </p:cNvPr>
          <p:cNvPicPr>
            <a:picLocks noChangeAspect="1"/>
          </p:cNvPicPr>
          <p:nvPr/>
        </p:nvPicPr>
        <p:blipFill>
          <a:blip r:embed="rId3"/>
          <a:stretch>
            <a:fillRect/>
          </a:stretch>
        </p:blipFill>
        <p:spPr>
          <a:xfrm>
            <a:off x="1844984" y="3326130"/>
            <a:ext cx="5753437" cy="2802776"/>
          </a:xfrm>
          <a:prstGeom prst="rect">
            <a:avLst/>
          </a:prstGeom>
        </p:spPr>
      </p:pic>
    </p:spTree>
    <p:extLst>
      <p:ext uri="{BB962C8B-B14F-4D97-AF65-F5344CB8AC3E}">
        <p14:creationId xmlns:p14="http://schemas.microsoft.com/office/powerpoint/2010/main" val="23611702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E94A33-17B4-41E5-BF27-33BBA5FEC913}"/>
              </a:ext>
            </a:extLst>
          </p:cNvPr>
          <p:cNvSpPr>
            <a:spLocks noGrp="1"/>
          </p:cNvSpPr>
          <p:nvPr>
            <p:ph type="title"/>
          </p:nvPr>
        </p:nvSpPr>
        <p:spPr/>
        <p:txBody>
          <a:bodyPr>
            <a:normAutofit/>
          </a:bodyPr>
          <a:lstStyle/>
          <a:p>
            <a:r>
              <a:rPr lang="en-CA" sz="3200" dirty="0">
                <a:solidFill>
                  <a:srgbClr val="232323"/>
                </a:solidFill>
                <a:latin typeface="AvenirNextLTW01-Regular"/>
              </a:rPr>
              <a:t>E</a:t>
            </a:r>
            <a:r>
              <a:rPr lang="en-CA" sz="3200" b="0" i="0" dirty="0">
                <a:solidFill>
                  <a:srgbClr val="232323"/>
                </a:solidFill>
                <a:effectLst/>
                <a:latin typeface="AvenirNextLTW01-Regular"/>
              </a:rPr>
              <a:t>nvironment for Enterprise </a:t>
            </a:r>
            <a:endParaRPr lang="en-US" sz="3200" dirty="0"/>
          </a:p>
        </p:txBody>
      </p:sp>
      <p:sp>
        <p:nvSpPr>
          <p:cNvPr id="3" name="Content Placeholder 2">
            <a:extLst>
              <a:ext uri="{FF2B5EF4-FFF2-40B4-BE49-F238E27FC236}">
                <a16:creationId xmlns:a16="http://schemas.microsoft.com/office/drawing/2014/main" id="{604F643D-722F-419A-8C50-C742E5232CE9}"/>
              </a:ext>
            </a:extLst>
          </p:cNvPr>
          <p:cNvSpPr>
            <a:spLocks noGrp="1"/>
          </p:cNvSpPr>
          <p:nvPr>
            <p:ph idx="1"/>
          </p:nvPr>
        </p:nvSpPr>
        <p:spPr/>
        <p:txBody>
          <a:bodyPr>
            <a:normAutofit/>
          </a:bodyPr>
          <a:lstStyle/>
          <a:p>
            <a:pPr marL="0" indent="0">
              <a:buNone/>
            </a:pPr>
            <a:r>
              <a:rPr lang="en-CA" sz="2000" b="0" i="0" dirty="0">
                <a:solidFill>
                  <a:srgbClr val="232323"/>
                </a:solidFill>
                <a:effectLst/>
                <a:latin typeface="Charlie-Regular"/>
              </a:rPr>
              <a:t>Economists also recognize a third, and even more intangible, factor as important in the production of goods and services—an economy’s </a:t>
            </a:r>
            <a:r>
              <a:rPr lang="en-CA" sz="2000" b="0" i="0" dirty="0">
                <a:solidFill>
                  <a:srgbClr val="232323"/>
                </a:solidFill>
                <a:effectLst/>
                <a:latin typeface="AvenirNextLTW01-Regular"/>
              </a:rPr>
              <a:t>environment for enterprise </a:t>
            </a:r>
            <a:br>
              <a:rPr lang="en-CA" sz="2000" b="0" i="0" dirty="0">
                <a:solidFill>
                  <a:srgbClr val="FFFFFF"/>
                </a:solidFill>
                <a:effectLst/>
                <a:latin typeface="AvenirNextLTW01-Regular"/>
              </a:rPr>
            </a:br>
            <a:endParaRPr lang="en-CA" sz="2000" dirty="0">
              <a:solidFill>
                <a:srgbClr val="232323"/>
              </a:solidFill>
              <a:latin typeface="Charlie-Regular"/>
            </a:endParaRPr>
          </a:p>
          <a:p>
            <a:pPr marL="0" indent="0">
              <a:buNone/>
            </a:pPr>
            <a:r>
              <a:rPr lang="en-CA" sz="2000" b="0" i="0" dirty="0">
                <a:solidFill>
                  <a:srgbClr val="232323"/>
                </a:solidFill>
                <a:effectLst/>
                <a:latin typeface="Charlie-Regular"/>
              </a:rPr>
              <a:t> A country has an environment for enterprise when its social and cultural values and its political and economic institutions are conducive to doing business.</a:t>
            </a:r>
          </a:p>
          <a:p>
            <a:pPr marL="0" indent="0">
              <a:buNone/>
            </a:pPr>
            <a:r>
              <a:rPr lang="en-CA" sz="2000" b="0" i="0" dirty="0">
                <a:solidFill>
                  <a:srgbClr val="232323"/>
                </a:solidFill>
                <a:effectLst/>
                <a:latin typeface="Charlie-Regular"/>
              </a:rPr>
              <a:t> For example, a stable government gives people and businesses the security they need to make sound planning and production decisions. It also bolsters both investor and consumer confidence, thereby creating a climate favourable to increased economic activity. </a:t>
            </a:r>
            <a:endParaRPr lang="en-US" sz="2000" dirty="0"/>
          </a:p>
        </p:txBody>
      </p:sp>
    </p:spTree>
    <p:extLst>
      <p:ext uri="{BB962C8B-B14F-4D97-AF65-F5344CB8AC3E}">
        <p14:creationId xmlns:p14="http://schemas.microsoft.com/office/powerpoint/2010/main" val="14683307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03DEC6-EC79-8040-B7AD-09075737126D}"/>
              </a:ext>
            </a:extLst>
          </p:cNvPr>
          <p:cNvSpPr>
            <a:spLocks noGrp="1"/>
          </p:cNvSpPr>
          <p:nvPr>
            <p:ph type="title"/>
          </p:nvPr>
        </p:nvSpPr>
        <p:spPr/>
        <p:txBody>
          <a:bodyPr>
            <a:normAutofit/>
          </a:bodyPr>
          <a:lstStyle/>
          <a:p>
            <a:r>
              <a:rPr lang="en-US" b="1" dirty="0">
                <a:solidFill>
                  <a:schemeClr val="accent5">
                    <a:lumMod val="75000"/>
                  </a:schemeClr>
                </a:solidFill>
              </a:rPr>
              <a:t>Economic Systems and Production Questions</a:t>
            </a:r>
            <a:endParaRPr lang="en-US" sz="2400" b="1" dirty="0">
              <a:solidFill>
                <a:schemeClr val="accent5">
                  <a:lumMod val="75000"/>
                </a:schemeClr>
              </a:solidFill>
              <a:latin typeface="+mn-lt"/>
            </a:endParaRPr>
          </a:p>
        </p:txBody>
      </p:sp>
      <p:sp>
        <p:nvSpPr>
          <p:cNvPr id="3" name="Content Placeholder 2">
            <a:extLst>
              <a:ext uri="{FF2B5EF4-FFF2-40B4-BE49-F238E27FC236}">
                <a16:creationId xmlns:a16="http://schemas.microsoft.com/office/drawing/2014/main" id="{98A30741-BCAD-5241-85E6-66C94250C5CD}"/>
              </a:ext>
            </a:extLst>
          </p:cNvPr>
          <p:cNvSpPr>
            <a:spLocks noGrp="1"/>
          </p:cNvSpPr>
          <p:nvPr>
            <p:ph idx="1"/>
          </p:nvPr>
        </p:nvSpPr>
        <p:spPr>
          <a:xfrm>
            <a:off x="628650" y="1929796"/>
            <a:ext cx="7886700" cy="4351338"/>
          </a:xfrm>
        </p:spPr>
        <p:txBody>
          <a:bodyPr>
            <a:normAutofit/>
          </a:bodyPr>
          <a:lstStyle/>
          <a:p>
            <a:pPr marL="457200" indent="-457200">
              <a:buFont typeface="+mj-lt"/>
              <a:buAutoNum type="arabicPeriod"/>
            </a:pPr>
            <a:r>
              <a:rPr lang="en-US" sz="2000" b="1" dirty="0"/>
              <a:t>What to Produce?</a:t>
            </a:r>
            <a:r>
              <a:rPr lang="en-US" sz="2000" dirty="0"/>
              <a:t> </a:t>
            </a:r>
          </a:p>
          <a:p>
            <a:pPr lvl="1"/>
            <a:r>
              <a:rPr lang="en-US" sz="1600" dirty="0"/>
              <a:t>What goods and services should our society produce, and in what quantities?</a:t>
            </a:r>
          </a:p>
          <a:p>
            <a:pPr lvl="1"/>
            <a:r>
              <a:rPr lang="en-US" sz="1600" dirty="0"/>
              <a:t>What is worth producing, and what is not?</a:t>
            </a:r>
          </a:p>
          <a:p>
            <a:pPr lvl="1"/>
            <a:r>
              <a:rPr lang="en-US" sz="1600" dirty="0"/>
              <a:t>What are we giving up to produce these goods and services?</a:t>
            </a:r>
          </a:p>
          <a:p>
            <a:pPr marL="457200" indent="-457200">
              <a:buFont typeface="+mj-lt"/>
              <a:buAutoNum type="arabicPeriod"/>
            </a:pPr>
            <a:r>
              <a:rPr lang="en-US" sz="2000" b="1" dirty="0"/>
              <a:t>How to Produce? </a:t>
            </a:r>
          </a:p>
          <a:p>
            <a:pPr lvl="1"/>
            <a:r>
              <a:rPr lang="en-US" sz="1600" dirty="0">
                <a:solidFill>
                  <a:srgbClr val="262626"/>
                </a:solidFill>
                <a:latin typeface="Charlie-Regular"/>
              </a:rPr>
              <a:t>By whom, with what resources, and in what way should goods be produced?</a:t>
            </a:r>
          </a:p>
          <a:p>
            <a:pPr lvl="1"/>
            <a:r>
              <a:rPr lang="en-US" sz="1600" dirty="0">
                <a:solidFill>
                  <a:srgbClr val="262626"/>
                </a:solidFill>
                <a:latin typeface="Charlie-Regular"/>
              </a:rPr>
              <a:t>Should goods be made in many small factories or in a few large operations?</a:t>
            </a:r>
          </a:p>
          <a:p>
            <a:pPr lvl="1"/>
            <a:r>
              <a:rPr lang="en-US" sz="1600" dirty="0">
                <a:solidFill>
                  <a:srgbClr val="262626"/>
                </a:solidFill>
                <a:latin typeface="Charlie-Regular"/>
              </a:rPr>
              <a:t>How much automation should be used? How much manual </a:t>
            </a:r>
            <a:r>
              <a:rPr lang="en-US" sz="1600" dirty="0" err="1">
                <a:solidFill>
                  <a:srgbClr val="262626"/>
                </a:solidFill>
                <a:latin typeface="Charlie-Regular"/>
              </a:rPr>
              <a:t>labour</a:t>
            </a:r>
            <a:r>
              <a:rPr lang="en-US" sz="1600" dirty="0">
                <a:solidFill>
                  <a:srgbClr val="262626"/>
                </a:solidFill>
                <a:latin typeface="Charlie-Regular"/>
              </a:rPr>
              <a:t> should be used?</a:t>
            </a:r>
            <a:endParaRPr lang="en-US" sz="1600" b="1" dirty="0"/>
          </a:p>
          <a:p>
            <a:pPr marL="457200" indent="-457200">
              <a:buFont typeface="+mj-lt"/>
              <a:buAutoNum type="arabicPeriod"/>
            </a:pPr>
            <a:r>
              <a:rPr lang="en-US" sz="2000" b="1" dirty="0"/>
              <a:t>For Whom to Produce? </a:t>
            </a:r>
          </a:p>
          <a:p>
            <a:pPr lvl="1"/>
            <a:r>
              <a:rPr lang="en-US" sz="1600" dirty="0">
                <a:solidFill>
                  <a:srgbClr val="262626"/>
                </a:solidFill>
                <a:latin typeface="Charlie-Regular"/>
              </a:rPr>
              <a:t>How will total output be shared among the different members of society?</a:t>
            </a:r>
          </a:p>
          <a:p>
            <a:pPr lvl="1"/>
            <a:r>
              <a:rPr lang="en-US" sz="1600" dirty="0">
                <a:solidFill>
                  <a:srgbClr val="262626"/>
                </a:solidFill>
                <a:latin typeface="Charlie-Regular"/>
              </a:rPr>
              <a:t>Who will get which goods and services? Will goods be shared equally?</a:t>
            </a:r>
          </a:p>
          <a:p>
            <a:pPr lvl="1"/>
            <a:r>
              <a:rPr lang="en-US" sz="1600" dirty="0">
                <a:solidFill>
                  <a:srgbClr val="262626"/>
                </a:solidFill>
                <a:latin typeface="Charlie-Regular"/>
              </a:rPr>
              <a:t>On what basis should decisions concerning distribution be made?</a:t>
            </a:r>
            <a:endParaRPr lang="en-US" sz="1600" b="1" dirty="0"/>
          </a:p>
        </p:txBody>
      </p:sp>
      <p:pic>
        <p:nvPicPr>
          <p:cNvPr id="4" name="Picture 3">
            <a:extLst>
              <a:ext uri="{FF2B5EF4-FFF2-40B4-BE49-F238E27FC236}">
                <a16:creationId xmlns:a16="http://schemas.microsoft.com/office/drawing/2014/main" id="{D5E5C243-7320-374D-B316-C656EE28C75D}"/>
              </a:ext>
            </a:extLst>
          </p:cNvPr>
          <p:cNvPicPr>
            <a:picLocks noChangeAspect="1"/>
          </p:cNvPicPr>
          <p:nvPr/>
        </p:nvPicPr>
        <p:blipFill>
          <a:blip r:embed="rId2">
            <a:alphaModFix amt="89000"/>
          </a:blip>
          <a:stretch>
            <a:fillRect/>
          </a:stretch>
        </p:blipFill>
        <p:spPr>
          <a:xfrm>
            <a:off x="0" y="6199558"/>
            <a:ext cx="9144000" cy="658442"/>
          </a:xfrm>
          <a:prstGeom prst="rect">
            <a:avLst/>
          </a:prstGeom>
        </p:spPr>
      </p:pic>
    </p:spTree>
    <p:extLst>
      <p:ext uri="{BB962C8B-B14F-4D97-AF65-F5344CB8AC3E}">
        <p14:creationId xmlns:p14="http://schemas.microsoft.com/office/powerpoint/2010/main" val="26738926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8FB135E7-7BFE-220E-A1F6-1C8D3744858C}"/>
              </a:ext>
            </a:extLst>
          </p:cNvPr>
          <p:cNvPicPr>
            <a:picLocks noChangeAspect="1"/>
          </p:cNvPicPr>
          <p:nvPr/>
        </p:nvPicPr>
        <p:blipFill rotWithShape="1">
          <a:blip r:embed="rId2"/>
          <a:srcRect l="25139" t="14033" r="24722" b="27173"/>
          <a:stretch/>
        </p:blipFill>
        <p:spPr>
          <a:xfrm>
            <a:off x="2095500" y="2438400"/>
            <a:ext cx="4584700" cy="3022600"/>
          </a:xfrm>
          <a:prstGeom prst="rect">
            <a:avLst/>
          </a:prstGeom>
        </p:spPr>
      </p:pic>
    </p:spTree>
    <p:extLst>
      <p:ext uri="{BB962C8B-B14F-4D97-AF65-F5344CB8AC3E}">
        <p14:creationId xmlns:p14="http://schemas.microsoft.com/office/powerpoint/2010/main" val="33061883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03DEC6-EC79-8040-B7AD-09075737126D}"/>
              </a:ext>
            </a:extLst>
          </p:cNvPr>
          <p:cNvSpPr>
            <a:spLocks noGrp="1"/>
          </p:cNvSpPr>
          <p:nvPr>
            <p:ph type="title"/>
          </p:nvPr>
        </p:nvSpPr>
        <p:spPr>
          <a:xfrm>
            <a:off x="457200" y="269876"/>
            <a:ext cx="8058150" cy="1325563"/>
          </a:xfrm>
        </p:spPr>
        <p:txBody>
          <a:bodyPr>
            <a:normAutofit/>
          </a:bodyPr>
          <a:lstStyle/>
          <a:p>
            <a:r>
              <a:rPr lang="en-US" b="1" dirty="0">
                <a:solidFill>
                  <a:schemeClr val="accent5">
                    <a:lumMod val="75000"/>
                  </a:schemeClr>
                </a:solidFill>
              </a:rPr>
              <a:t>Economic Systems and Production Questions</a:t>
            </a:r>
            <a:endParaRPr lang="en-US" sz="2400" b="1" dirty="0">
              <a:solidFill>
                <a:schemeClr val="accent5">
                  <a:lumMod val="75000"/>
                </a:schemeClr>
              </a:solidFill>
              <a:latin typeface="+mn-lt"/>
            </a:endParaRPr>
          </a:p>
        </p:txBody>
      </p:sp>
      <p:sp>
        <p:nvSpPr>
          <p:cNvPr id="3" name="Content Placeholder 2">
            <a:extLst>
              <a:ext uri="{FF2B5EF4-FFF2-40B4-BE49-F238E27FC236}">
                <a16:creationId xmlns:a16="http://schemas.microsoft.com/office/drawing/2014/main" id="{98A30741-BCAD-5241-85E6-66C94250C5CD}"/>
              </a:ext>
            </a:extLst>
          </p:cNvPr>
          <p:cNvSpPr>
            <a:spLocks noGrp="1"/>
          </p:cNvSpPr>
          <p:nvPr>
            <p:ph idx="1"/>
          </p:nvPr>
        </p:nvSpPr>
        <p:spPr>
          <a:xfrm>
            <a:off x="800100" y="1416330"/>
            <a:ext cx="7886700" cy="4351338"/>
          </a:xfrm>
        </p:spPr>
        <p:txBody>
          <a:bodyPr>
            <a:normAutofit fontScale="92500" lnSpcReduction="10000"/>
          </a:bodyPr>
          <a:lstStyle/>
          <a:p>
            <a:pPr marL="0" indent="0">
              <a:buNone/>
            </a:pPr>
            <a:r>
              <a:rPr lang="en-US" sz="2000" b="1" u="sng" dirty="0"/>
              <a:t>Economic System:</a:t>
            </a:r>
            <a:r>
              <a:rPr lang="en-US" sz="2000" b="1" dirty="0"/>
              <a:t> </a:t>
            </a:r>
            <a:r>
              <a:rPr lang="en-US" sz="2000" dirty="0"/>
              <a:t>The laws, institutions, and common practices that help a country determine how to use its resources to satisfy as many of its people’s needs and wants as possible.</a:t>
            </a:r>
          </a:p>
          <a:p>
            <a:r>
              <a:rPr lang="en-US" sz="2000" b="1" u="sng" dirty="0"/>
              <a:t>Traditional Economy:</a:t>
            </a:r>
            <a:r>
              <a:rPr lang="en-US" sz="2000" dirty="0"/>
              <a:t> An economic system in which production decisions are determined by the practices of the past.</a:t>
            </a:r>
          </a:p>
          <a:p>
            <a:r>
              <a:rPr lang="en-US" sz="2000" b="1" u="sng" dirty="0"/>
              <a:t>Command Economy:</a:t>
            </a:r>
            <a:r>
              <a:rPr lang="en-US" sz="2000" dirty="0"/>
              <a:t> An economic system in which production decisions are made by government-appointed central planners.</a:t>
            </a:r>
          </a:p>
          <a:p>
            <a:r>
              <a:rPr lang="en-US" sz="2000" b="1" u="sng" dirty="0"/>
              <a:t>Market Economy:</a:t>
            </a:r>
            <a:r>
              <a:rPr lang="en-US" sz="2000" dirty="0"/>
              <a:t> An economic system in which production decisions are made by the actions of buyers and sellers in the marketplace.</a:t>
            </a:r>
          </a:p>
          <a:p>
            <a:r>
              <a:rPr lang="en-US" sz="2000" b="1" u="sng" dirty="0"/>
              <a:t>Mixed Economy:</a:t>
            </a:r>
            <a:r>
              <a:rPr lang="en-US" sz="2000" dirty="0"/>
              <a:t> An economic system, that contains elements of market, command, and traditional systems.</a:t>
            </a:r>
          </a:p>
          <a:p>
            <a:r>
              <a:rPr lang="en-US" sz="2000" b="1" u="sng" dirty="0"/>
              <a:t>Mixed Market Economy:</a:t>
            </a:r>
            <a:r>
              <a:rPr lang="en-US" sz="2000" dirty="0"/>
              <a:t> An economic system predominantly featuring characteristics of a free market system but also incorporating some qualities of command economies, such as government-owned enterprise.</a:t>
            </a:r>
            <a:endParaRPr lang="en-US" sz="2000" b="1" u="sng" dirty="0"/>
          </a:p>
        </p:txBody>
      </p:sp>
      <p:pic>
        <p:nvPicPr>
          <p:cNvPr id="4" name="Picture 3">
            <a:extLst>
              <a:ext uri="{FF2B5EF4-FFF2-40B4-BE49-F238E27FC236}">
                <a16:creationId xmlns:a16="http://schemas.microsoft.com/office/drawing/2014/main" id="{D5E5C243-7320-374D-B316-C656EE28C75D}"/>
              </a:ext>
            </a:extLst>
          </p:cNvPr>
          <p:cNvPicPr>
            <a:picLocks noChangeAspect="1"/>
          </p:cNvPicPr>
          <p:nvPr/>
        </p:nvPicPr>
        <p:blipFill>
          <a:blip r:embed="rId2">
            <a:alphaModFix amt="89000"/>
          </a:blip>
          <a:stretch>
            <a:fillRect/>
          </a:stretch>
        </p:blipFill>
        <p:spPr>
          <a:xfrm>
            <a:off x="0" y="6199558"/>
            <a:ext cx="9144000" cy="658442"/>
          </a:xfrm>
          <a:prstGeom prst="rect">
            <a:avLst/>
          </a:prstGeom>
        </p:spPr>
      </p:pic>
    </p:spTree>
    <p:extLst>
      <p:ext uri="{BB962C8B-B14F-4D97-AF65-F5344CB8AC3E}">
        <p14:creationId xmlns:p14="http://schemas.microsoft.com/office/powerpoint/2010/main" val="97251205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301</TotalTime>
  <Words>1192</Words>
  <Application>Microsoft Office PowerPoint</Application>
  <PresentationFormat>On-screen Show (4:3)</PresentationFormat>
  <Paragraphs>99</Paragraphs>
  <Slides>14</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14</vt:i4>
      </vt:variant>
    </vt:vector>
  </HeadingPairs>
  <TitlesOfParts>
    <vt:vector size="22" baseType="lpstr">
      <vt:lpstr>Arial</vt:lpstr>
      <vt:lpstr>AvenirNextLTW01-Regular</vt:lpstr>
      <vt:lpstr>Calibri</vt:lpstr>
      <vt:lpstr>Calibri Light</vt:lpstr>
      <vt:lpstr>Charlie-Regular</vt:lpstr>
      <vt:lpstr>FedraSansPro-Bold</vt:lpstr>
      <vt:lpstr>FedraSansPro-Medium</vt:lpstr>
      <vt:lpstr>Office Theme</vt:lpstr>
      <vt:lpstr>3 Productive Resources and Economic Systems</vt:lpstr>
      <vt:lpstr>Learning Goals </vt:lpstr>
      <vt:lpstr>Key Terms</vt:lpstr>
      <vt:lpstr>Making Resources Productive</vt:lpstr>
      <vt:lpstr>Tangible and Intangible Resources</vt:lpstr>
      <vt:lpstr>Environment for Enterprise </vt:lpstr>
      <vt:lpstr>Economic Systems and Production Questions</vt:lpstr>
      <vt:lpstr>PowerPoint Presentation</vt:lpstr>
      <vt:lpstr>Economic Systems and Production Questions</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What is Economics?</dc:title>
  <dc:creator>TEP One</dc:creator>
  <cp:lastModifiedBy>Shaheer Akram</cp:lastModifiedBy>
  <cp:revision>23</cp:revision>
  <dcterms:created xsi:type="dcterms:W3CDTF">2019-06-13T15:43:46Z</dcterms:created>
  <dcterms:modified xsi:type="dcterms:W3CDTF">2023-03-08T02:32:49Z</dcterms:modified>
</cp:coreProperties>
</file>