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11"/>
  </p:notesMasterIdLst>
  <p:sldIdLst>
    <p:sldId id="256" r:id="rId2"/>
    <p:sldId id="257" r:id="rId3"/>
    <p:sldId id="267" r:id="rId4"/>
    <p:sldId id="259" r:id="rId5"/>
    <p:sldId id="270" r:id="rId6"/>
    <p:sldId id="260" r:id="rId7"/>
    <p:sldId id="271" r:id="rId8"/>
    <p:sldId id="272" r:id="rId9"/>
    <p:sldId id="27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8D928FA7-66FE-D942-9500-F6FE5398880F}">
          <p14:sldIdLst>
            <p14:sldId id="256"/>
            <p14:sldId id="257"/>
            <p14:sldId id="267"/>
            <p14:sldId id="259"/>
            <p14:sldId id="270"/>
            <p14:sldId id="260"/>
            <p14:sldId id="271"/>
            <p14:sldId id="272"/>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B9A7"/>
    <a:srgbClr val="E4847A"/>
    <a:srgbClr val="DE473D"/>
    <a:srgbClr val="E49C81"/>
    <a:srgbClr val="E4947C"/>
    <a:srgbClr val="DE8A71"/>
    <a:srgbClr val="EB7059"/>
    <a:srgbClr val="DE6B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44"/>
    <p:restoredTop sz="94569"/>
  </p:normalViewPr>
  <p:slideViewPr>
    <p:cSldViewPr snapToGrid="0" snapToObjects="1">
      <p:cViewPr varScale="1">
        <p:scale>
          <a:sx n="64" d="100"/>
          <a:sy n="64" d="100"/>
        </p:scale>
        <p:origin x="166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97480-41B7-F24E-85BA-BC59A5595F3E}" type="datetimeFigureOut">
              <a:rPr lang="en-US" smtClean="0"/>
              <a:t>3/9/2021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5AE036-41AA-5744-99E4-904444450AAD}" type="slidenum">
              <a:rPr lang="en-US" smtClean="0"/>
              <a:t>‹#›</a:t>
            </a:fld>
            <a:endParaRPr lang="en-US"/>
          </a:p>
        </p:txBody>
      </p:sp>
    </p:spTree>
    <p:extLst>
      <p:ext uri="{BB962C8B-B14F-4D97-AF65-F5344CB8AC3E}">
        <p14:creationId xmlns:p14="http://schemas.microsoft.com/office/powerpoint/2010/main" val="1669817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5AE036-41AA-5744-99E4-904444450AAD}" type="slidenum">
              <a:rPr lang="en-US" smtClean="0"/>
              <a:t>1</a:t>
            </a:fld>
            <a:endParaRPr lang="en-US"/>
          </a:p>
        </p:txBody>
      </p:sp>
    </p:spTree>
    <p:extLst>
      <p:ext uri="{BB962C8B-B14F-4D97-AF65-F5344CB8AC3E}">
        <p14:creationId xmlns:p14="http://schemas.microsoft.com/office/powerpoint/2010/main" val="2200192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61344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25990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262608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13A5F-7EB6-9B4D-AA06-87C14EC882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6863AF-3BF6-A549-9383-CD342BCC136C}"/>
              </a:ext>
            </a:extLst>
          </p:cNvPr>
          <p:cNvSpPr>
            <a:spLocks noGrp="1"/>
          </p:cNvSpPr>
          <p:nvPr>
            <p:ph type="dt" sz="half" idx="10"/>
          </p:nvPr>
        </p:nvSpPr>
        <p:spPr/>
        <p:txBody>
          <a:bodyPr/>
          <a:lstStyle/>
          <a:p>
            <a:fld id="{A53D33CB-E9F7-CD40-96E4-A50D188BA4F6}" type="datetimeFigureOut">
              <a:rPr lang="en-US" smtClean="0"/>
              <a:t>3/9/2021</a:t>
            </a:fld>
            <a:endParaRPr lang="en-US"/>
          </a:p>
        </p:txBody>
      </p:sp>
      <p:sp>
        <p:nvSpPr>
          <p:cNvPr id="4" name="Footer Placeholder 3">
            <a:extLst>
              <a:ext uri="{FF2B5EF4-FFF2-40B4-BE49-F238E27FC236}">
                <a16:creationId xmlns:a16="http://schemas.microsoft.com/office/drawing/2014/main" id="{073C3E19-0274-334C-A696-3981A8B72FC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BFA744-0932-034B-AC3E-140FCD4C19D7}"/>
              </a:ext>
            </a:extLst>
          </p:cNvPr>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76632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3D33CB-E9F7-CD40-96E4-A50D188BA4F6}"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4015201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3D33CB-E9F7-CD40-96E4-A50D188BA4F6}" type="datetimeFigureOut">
              <a:rPr lang="en-US" smtClean="0"/>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731211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3D33CB-E9F7-CD40-96E4-A50D188BA4F6}"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220071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3D33CB-E9F7-CD40-96E4-A50D188BA4F6}" type="datetimeFigureOut">
              <a:rPr lang="en-US" smtClean="0"/>
              <a:t>3/9/2021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3016374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3D33CB-E9F7-CD40-96E4-A50D188BA4F6}" type="datetimeFigureOut">
              <a:rPr lang="en-US" smtClean="0"/>
              <a:t>3/9/2021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334686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3D33CB-E9F7-CD40-96E4-A50D188BA4F6}" type="datetimeFigureOut">
              <a:rPr lang="en-US" smtClean="0"/>
              <a:t>3/9/2021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3538840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3D33CB-E9F7-CD40-96E4-A50D188BA4F6}"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9609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3D33CB-E9F7-CD40-96E4-A50D188BA4F6}" type="datetimeFigureOut">
              <a:rPr lang="en-US" smtClean="0"/>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E3F87-1626-8A47-8DE3-7AF2C0382D64}" type="slidenum">
              <a:rPr lang="en-US" smtClean="0"/>
              <a:t>‹#›</a:t>
            </a:fld>
            <a:endParaRPr lang="en-US"/>
          </a:p>
        </p:txBody>
      </p:sp>
    </p:spTree>
    <p:extLst>
      <p:ext uri="{BB962C8B-B14F-4D97-AF65-F5344CB8AC3E}">
        <p14:creationId xmlns:p14="http://schemas.microsoft.com/office/powerpoint/2010/main" val="1426932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3D33CB-E9F7-CD40-96E4-A50D188BA4F6}" type="datetimeFigureOut">
              <a:rPr lang="en-US" smtClean="0"/>
              <a:t>3/9/2021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E3F87-1626-8A47-8DE3-7AF2C0382D64}" type="slidenum">
              <a:rPr lang="en-US" smtClean="0"/>
              <a:t>‹#›</a:t>
            </a:fld>
            <a:endParaRPr lang="en-US"/>
          </a:p>
        </p:txBody>
      </p:sp>
    </p:spTree>
    <p:extLst>
      <p:ext uri="{BB962C8B-B14F-4D97-AF65-F5344CB8AC3E}">
        <p14:creationId xmlns:p14="http://schemas.microsoft.com/office/powerpoint/2010/main" val="397559027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DE147C5-CDD5-8B48-8CDB-A58A00704200}"/>
              </a:ext>
            </a:extLst>
          </p:cNvPr>
          <p:cNvPicPr>
            <a:picLocks noChangeAspect="1"/>
          </p:cNvPicPr>
          <p:nvPr/>
        </p:nvPicPr>
        <p:blipFill>
          <a:blip r:embed="rId3"/>
          <a:stretch>
            <a:fillRect/>
          </a:stretch>
        </p:blipFill>
        <p:spPr>
          <a:xfrm>
            <a:off x="-1601419" y="0"/>
            <a:ext cx="13716000" cy="6858000"/>
          </a:xfrm>
          <a:prstGeom prst="rect">
            <a:avLst/>
          </a:prstGeom>
        </p:spPr>
      </p:pic>
      <p:sp>
        <p:nvSpPr>
          <p:cNvPr id="4" name="Title 3">
            <a:extLst>
              <a:ext uri="{FF2B5EF4-FFF2-40B4-BE49-F238E27FC236}">
                <a16:creationId xmlns:a16="http://schemas.microsoft.com/office/drawing/2014/main" id="{F72FB8BE-F291-F940-BF6C-A3B38EC94FBF}"/>
              </a:ext>
            </a:extLst>
          </p:cNvPr>
          <p:cNvSpPr>
            <a:spLocks noGrp="1"/>
          </p:cNvSpPr>
          <p:nvPr>
            <p:ph type="title"/>
          </p:nvPr>
        </p:nvSpPr>
        <p:spPr>
          <a:xfrm>
            <a:off x="747527" y="1366997"/>
            <a:ext cx="7886700" cy="1325563"/>
          </a:xfrm>
        </p:spPr>
        <p:txBody>
          <a:bodyPr>
            <a:normAutofit fontScale="90000"/>
          </a:bodyPr>
          <a:lstStyle/>
          <a:p>
            <a:r>
              <a:rPr lang="en-US" sz="6700" b="1" dirty="0">
                <a:solidFill>
                  <a:schemeClr val="accent5">
                    <a:lumMod val="75000"/>
                  </a:schemeClr>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4</a:t>
            </a:r>
            <a:br>
              <a:rPr lang="en-US" dirty="0"/>
            </a:br>
            <a: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Political Economies</a:t>
            </a:r>
            <a:b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br>
            <a:r>
              <a:rPr lang="en-US" sz="6700" b="1" dirty="0">
                <a:solidFill>
                  <a:schemeClr val="bg1"/>
                </a:solidFill>
                <a:effectLst>
                  <a:outerShdw blurRad="50800" dist="38100" dir="2700000" algn="tl" rotWithShape="0">
                    <a:prstClr val="black">
                      <a:alpha val="40000"/>
                    </a:prstClr>
                  </a:outerShdw>
                </a:effectLst>
                <a:latin typeface="Calibri" panose="020F0502020204030204" pitchFamily="34" charset="0"/>
                <a:cs typeface="Calibri" panose="020F0502020204030204" pitchFamily="34" charset="0"/>
              </a:rPr>
              <a:t>and Policy Goals</a:t>
            </a:r>
          </a:p>
        </p:txBody>
      </p:sp>
    </p:spTree>
    <p:extLst>
      <p:ext uri="{BB962C8B-B14F-4D97-AF65-F5344CB8AC3E}">
        <p14:creationId xmlns:p14="http://schemas.microsoft.com/office/powerpoint/2010/main" val="3335236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p:txBody>
          <a:bodyPr>
            <a:normAutofit/>
          </a:bodyPr>
          <a:lstStyle/>
          <a:p>
            <a:r>
              <a:rPr lang="en-US" b="1" dirty="0">
                <a:solidFill>
                  <a:schemeClr val="accent5">
                    <a:lumMod val="75000"/>
                  </a:schemeClr>
                </a:solidFill>
              </a:rPr>
              <a:t>Learning Goals</a:t>
            </a:r>
            <a:br>
              <a:rPr lang="en-US" dirty="0"/>
            </a:br>
            <a:endParaRPr lang="en-US" sz="2400" dirty="0">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28650" y="1564368"/>
            <a:ext cx="7886700" cy="4351338"/>
          </a:xfrm>
        </p:spPr>
        <p:txBody>
          <a:bodyPr>
            <a:normAutofit fontScale="92500" lnSpcReduction="20000"/>
          </a:bodyPr>
          <a:lstStyle/>
          <a:p>
            <a:pPr marL="0" indent="0">
              <a:buNone/>
            </a:pPr>
            <a:r>
              <a:rPr lang="en-US" sz="2000" dirty="0"/>
              <a:t>Once you have completed this chapter, you should be able to:</a:t>
            </a:r>
          </a:p>
          <a:p>
            <a:r>
              <a:rPr lang="en-US" sz="2000" dirty="0">
                <a:solidFill>
                  <a:srgbClr val="262626"/>
                </a:solidFill>
                <a:latin typeface="Charlie-Regular"/>
              </a:rPr>
              <a:t>Describe different political economies, their economic goals, and their approach to producing and sharing wealth, respecting individual economic freedom, and promoting the common good</a:t>
            </a:r>
          </a:p>
          <a:p>
            <a:r>
              <a:rPr lang="en-US" sz="2000" dirty="0">
                <a:solidFill>
                  <a:srgbClr val="262626"/>
                </a:solidFill>
                <a:latin typeface="Charlie-Regular"/>
              </a:rPr>
              <a:t>Provide examples of economic choices (both individual and collective) that Canadians must make as a result of scarce economic resources</a:t>
            </a:r>
          </a:p>
          <a:p>
            <a:r>
              <a:rPr lang="en-US" sz="2000" dirty="0">
                <a:solidFill>
                  <a:srgbClr val="262626"/>
                </a:solidFill>
                <a:latin typeface="Charlie-Regular"/>
              </a:rPr>
              <a:t>Recognize the advantages of cost-benefit analysis and how it is used to weigh economic options and make sound choices</a:t>
            </a:r>
          </a:p>
          <a:p>
            <a:r>
              <a:rPr lang="en-US" sz="2000" dirty="0">
                <a:solidFill>
                  <a:srgbClr val="262626"/>
                </a:solidFill>
                <a:latin typeface="Charlie-Regular"/>
              </a:rPr>
              <a:t>Understand how governments set economic priorities and respond to economic challenges</a:t>
            </a:r>
          </a:p>
          <a:p>
            <a:r>
              <a:rPr lang="en-US" sz="2000" dirty="0">
                <a:solidFill>
                  <a:srgbClr val="262626"/>
                </a:solidFill>
                <a:latin typeface="Charlie-Regular"/>
              </a:rPr>
              <a:t>Identify Canada’s 10 principal economic goals and describe the links and trade-offs among them</a:t>
            </a:r>
          </a:p>
          <a:p>
            <a:r>
              <a:rPr lang="en-US" sz="2000" dirty="0">
                <a:solidFill>
                  <a:srgbClr val="262626"/>
                </a:solidFill>
                <a:latin typeface="Charlie-Regular"/>
              </a:rPr>
              <a:t>Conduct research using a variety of reliable sources (such as media, institutions, businesses, and interest groups) to address an inquiry question, and communicate economic information, research findings, analysis, and conclusions clearly, effectively, and accurately</a:t>
            </a:r>
            <a:endParaRPr lang="en-US" sz="2000" dirty="0"/>
          </a:p>
        </p:txBody>
      </p:sp>
      <p:pic>
        <p:nvPicPr>
          <p:cNvPr id="4" name="Picture 3">
            <a:extLst>
              <a:ext uri="{FF2B5EF4-FFF2-40B4-BE49-F238E27FC236}">
                <a16:creationId xmlns:a16="http://schemas.microsoft.com/office/drawing/2014/main" id="{465C3210-5ECA-B444-A811-5A7D3D515F38}"/>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4093568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0CF03-4AF2-2044-8C79-18B6E819C173}"/>
              </a:ext>
            </a:extLst>
          </p:cNvPr>
          <p:cNvSpPr>
            <a:spLocks noGrp="1"/>
          </p:cNvSpPr>
          <p:nvPr>
            <p:ph type="title"/>
          </p:nvPr>
        </p:nvSpPr>
        <p:spPr/>
        <p:txBody>
          <a:bodyPr/>
          <a:lstStyle/>
          <a:p>
            <a:r>
              <a:rPr lang="en-US" b="1" dirty="0">
                <a:solidFill>
                  <a:schemeClr val="accent5">
                    <a:lumMod val="75000"/>
                  </a:schemeClr>
                </a:solidFill>
              </a:rPr>
              <a:t>Key Terms</a:t>
            </a:r>
          </a:p>
        </p:txBody>
      </p:sp>
      <p:sp>
        <p:nvSpPr>
          <p:cNvPr id="3" name="Content Placeholder 2">
            <a:extLst>
              <a:ext uri="{FF2B5EF4-FFF2-40B4-BE49-F238E27FC236}">
                <a16:creationId xmlns:a16="http://schemas.microsoft.com/office/drawing/2014/main" id="{AF8F50F1-FC4F-BE47-9EAF-C65736BA1548}"/>
              </a:ext>
            </a:extLst>
          </p:cNvPr>
          <p:cNvSpPr>
            <a:spLocks noGrp="1"/>
          </p:cNvSpPr>
          <p:nvPr>
            <p:ph sz="half" idx="1"/>
          </p:nvPr>
        </p:nvSpPr>
        <p:spPr>
          <a:xfrm>
            <a:off x="628650" y="1566680"/>
            <a:ext cx="3886200" cy="4351338"/>
          </a:xfrm>
        </p:spPr>
        <p:txBody>
          <a:bodyPr>
            <a:normAutofit/>
          </a:bodyPr>
          <a:lstStyle/>
          <a:p>
            <a:r>
              <a:rPr lang="en-US" sz="2000" dirty="0">
                <a:solidFill>
                  <a:srgbClr val="262626"/>
                </a:solidFill>
                <a:latin typeface="Charlie-Regular"/>
              </a:rPr>
              <a:t>Democracy</a:t>
            </a:r>
          </a:p>
          <a:p>
            <a:r>
              <a:rPr lang="en-US" sz="2000" dirty="0">
                <a:solidFill>
                  <a:srgbClr val="262626"/>
                </a:solidFill>
                <a:latin typeface="Charlie-Regular"/>
              </a:rPr>
              <a:t>Dictatorship</a:t>
            </a:r>
          </a:p>
          <a:p>
            <a:r>
              <a:rPr lang="en-US" sz="2000" dirty="0">
                <a:solidFill>
                  <a:srgbClr val="262626"/>
                </a:solidFill>
                <a:latin typeface="Charlie-Regular"/>
              </a:rPr>
              <a:t>political orientation</a:t>
            </a:r>
          </a:p>
          <a:p>
            <a:r>
              <a:rPr lang="en-US" sz="2000" dirty="0">
                <a:solidFill>
                  <a:srgbClr val="262626"/>
                </a:solidFill>
                <a:latin typeface="Charlie-Regular"/>
              </a:rPr>
              <a:t>Capitalism</a:t>
            </a:r>
          </a:p>
          <a:p>
            <a:r>
              <a:rPr lang="en-US" sz="2000" dirty="0">
                <a:solidFill>
                  <a:srgbClr val="262626"/>
                </a:solidFill>
                <a:latin typeface="Charlie-Regular"/>
              </a:rPr>
              <a:t>Communism</a:t>
            </a:r>
          </a:p>
          <a:p>
            <a:r>
              <a:rPr lang="en-US" sz="2000" dirty="0">
                <a:solidFill>
                  <a:srgbClr val="262626"/>
                </a:solidFill>
                <a:latin typeface="Charlie-Regular"/>
              </a:rPr>
              <a:t>Socialism</a:t>
            </a:r>
          </a:p>
          <a:p>
            <a:r>
              <a:rPr lang="en-US" sz="2000" dirty="0">
                <a:solidFill>
                  <a:srgbClr val="262626"/>
                </a:solidFill>
                <a:latin typeface="Charlie-Regular"/>
              </a:rPr>
              <a:t>Nationalization</a:t>
            </a:r>
          </a:p>
          <a:p>
            <a:r>
              <a:rPr lang="en-US" sz="2000" dirty="0">
                <a:solidFill>
                  <a:srgbClr val="262626"/>
                </a:solidFill>
                <a:latin typeface="Charlie-Regular"/>
              </a:rPr>
              <a:t>Fascism</a:t>
            </a:r>
          </a:p>
          <a:p>
            <a:r>
              <a:rPr lang="en-US" sz="2000" dirty="0">
                <a:solidFill>
                  <a:srgbClr val="262626"/>
                </a:solidFill>
                <a:latin typeface="Charlie-Regular"/>
              </a:rPr>
              <a:t>propaganda</a:t>
            </a:r>
            <a:endParaRPr lang="en-US" sz="2000" dirty="0"/>
          </a:p>
        </p:txBody>
      </p:sp>
      <p:sp>
        <p:nvSpPr>
          <p:cNvPr id="4" name="Content Placeholder 3">
            <a:extLst>
              <a:ext uri="{FF2B5EF4-FFF2-40B4-BE49-F238E27FC236}">
                <a16:creationId xmlns:a16="http://schemas.microsoft.com/office/drawing/2014/main" id="{B37EE9E1-A7FA-2F4F-8844-BC0BE1A3A315}"/>
              </a:ext>
            </a:extLst>
          </p:cNvPr>
          <p:cNvSpPr>
            <a:spLocks noGrp="1"/>
          </p:cNvSpPr>
          <p:nvPr>
            <p:ph sz="half" idx="2"/>
          </p:nvPr>
        </p:nvSpPr>
        <p:spPr>
          <a:xfrm>
            <a:off x="4629150" y="1566680"/>
            <a:ext cx="3886200" cy="4351338"/>
          </a:xfrm>
        </p:spPr>
        <p:txBody>
          <a:bodyPr>
            <a:normAutofit/>
          </a:bodyPr>
          <a:lstStyle/>
          <a:p>
            <a:r>
              <a:rPr lang="en-US" sz="2000" dirty="0">
                <a:solidFill>
                  <a:srgbClr val="262626"/>
                </a:solidFill>
                <a:latin typeface="Charlie-Regular"/>
              </a:rPr>
              <a:t>public debt</a:t>
            </a:r>
          </a:p>
          <a:p>
            <a:r>
              <a:rPr lang="en-US" sz="2000" dirty="0">
                <a:solidFill>
                  <a:srgbClr val="262626"/>
                </a:solidFill>
                <a:latin typeface="Charlie-Regular"/>
              </a:rPr>
              <a:t>economic growth</a:t>
            </a:r>
          </a:p>
          <a:p>
            <a:r>
              <a:rPr lang="en-US" sz="2000" dirty="0">
                <a:solidFill>
                  <a:srgbClr val="262626"/>
                </a:solidFill>
                <a:latin typeface="Charlie-Regular"/>
              </a:rPr>
              <a:t>transfer payments</a:t>
            </a:r>
          </a:p>
          <a:p>
            <a:r>
              <a:rPr lang="en-US" sz="2000" dirty="0">
                <a:solidFill>
                  <a:srgbClr val="262626"/>
                </a:solidFill>
                <a:latin typeface="Charlie-Regular"/>
              </a:rPr>
              <a:t>Inflation</a:t>
            </a:r>
          </a:p>
          <a:p>
            <a:r>
              <a:rPr lang="en-US" sz="2000" dirty="0">
                <a:solidFill>
                  <a:srgbClr val="262626"/>
                </a:solidFill>
                <a:latin typeface="Charlie-Regular"/>
              </a:rPr>
              <a:t>Deflation</a:t>
            </a:r>
          </a:p>
          <a:p>
            <a:r>
              <a:rPr lang="en-US" sz="2000" dirty="0">
                <a:solidFill>
                  <a:srgbClr val="262626"/>
                </a:solidFill>
                <a:latin typeface="Charlie-Regular"/>
              </a:rPr>
              <a:t>balance of payments accounts</a:t>
            </a:r>
          </a:p>
          <a:p>
            <a:r>
              <a:rPr lang="en-US" sz="2000" dirty="0">
                <a:solidFill>
                  <a:srgbClr val="262626"/>
                </a:solidFill>
                <a:latin typeface="Charlie-Regular"/>
              </a:rPr>
              <a:t>consumer sovereignty</a:t>
            </a:r>
            <a:endParaRPr lang="en-US" sz="2000" dirty="0"/>
          </a:p>
        </p:txBody>
      </p:sp>
      <p:pic>
        <p:nvPicPr>
          <p:cNvPr id="5" name="Picture 4">
            <a:extLst>
              <a:ext uri="{FF2B5EF4-FFF2-40B4-BE49-F238E27FC236}">
                <a16:creationId xmlns:a16="http://schemas.microsoft.com/office/drawing/2014/main" id="{159647D4-0618-0343-A95C-7E1011FB0592}"/>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4148752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a:xfrm>
            <a:off x="558350" y="283720"/>
            <a:ext cx="7957000" cy="1325563"/>
          </a:xfrm>
        </p:spPr>
        <p:txBody>
          <a:bodyPr>
            <a:normAutofit/>
          </a:bodyPr>
          <a:lstStyle/>
          <a:p>
            <a:r>
              <a:rPr lang="en-US" b="1" dirty="0">
                <a:solidFill>
                  <a:schemeClr val="accent5">
                    <a:lumMod val="75000"/>
                  </a:schemeClr>
                </a:solidFill>
              </a:rPr>
              <a:t>Understanding Political Economies</a:t>
            </a:r>
            <a:endParaRPr lang="en-US" sz="2400" b="1" dirty="0">
              <a:solidFill>
                <a:schemeClr val="accent5">
                  <a:lumMod val="75000"/>
                </a:schemeClr>
              </a:solidFill>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71639" y="1518742"/>
            <a:ext cx="7843711" cy="4351338"/>
          </a:xfrm>
        </p:spPr>
        <p:txBody>
          <a:bodyPr>
            <a:normAutofit/>
          </a:bodyPr>
          <a:lstStyle/>
          <a:p>
            <a:pPr marL="0" indent="0">
              <a:buNone/>
            </a:pPr>
            <a:r>
              <a:rPr lang="en-US" sz="2000" b="1" u="sng" dirty="0"/>
              <a:t>Capitalism:</a:t>
            </a:r>
            <a:r>
              <a:rPr lang="en-US" sz="2000" dirty="0"/>
              <a:t> An economy characterized by private ownership of business and industry, the profit motive, and free markets.</a:t>
            </a:r>
          </a:p>
          <a:p>
            <a:pPr marL="0" indent="0">
              <a:buNone/>
            </a:pPr>
            <a:r>
              <a:rPr lang="en-US" sz="2000" b="1" u="sng" dirty="0"/>
              <a:t>Communism:</a:t>
            </a:r>
            <a:r>
              <a:rPr lang="en-US" sz="2000" dirty="0"/>
              <a:t> A political system on the extreme left, founded on the theory of Karl Marx, that calls for government or community ownership of the means of production.</a:t>
            </a:r>
          </a:p>
          <a:p>
            <a:pPr marL="0" indent="0">
              <a:buNone/>
            </a:pPr>
            <a:r>
              <a:rPr lang="en-US" sz="2000" b="1" u="sng" dirty="0"/>
              <a:t>Socialism:</a:t>
            </a:r>
            <a:r>
              <a:rPr lang="en-US" sz="2000" dirty="0"/>
              <a:t> A political system of the moderate left that calls for public ownership of the principal means of production, to be achieved in a democratic and peaceful manner.</a:t>
            </a:r>
          </a:p>
          <a:p>
            <a:pPr marL="0" indent="0">
              <a:buNone/>
            </a:pPr>
            <a:r>
              <a:rPr lang="en-US" sz="2000" b="1" u="sng" dirty="0"/>
              <a:t>Fascism:</a:t>
            </a:r>
            <a:r>
              <a:rPr lang="en-US" sz="2000" dirty="0"/>
              <a:t> A political system on the extreme right, combining a free-market economy with a non-democratic form of government.</a:t>
            </a:r>
            <a:endParaRPr lang="en-US" sz="2000" b="1" u="sng" dirty="0"/>
          </a:p>
          <a:p>
            <a:pPr marL="0" indent="0">
              <a:buNone/>
            </a:pPr>
            <a:endParaRPr lang="en-US" sz="2000" dirty="0"/>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498897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a:xfrm>
            <a:off x="593499" y="175565"/>
            <a:ext cx="7957000" cy="1325563"/>
          </a:xfrm>
        </p:spPr>
        <p:txBody>
          <a:bodyPr>
            <a:normAutofit/>
          </a:bodyPr>
          <a:lstStyle/>
          <a:p>
            <a:r>
              <a:rPr lang="en-US" b="1" dirty="0">
                <a:solidFill>
                  <a:schemeClr val="accent5">
                    <a:lumMod val="75000"/>
                  </a:schemeClr>
                </a:solidFill>
              </a:rPr>
              <a:t>Understanding Political Economies</a:t>
            </a:r>
            <a:endParaRPr lang="en-US" sz="2400" b="1" dirty="0">
              <a:solidFill>
                <a:schemeClr val="accent5">
                  <a:lumMod val="75000"/>
                </a:schemeClr>
              </a:solidFill>
              <a:latin typeface="+mn-lt"/>
            </a:endParaRPr>
          </a:p>
        </p:txBody>
      </p:sp>
      <p:pic>
        <p:nvPicPr>
          <p:cNvPr id="4" name="Picture 3">
            <a:extLst>
              <a:ext uri="{FF2B5EF4-FFF2-40B4-BE49-F238E27FC236}">
                <a16:creationId xmlns:a16="http://schemas.microsoft.com/office/drawing/2014/main" id="{8056DF0E-C0D4-F74C-B4FF-4137B07A6B4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pic>
        <p:nvPicPr>
          <p:cNvPr id="8" name="Picture 7">
            <a:extLst>
              <a:ext uri="{FF2B5EF4-FFF2-40B4-BE49-F238E27FC236}">
                <a16:creationId xmlns:a16="http://schemas.microsoft.com/office/drawing/2014/main" id="{1A04B3F3-3C15-1049-9517-F1B92FA6467E}"/>
              </a:ext>
            </a:extLst>
          </p:cNvPr>
          <p:cNvPicPr>
            <a:picLocks noChangeAspect="1"/>
          </p:cNvPicPr>
          <p:nvPr/>
        </p:nvPicPr>
        <p:blipFill>
          <a:blip r:embed="rId3"/>
          <a:stretch>
            <a:fillRect/>
          </a:stretch>
        </p:blipFill>
        <p:spPr>
          <a:xfrm>
            <a:off x="1610418" y="1266472"/>
            <a:ext cx="5923163" cy="4844275"/>
          </a:xfrm>
          <a:prstGeom prst="rect">
            <a:avLst/>
          </a:prstGeom>
        </p:spPr>
      </p:pic>
    </p:spTree>
    <p:extLst>
      <p:ext uri="{BB962C8B-B14F-4D97-AF65-F5344CB8AC3E}">
        <p14:creationId xmlns:p14="http://schemas.microsoft.com/office/powerpoint/2010/main" val="3677069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a:xfrm>
            <a:off x="628650" y="193436"/>
            <a:ext cx="7886700" cy="1325563"/>
          </a:xfrm>
        </p:spPr>
        <p:txBody>
          <a:bodyPr>
            <a:normAutofit/>
          </a:bodyPr>
          <a:lstStyle/>
          <a:p>
            <a:r>
              <a:rPr lang="en-US" b="1" dirty="0">
                <a:solidFill>
                  <a:schemeClr val="accent5">
                    <a:lumMod val="75000"/>
                  </a:schemeClr>
                </a:solidFill>
              </a:rPr>
              <a:t>Setting Economic Goals</a:t>
            </a:r>
            <a:endParaRPr lang="en-US" sz="2400" b="1" dirty="0">
              <a:solidFill>
                <a:schemeClr val="accent5">
                  <a:lumMod val="75000"/>
                </a:schemeClr>
              </a:solidFill>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65363" y="1306836"/>
            <a:ext cx="7813273" cy="4288072"/>
          </a:xfrm>
        </p:spPr>
        <p:txBody>
          <a:bodyPr>
            <a:normAutofit/>
          </a:bodyPr>
          <a:lstStyle/>
          <a:p>
            <a:pPr marL="457200" indent="-457200">
              <a:buFont typeface="+mj-lt"/>
              <a:buAutoNum type="arabicPeriod"/>
            </a:pPr>
            <a:r>
              <a:rPr lang="en-US" sz="2000" b="1" u="sng" dirty="0"/>
              <a:t>Political Stability:</a:t>
            </a:r>
            <a:r>
              <a:rPr lang="en-US" sz="2000" dirty="0"/>
              <a:t> A stable government can help long-term planning and investment to flourish. Consistency in policy-making promotes both investor and consumer confidence and provides a climate conducive to economic growth.</a:t>
            </a:r>
          </a:p>
          <a:p>
            <a:pPr marL="457200" indent="-457200">
              <a:buFont typeface="+mj-lt"/>
              <a:buAutoNum type="arabicPeriod"/>
            </a:pPr>
            <a:r>
              <a:rPr lang="en-US" sz="2000" b="1" u="sng" dirty="0"/>
              <a:t>Reduced Public Debt:</a:t>
            </a:r>
            <a:r>
              <a:rPr lang="en-US" sz="2000" dirty="0"/>
              <a:t> With very few exceptions, government spending in Canada has increased faster than the revenues being collected through taxes, and as a result, Canada’s public debt has grown larger year after year. Concerned Canadians have begun to demand more balanced budgets from their elected government.</a:t>
            </a:r>
          </a:p>
          <a:p>
            <a:pPr marL="457200" indent="-457200">
              <a:buFont typeface="+mj-lt"/>
              <a:buAutoNum type="arabicPeriod"/>
            </a:pPr>
            <a:r>
              <a:rPr lang="en-US" sz="2000" b="1" u="sng" dirty="0"/>
              <a:t>Economic Growth:</a:t>
            </a:r>
            <a:r>
              <a:rPr lang="en-US" sz="2000" dirty="0"/>
              <a:t> Defined as an increase in the economy’s total production of goods and services. Economic growth can result from the discovery of new natural resources, and increase in the skilled </a:t>
            </a:r>
            <a:r>
              <a:rPr lang="en-US" sz="2000" dirty="0" err="1"/>
              <a:t>labour</a:t>
            </a:r>
            <a:r>
              <a:rPr lang="en-US" sz="2000" dirty="0"/>
              <a:t> force, technological innovations, and more efficient production processes.</a:t>
            </a:r>
            <a:endParaRPr lang="en-US" sz="2000" b="1" u="sng" dirty="0"/>
          </a:p>
        </p:txBody>
      </p:sp>
      <p:pic>
        <p:nvPicPr>
          <p:cNvPr id="4" name="Picture 3">
            <a:extLst>
              <a:ext uri="{FF2B5EF4-FFF2-40B4-BE49-F238E27FC236}">
                <a16:creationId xmlns:a16="http://schemas.microsoft.com/office/drawing/2014/main" id="{D5E5C243-7320-374D-B316-C656EE28C75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2361170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a:xfrm>
            <a:off x="628650" y="193436"/>
            <a:ext cx="7886700" cy="1325563"/>
          </a:xfrm>
        </p:spPr>
        <p:txBody>
          <a:bodyPr>
            <a:normAutofit/>
          </a:bodyPr>
          <a:lstStyle/>
          <a:p>
            <a:r>
              <a:rPr lang="en-US" b="1" dirty="0">
                <a:solidFill>
                  <a:schemeClr val="accent5">
                    <a:lumMod val="75000"/>
                  </a:schemeClr>
                </a:solidFill>
              </a:rPr>
              <a:t>Setting Economic Goals</a:t>
            </a:r>
            <a:endParaRPr lang="en-US" sz="2400" b="1" dirty="0">
              <a:solidFill>
                <a:schemeClr val="accent5">
                  <a:lumMod val="75000"/>
                </a:schemeClr>
              </a:solidFill>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65363" y="1306836"/>
            <a:ext cx="7813273" cy="4288072"/>
          </a:xfrm>
        </p:spPr>
        <p:txBody>
          <a:bodyPr>
            <a:normAutofit/>
          </a:bodyPr>
          <a:lstStyle/>
          <a:p>
            <a:pPr marL="457200" indent="-457200">
              <a:buFont typeface="+mj-lt"/>
              <a:buAutoNum type="arabicPeriod" startAt="4"/>
            </a:pPr>
            <a:r>
              <a:rPr lang="en-US" sz="2000" b="1" u="sng" dirty="0"/>
              <a:t>Increased Productivity and Efficiency:</a:t>
            </a:r>
            <a:r>
              <a:rPr lang="en-US" sz="2000" dirty="0"/>
              <a:t> Maximizing productivity means that scarce productive resources are put to efficient use to get as much as possible out of them. Economic efficiency is often the result of healthy competition.</a:t>
            </a:r>
          </a:p>
          <a:p>
            <a:pPr marL="457200" indent="-457200">
              <a:buFont typeface="+mj-lt"/>
              <a:buAutoNum type="arabicPeriod" startAt="4"/>
            </a:pPr>
            <a:r>
              <a:rPr lang="en-US" sz="2000" b="1" u="sng" dirty="0"/>
              <a:t>Equitable Distribution of Income:</a:t>
            </a:r>
            <a:r>
              <a:rPr lang="en-US" sz="2000" dirty="0"/>
              <a:t> The equitable, or fair, distribution of income may be the most value-laden of all economic goals; it is certainly the most controversial. When it comes to dividing up total national output, there can be as many interpretations of what makes for a fair division of wealth as there are stakeholders.</a:t>
            </a:r>
          </a:p>
          <a:p>
            <a:pPr marL="457200" indent="-457200">
              <a:buFont typeface="+mj-lt"/>
              <a:buAutoNum type="arabicPeriod" startAt="4"/>
            </a:pPr>
            <a:r>
              <a:rPr lang="en-US" sz="2000" b="1" u="sng" dirty="0"/>
              <a:t>Price Stability:</a:t>
            </a:r>
            <a:r>
              <a:rPr lang="en-US" sz="2000" dirty="0"/>
              <a:t> Stable prices generally indicate that an economy is healthy. Fluctuating prices complicate planning and discourage investment. Both </a:t>
            </a:r>
            <a:r>
              <a:rPr lang="en-US" sz="2000" i="1" dirty="0"/>
              <a:t>inflation, </a:t>
            </a:r>
            <a:r>
              <a:rPr lang="en-US" sz="2000" dirty="0"/>
              <a:t>a general rise in prices, and </a:t>
            </a:r>
            <a:r>
              <a:rPr lang="en-US" sz="2000" i="1" dirty="0"/>
              <a:t>deflation</a:t>
            </a:r>
            <a:r>
              <a:rPr lang="en-US" sz="2000" dirty="0"/>
              <a:t>, a general fall in prices, are symptoms of an unhealthy economy. </a:t>
            </a:r>
            <a:endParaRPr lang="en-US" sz="2000" b="1" i="1" u="sng" dirty="0"/>
          </a:p>
        </p:txBody>
      </p:sp>
      <p:pic>
        <p:nvPicPr>
          <p:cNvPr id="4" name="Picture 3">
            <a:extLst>
              <a:ext uri="{FF2B5EF4-FFF2-40B4-BE49-F238E27FC236}">
                <a16:creationId xmlns:a16="http://schemas.microsoft.com/office/drawing/2014/main" id="{D5E5C243-7320-374D-B316-C656EE28C75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1261212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a:xfrm>
            <a:off x="628650" y="193436"/>
            <a:ext cx="7886700" cy="1325563"/>
          </a:xfrm>
        </p:spPr>
        <p:txBody>
          <a:bodyPr>
            <a:normAutofit/>
          </a:bodyPr>
          <a:lstStyle/>
          <a:p>
            <a:r>
              <a:rPr lang="en-US" b="1" dirty="0">
                <a:solidFill>
                  <a:schemeClr val="accent5">
                    <a:lumMod val="75000"/>
                  </a:schemeClr>
                </a:solidFill>
              </a:rPr>
              <a:t>Setting Economic Goals</a:t>
            </a:r>
            <a:endParaRPr lang="en-US" sz="2400" b="1" dirty="0">
              <a:solidFill>
                <a:schemeClr val="accent5">
                  <a:lumMod val="75000"/>
                </a:schemeClr>
              </a:solidFill>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65363" y="1306836"/>
            <a:ext cx="7813273" cy="4288072"/>
          </a:xfrm>
        </p:spPr>
        <p:txBody>
          <a:bodyPr>
            <a:normAutofit/>
          </a:bodyPr>
          <a:lstStyle/>
          <a:p>
            <a:pPr marL="457200" indent="-457200">
              <a:buFont typeface="+mj-lt"/>
              <a:buAutoNum type="arabicPeriod" startAt="7"/>
            </a:pPr>
            <a:r>
              <a:rPr lang="en-US" sz="2000" b="1" u="sng" dirty="0"/>
              <a:t>Full Employment:</a:t>
            </a:r>
            <a:r>
              <a:rPr lang="en-US" sz="2000" dirty="0"/>
              <a:t> In an attempt to reach their optimal production targets, governments try to promote the full employment of the </a:t>
            </a:r>
            <a:r>
              <a:rPr lang="en-US" sz="2000" dirty="0" err="1"/>
              <a:t>labour</a:t>
            </a:r>
            <a:r>
              <a:rPr lang="en-US" sz="2000" dirty="0"/>
              <a:t> force. “Full employment” is usually defined as between 6 and 7 percent of the </a:t>
            </a:r>
            <a:r>
              <a:rPr lang="en-US" sz="2000" dirty="0" err="1"/>
              <a:t>labour</a:t>
            </a:r>
            <a:r>
              <a:rPr lang="en-US" sz="2000" dirty="0"/>
              <a:t> force being out of work.</a:t>
            </a:r>
          </a:p>
          <a:p>
            <a:pPr marL="457200" indent="-457200">
              <a:buFont typeface="+mj-lt"/>
              <a:buAutoNum type="arabicPeriod" startAt="7"/>
            </a:pPr>
            <a:r>
              <a:rPr lang="en-US" sz="2000" b="1" u="sng" dirty="0"/>
              <a:t>Viable Balance of Payments and Stable Currency:</a:t>
            </a:r>
            <a:r>
              <a:rPr lang="en-US" sz="2000" dirty="0"/>
              <a:t> The balance of payments accounts summarize all currency transactions between Canada and foreign economies. If Canadians import significantly more than we export, there will be a negative effect on employment rates in Canada as well as the foreign exchange value of the Canadian dollar.</a:t>
            </a:r>
          </a:p>
          <a:p>
            <a:pPr marL="457200" indent="-457200">
              <a:buFont typeface="+mj-lt"/>
              <a:buAutoNum type="arabicPeriod" startAt="7"/>
            </a:pPr>
            <a:r>
              <a:rPr lang="en-US" sz="2000" b="1" u="sng" dirty="0"/>
              <a:t>Economic Freedom:</a:t>
            </a:r>
            <a:r>
              <a:rPr lang="en-US" sz="2000" dirty="0"/>
              <a:t> Economic freedom refers to the freedom of choice available to workers, consumers, and investors in the economy. Canadian public policy generally promotes economic freedom.</a:t>
            </a:r>
            <a:endParaRPr lang="en-US" sz="2000" b="1" i="1" u="sng" dirty="0"/>
          </a:p>
        </p:txBody>
      </p:sp>
      <p:pic>
        <p:nvPicPr>
          <p:cNvPr id="4" name="Picture 3">
            <a:extLst>
              <a:ext uri="{FF2B5EF4-FFF2-40B4-BE49-F238E27FC236}">
                <a16:creationId xmlns:a16="http://schemas.microsoft.com/office/drawing/2014/main" id="{D5E5C243-7320-374D-B316-C656EE28C75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3507269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DEC6-EC79-8040-B7AD-09075737126D}"/>
              </a:ext>
            </a:extLst>
          </p:cNvPr>
          <p:cNvSpPr>
            <a:spLocks noGrp="1"/>
          </p:cNvSpPr>
          <p:nvPr>
            <p:ph type="title"/>
          </p:nvPr>
        </p:nvSpPr>
        <p:spPr>
          <a:xfrm>
            <a:off x="628650" y="193436"/>
            <a:ext cx="7886700" cy="1325563"/>
          </a:xfrm>
        </p:spPr>
        <p:txBody>
          <a:bodyPr>
            <a:normAutofit/>
          </a:bodyPr>
          <a:lstStyle/>
          <a:p>
            <a:r>
              <a:rPr lang="en-US" b="1" dirty="0">
                <a:solidFill>
                  <a:schemeClr val="accent5">
                    <a:lumMod val="75000"/>
                  </a:schemeClr>
                </a:solidFill>
              </a:rPr>
              <a:t>Setting Economic Goals</a:t>
            </a:r>
            <a:endParaRPr lang="en-US" sz="2400" b="1" dirty="0">
              <a:solidFill>
                <a:schemeClr val="accent5">
                  <a:lumMod val="75000"/>
                </a:schemeClr>
              </a:solidFill>
              <a:latin typeface="+mn-lt"/>
            </a:endParaRPr>
          </a:p>
        </p:txBody>
      </p:sp>
      <p:sp>
        <p:nvSpPr>
          <p:cNvPr id="3" name="Content Placeholder 2">
            <a:extLst>
              <a:ext uri="{FF2B5EF4-FFF2-40B4-BE49-F238E27FC236}">
                <a16:creationId xmlns:a16="http://schemas.microsoft.com/office/drawing/2014/main" id="{98A30741-BCAD-5241-85E6-66C94250C5CD}"/>
              </a:ext>
            </a:extLst>
          </p:cNvPr>
          <p:cNvSpPr>
            <a:spLocks noGrp="1"/>
          </p:cNvSpPr>
          <p:nvPr>
            <p:ph idx="1"/>
          </p:nvPr>
        </p:nvSpPr>
        <p:spPr>
          <a:xfrm>
            <a:off x="665363" y="1306836"/>
            <a:ext cx="7813273" cy="4288072"/>
          </a:xfrm>
        </p:spPr>
        <p:txBody>
          <a:bodyPr>
            <a:normAutofit/>
          </a:bodyPr>
          <a:lstStyle/>
          <a:p>
            <a:pPr marL="457200" indent="-457200">
              <a:buFont typeface="+mj-lt"/>
              <a:buAutoNum type="arabicPeriod" startAt="10"/>
            </a:pPr>
            <a:r>
              <a:rPr lang="en-US" sz="2000" b="1" u="sng" dirty="0"/>
              <a:t>Environmental Stewardship:</a:t>
            </a:r>
            <a:r>
              <a:rPr lang="en-US" sz="2000" dirty="0"/>
              <a:t> Economic activity must be carried out without significantly harming the natural environment. Even if this means higher prices for consumers and lower profits for producers, it is important to find ways to reduce the negative effects we are having on the natural environment. </a:t>
            </a:r>
          </a:p>
        </p:txBody>
      </p:sp>
      <p:pic>
        <p:nvPicPr>
          <p:cNvPr id="4" name="Picture 3">
            <a:extLst>
              <a:ext uri="{FF2B5EF4-FFF2-40B4-BE49-F238E27FC236}">
                <a16:creationId xmlns:a16="http://schemas.microsoft.com/office/drawing/2014/main" id="{D5E5C243-7320-374D-B316-C656EE28C75D}"/>
              </a:ext>
            </a:extLst>
          </p:cNvPr>
          <p:cNvPicPr>
            <a:picLocks noChangeAspect="1"/>
          </p:cNvPicPr>
          <p:nvPr/>
        </p:nvPicPr>
        <p:blipFill>
          <a:blip r:embed="rId2">
            <a:alphaModFix amt="89000"/>
          </a:blip>
          <a:stretch>
            <a:fillRect/>
          </a:stretch>
        </p:blipFill>
        <p:spPr>
          <a:xfrm>
            <a:off x="0" y="6199558"/>
            <a:ext cx="9144000" cy="658442"/>
          </a:xfrm>
          <a:prstGeom prst="rect">
            <a:avLst/>
          </a:prstGeom>
        </p:spPr>
      </p:pic>
    </p:spTree>
    <p:extLst>
      <p:ext uri="{BB962C8B-B14F-4D97-AF65-F5344CB8AC3E}">
        <p14:creationId xmlns:p14="http://schemas.microsoft.com/office/powerpoint/2010/main" val="36196089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204</TotalTime>
  <Words>770</Words>
  <Application>Microsoft Office PowerPoint</Application>
  <PresentationFormat>On-screen Show (4:3)</PresentationFormat>
  <Paragraphs>47</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Charlie-Regular</vt:lpstr>
      <vt:lpstr>Office Theme</vt:lpstr>
      <vt:lpstr>4 Political Economies and Policy Goals</vt:lpstr>
      <vt:lpstr>Learning Goals </vt:lpstr>
      <vt:lpstr>Key Terms</vt:lpstr>
      <vt:lpstr>Understanding Political Economies</vt:lpstr>
      <vt:lpstr>Understanding Political Economies</vt:lpstr>
      <vt:lpstr>Setting Economic Goals</vt:lpstr>
      <vt:lpstr>Setting Economic Goals</vt:lpstr>
      <vt:lpstr>Setting Economic Goals</vt:lpstr>
      <vt:lpstr>Setting Economic Goals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What is Economics?</dc:title>
  <dc:creator>TEP One</dc:creator>
  <cp:lastModifiedBy>Shaheer Akram</cp:lastModifiedBy>
  <cp:revision>21</cp:revision>
  <dcterms:created xsi:type="dcterms:W3CDTF">2019-06-13T15:43:46Z</dcterms:created>
  <dcterms:modified xsi:type="dcterms:W3CDTF">2021-03-09T20:59:23Z</dcterms:modified>
</cp:coreProperties>
</file>