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3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392"/>
    <p:restoredTop sz="94718"/>
  </p:normalViewPr>
  <p:slideViewPr>
    <p:cSldViewPr snapToGrid="0" snapToObjects="1">
      <p:cViewPr varScale="1">
        <p:scale>
          <a:sx n="96" d="100"/>
          <a:sy n="96" d="100"/>
        </p:scale>
        <p:origin x="37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2/26/21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2/26/21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2/26/21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2/26/21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2/26/21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2/26/21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2/26/21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2/26/21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2/26/21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2/26/21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2/26/21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2/26/21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699A1-2787-5742-8CD9-B62CA932FB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2500" y="3225798"/>
            <a:ext cx="5518066" cy="2268559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Avenir Next Condensed" panose="020B0506020202020204" pitchFamily="34" charset="0"/>
              </a:rPr>
              <a:t>More about  Figurative Language –</a:t>
            </a:r>
            <a:br>
              <a:rPr lang="en-US" sz="3200" dirty="0">
                <a:latin typeface="Avenir Next Condensed" panose="020B0506020202020204" pitchFamily="34" charset="0"/>
              </a:rPr>
            </a:br>
            <a:r>
              <a:rPr lang="en-US" sz="3200" dirty="0">
                <a:latin typeface="Avenir Next Condensed" panose="020B0506020202020204" pitchFamily="34" charset="0"/>
              </a:rPr>
              <a:t> Literary Devices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EFB7DA-75EC-8E43-ADA9-62E878C045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2966" y="1160443"/>
            <a:ext cx="5357600" cy="1487224"/>
          </a:xfrm>
        </p:spPr>
        <p:txBody>
          <a:bodyPr>
            <a:normAutofit/>
          </a:bodyPr>
          <a:lstStyle/>
          <a:p>
            <a:pPr algn="ctr"/>
            <a:r>
              <a:rPr lang="en-US" sz="6000" dirty="0">
                <a:latin typeface="Avenir Next Condensed" panose="020B0506020202020204" pitchFamily="34" charset="0"/>
                <a:cs typeface="Aldhabi" panose="020F0502020204030204" pitchFamily="34" charset="0"/>
              </a:rPr>
              <a:t>IRONY in Literature</a:t>
            </a:r>
          </a:p>
        </p:txBody>
      </p:sp>
    </p:spTree>
    <p:extLst>
      <p:ext uri="{BB962C8B-B14F-4D97-AF65-F5344CB8AC3E}">
        <p14:creationId xmlns:p14="http://schemas.microsoft.com/office/powerpoint/2010/main" val="3360228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4A29F-B29E-914F-B9FA-AA777083E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2533" y="880533"/>
            <a:ext cx="4605868" cy="745068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9" name="Content Placeholder 8" descr="A close up of a logo&#10;&#10;Description automatically generated">
            <a:extLst>
              <a:ext uri="{FF2B5EF4-FFF2-40B4-BE49-F238E27FC236}">
                <a16:creationId xmlns:a16="http://schemas.microsoft.com/office/drawing/2014/main" id="{2F076492-B5EC-F549-AEB1-0792C45A1B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11401" y="190500"/>
            <a:ext cx="6477000" cy="6477000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CC5310E-8002-7F43-BBF4-2DF7F492CBFD}"/>
              </a:ext>
            </a:extLst>
          </p:cNvPr>
          <p:cNvSpPr txBox="1"/>
          <p:nvPr/>
        </p:nvSpPr>
        <p:spPr>
          <a:xfrm>
            <a:off x="6096000" y="2659555"/>
            <a:ext cx="1778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What is IRONY?</a:t>
            </a:r>
          </a:p>
        </p:txBody>
      </p:sp>
    </p:spTree>
    <p:extLst>
      <p:ext uri="{BB962C8B-B14F-4D97-AF65-F5344CB8AC3E}">
        <p14:creationId xmlns:p14="http://schemas.microsoft.com/office/powerpoint/2010/main" val="3785895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2EBA8-8A35-CA4C-9019-9376928CC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1194" y="905751"/>
            <a:ext cx="8538139" cy="1077229"/>
          </a:xfrm>
        </p:spPr>
        <p:txBody>
          <a:bodyPr>
            <a:normAutofit fontScale="90000"/>
          </a:bodyPr>
          <a:lstStyle/>
          <a:p>
            <a:r>
              <a:rPr lang="en-US" sz="5400" b="1" dirty="0">
                <a:latin typeface="Avenir Next Condensed" panose="020B0506020202020204" pitchFamily="34" charset="0"/>
              </a:rPr>
              <a:t>IRONY can appear in three ways: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51AB9A-988D-F641-8828-B5A2FAC9F6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3197" y="1625600"/>
            <a:ext cx="8419470" cy="245607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sz="4000" dirty="0">
                <a:solidFill>
                  <a:srgbClr val="FF0000"/>
                </a:solidFill>
                <a:latin typeface="Avenir Next Condensed" panose="020B0506020202020204" pitchFamily="34" charset="0"/>
              </a:rPr>
              <a:t>        </a:t>
            </a:r>
            <a:r>
              <a:rPr lang="en-US" sz="2800" b="1" dirty="0">
                <a:solidFill>
                  <a:srgbClr val="FF0000"/>
                </a:solidFill>
                <a:latin typeface="Avenir Next Condensed" panose="020B0506020202020204" pitchFamily="34" charset="0"/>
              </a:rPr>
              <a:t>Verbal Irony   (what is said)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D8BC2B-5D41-994D-9EFF-C2B31D168927}"/>
              </a:ext>
            </a:extLst>
          </p:cNvPr>
          <p:cNvSpPr txBox="1"/>
          <p:nvPr/>
        </p:nvSpPr>
        <p:spPr>
          <a:xfrm>
            <a:off x="2333197" y="3361799"/>
            <a:ext cx="8233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US" sz="2800" dirty="0">
                <a:latin typeface="Avenir Next Condensed" panose="020B0506020202020204" pitchFamily="34" charset="0"/>
              </a:rPr>
              <a:t>        </a:t>
            </a:r>
            <a:r>
              <a:rPr lang="en-US" sz="2800" b="1" dirty="0">
                <a:solidFill>
                  <a:srgbClr val="00B050"/>
                </a:solidFill>
                <a:latin typeface="Avenir Next Condensed" panose="020B0506020202020204" pitchFamily="34" charset="0"/>
              </a:rPr>
              <a:t>Situational Irony  (what happens)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7CBBF3D-A077-D84F-BDCB-07DE9D634337}"/>
              </a:ext>
            </a:extLst>
          </p:cNvPr>
          <p:cNvSpPr txBox="1"/>
          <p:nvPr/>
        </p:nvSpPr>
        <p:spPr>
          <a:xfrm>
            <a:off x="2333197" y="4262904"/>
            <a:ext cx="85381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US" sz="2800" dirty="0">
                <a:latin typeface="Avenir Next Condensed" panose="020B0506020202020204" pitchFamily="34" charset="0"/>
              </a:rPr>
              <a:t> 	   </a:t>
            </a:r>
            <a:r>
              <a:rPr lang="en-US" sz="2800" b="1" dirty="0">
                <a:solidFill>
                  <a:srgbClr val="0070C0"/>
                </a:solidFill>
                <a:latin typeface="Avenir Next Condensed" panose="020B0506020202020204" pitchFamily="34" charset="0"/>
              </a:rPr>
              <a:t>Dramatic Irony   (</a:t>
            </a:r>
            <a:r>
              <a:rPr lang="en-CA" sz="2800" b="1" dirty="0">
                <a:solidFill>
                  <a:srgbClr val="0070C0"/>
                </a:solidFill>
                <a:latin typeface="Avenir Next Condensed" panose="020B0506020202020204" pitchFamily="34" charset="0"/>
              </a:rPr>
              <a:t>when the 	audience knows more		 about what's going on than the characters do.)</a:t>
            </a:r>
            <a:endParaRPr lang="en-US" sz="2800" b="1" dirty="0">
              <a:solidFill>
                <a:srgbClr val="0070C0"/>
              </a:solidFill>
              <a:latin typeface="Avenir Next Condensed" panose="020B0506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0514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C43E2-EFF0-BF46-B130-0E2E9A737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6834" y="689453"/>
            <a:ext cx="7958331" cy="1077229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solidFill>
                  <a:srgbClr val="FF0000"/>
                </a:solidFill>
                <a:latin typeface="Avenir Next Condensed" panose="020B0506020202020204" pitchFamily="34" charset="0"/>
              </a:rPr>
              <a:t>V E R B A L    I R O N 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DF3759-5EAB-AB48-8BCC-6A4BDA85A3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3862" y="1665457"/>
            <a:ext cx="9046139" cy="65721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i="1" dirty="0">
                <a:latin typeface="Avenir Next Condensed" panose="020B0506020202020204" pitchFamily="34" charset="0"/>
              </a:rPr>
              <a:t>A statement meant to infer the opposite of what is actually said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A3C7C-1239-084F-AA9A-A424B4519E37}"/>
              </a:ext>
            </a:extLst>
          </p:cNvPr>
          <p:cNvSpPr txBox="1"/>
          <p:nvPr/>
        </p:nvSpPr>
        <p:spPr>
          <a:xfrm>
            <a:off x="2116834" y="2481076"/>
            <a:ext cx="87714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latin typeface="Avenir Next Condensed" panose="020B0506020202020204" pitchFamily="34" charset="0"/>
              </a:rPr>
              <a:t>The speaker says one thing but means something different.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4E331D-5E49-7443-B65C-01CCC596799F}"/>
              </a:ext>
            </a:extLst>
          </p:cNvPr>
          <p:cNvSpPr txBox="1"/>
          <p:nvPr/>
        </p:nvSpPr>
        <p:spPr>
          <a:xfrm>
            <a:off x="1710265" y="3429000"/>
            <a:ext cx="877146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pple Chancery" panose="03020702040506060504" pitchFamily="66" charset="-79"/>
                <a:cs typeface="Apple Chancery" panose="03020702040506060504" pitchFamily="66" charset="-79"/>
              </a:rPr>
              <a:t>Looking at the dirty dishes and garbage on our kitchen table, my roommate announced, “Congratulations Mary. You deserve a gold medal for the way you kept our condo clean while I was away.”</a:t>
            </a:r>
          </a:p>
        </p:txBody>
      </p:sp>
    </p:spTree>
    <p:extLst>
      <p:ext uri="{BB962C8B-B14F-4D97-AF65-F5344CB8AC3E}">
        <p14:creationId xmlns:p14="http://schemas.microsoft.com/office/powerpoint/2010/main" val="1892720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C43E2-EFF0-BF46-B130-0E2E9A737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7333" y="118533"/>
            <a:ext cx="9406468" cy="1727200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solidFill>
                  <a:srgbClr val="00B050"/>
                </a:solidFill>
                <a:latin typeface="Avenir Next Condensed" panose="020B0506020202020204" pitchFamily="34" charset="0"/>
              </a:rPr>
              <a:t>     </a:t>
            </a:r>
            <a:r>
              <a:rPr lang="en-US" sz="4000" b="1" dirty="0">
                <a:solidFill>
                  <a:srgbClr val="00B050"/>
                </a:solidFill>
                <a:latin typeface="Avenir Next Condensed" panose="020B0506020202020204" pitchFamily="34" charset="0"/>
              </a:rPr>
              <a:t>SITUATIONAL </a:t>
            </a:r>
            <a:r>
              <a:rPr lang="en-US" sz="4000" b="1">
                <a:solidFill>
                  <a:srgbClr val="00B050"/>
                </a:solidFill>
                <a:latin typeface="Avenir Next Condensed" panose="020B0506020202020204" pitchFamily="34" charset="0"/>
              </a:rPr>
              <a:t>IRONY                                            </a:t>
            </a:r>
            <a:r>
              <a:rPr lang="en-CA" sz="2200" i="1">
                <a:latin typeface="Avenir Next Condensed" panose="020B0506020202020204" pitchFamily="34" charset="0"/>
              </a:rPr>
              <a:t>Where </a:t>
            </a:r>
            <a:r>
              <a:rPr lang="en-CA" sz="2200" i="1" dirty="0">
                <a:latin typeface="Avenir Next Condensed" panose="020B0506020202020204" pitchFamily="34" charset="0"/>
              </a:rPr>
              <a:t>actions or events have the opposite result from what is expected or what is intended.</a:t>
            </a:r>
            <a:br>
              <a:rPr lang="en-US" sz="2200" i="1" dirty="0">
                <a:latin typeface="Avenir Next Condensed" panose="020B0506020202020204" pitchFamily="34" charset="0"/>
              </a:rPr>
            </a:br>
            <a:endParaRPr lang="en-US" sz="2200" b="1" dirty="0">
              <a:solidFill>
                <a:srgbClr val="00B050"/>
              </a:solidFill>
              <a:latin typeface="Avenir Next Condensed" panose="020B0506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A3C7C-1239-084F-AA9A-A424B4519E37}"/>
              </a:ext>
            </a:extLst>
          </p:cNvPr>
          <p:cNvSpPr txBox="1"/>
          <p:nvPr/>
        </p:nvSpPr>
        <p:spPr>
          <a:xfrm>
            <a:off x="2133767" y="2447348"/>
            <a:ext cx="87714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latin typeface="Avenir Next Condensed" panose="020B0506020202020204" pitchFamily="34" charset="0"/>
              </a:rPr>
              <a:t>.</a:t>
            </a:r>
          </a:p>
        </p:txBody>
      </p:sp>
      <p:pic>
        <p:nvPicPr>
          <p:cNvPr id="7" name="Picture 6" descr="A screenshot of a cell phone&#10;&#10;Description automatically generated">
            <a:extLst>
              <a:ext uri="{FF2B5EF4-FFF2-40B4-BE49-F238E27FC236}">
                <a16:creationId xmlns:a16="http://schemas.microsoft.com/office/drawing/2014/main" id="{6E40E982-B5FA-BB4F-9832-E7E825D7BD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4999" y="1543116"/>
            <a:ext cx="9406468" cy="7186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957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C43E2-EFF0-BF46-B130-0E2E9A737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049" y="613601"/>
            <a:ext cx="9406468" cy="2455334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solidFill>
                  <a:srgbClr val="00B050"/>
                </a:solidFill>
                <a:latin typeface="Avenir Next Condensed" panose="020B0506020202020204" pitchFamily="34" charset="0"/>
              </a:rPr>
              <a:t>     SITUATIONAL IRONY                        </a:t>
            </a:r>
            <a:r>
              <a:rPr lang="en-CA" sz="3600" i="1" dirty="0">
                <a:latin typeface="Avenir Next Condensed" panose="020B0506020202020204" pitchFamily="34" charset="0"/>
              </a:rPr>
              <a:t>Where actions or events have the opposite result from what is expected or what is intended.</a:t>
            </a:r>
            <a:br>
              <a:rPr lang="en-US" sz="2200" i="1" dirty="0">
                <a:latin typeface="Avenir Next Condensed" panose="020B0506020202020204" pitchFamily="34" charset="0"/>
              </a:rPr>
            </a:br>
            <a:endParaRPr lang="en-US" sz="2200" b="1" dirty="0">
              <a:solidFill>
                <a:srgbClr val="00B050"/>
              </a:solidFill>
              <a:latin typeface="Avenir Next Condensed" panose="020B0506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D532014-49B4-104E-8BFD-74D77D2F2CEA}"/>
              </a:ext>
            </a:extLst>
          </p:cNvPr>
          <p:cNvSpPr/>
          <p:nvPr/>
        </p:nvSpPr>
        <p:spPr>
          <a:xfrm>
            <a:off x="1468883" y="3204402"/>
            <a:ext cx="9770701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4400" dirty="0">
                <a:latin typeface="Apple Chancery" panose="03020702040506060504" pitchFamily="66" charset="-79"/>
                <a:cs typeface="Apple Chancery" panose="03020702040506060504" pitchFamily="66" charset="-79"/>
              </a:rPr>
              <a:t>Mike wakes up one morning and thinks he is going to be late for school. After rushing around to get dressed, he suddenly realizes it is Saturday.</a:t>
            </a:r>
            <a:endParaRPr lang="en-CA" sz="4400" b="0" i="0" u="none" strike="noStrike" dirty="0">
              <a:effectLst/>
              <a:latin typeface="Apple Chancery" panose="03020702040506060504" pitchFamily="66" charset="-79"/>
              <a:cs typeface="Apple Chancery" panose="03020702040506060504" pitchFamily="66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6116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C43E2-EFF0-BF46-B130-0E2E9A737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0327" y="632063"/>
            <a:ext cx="7958331" cy="1077229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solidFill>
                  <a:srgbClr val="0070C0"/>
                </a:solidFill>
                <a:latin typeface="Avenir Next Condensed" panose="020B0506020202020204" pitchFamily="34" charset="0"/>
              </a:rPr>
              <a:t>DRAMATIC  IRONY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4E331D-5E49-7443-B65C-01CCC596799F}"/>
              </a:ext>
            </a:extLst>
          </p:cNvPr>
          <p:cNvSpPr txBox="1"/>
          <p:nvPr/>
        </p:nvSpPr>
        <p:spPr>
          <a:xfrm>
            <a:off x="1494860" y="2778630"/>
            <a:ext cx="946947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600" dirty="0">
                <a:latin typeface="Apple Chancery" panose="03020702040506060504" pitchFamily="66" charset="-79"/>
                <a:cs typeface="Apple Chancery" panose="03020702040506060504" pitchFamily="66" charset="-79"/>
              </a:rPr>
              <a:t>In Shakespeare's Romeo and Juliet, the audience/reader knows that Juliet has faked her death by drinking a herbal potion that makes her look dead, but Romeo does not know that and he thinks she is really dead.                           						              </a:t>
            </a:r>
            <a:r>
              <a:rPr lang="en-CA" sz="3600" dirty="0">
                <a:solidFill>
                  <a:srgbClr val="00B050"/>
                </a:solidFill>
                <a:cs typeface="Apple Chancery" panose="03020702040506060504" pitchFamily="66" charset="-79"/>
              </a:rPr>
              <a:t>(What does he do about it?)</a:t>
            </a:r>
            <a:endParaRPr lang="en-US" sz="3600" dirty="0">
              <a:solidFill>
                <a:srgbClr val="00B050"/>
              </a:solidFill>
              <a:cs typeface="Apple Chancery" panose="03020702040506060504" pitchFamily="66" charset="-79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43E04AC-731F-7745-BD1C-579996DE0529}"/>
              </a:ext>
            </a:extLst>
          </p:cNvPr>
          <p:cNvSpPr txBox="1"/>
          <p:nvPr/>
        </p:nvSpPr>
        <p:spPr>
          <a:xfrm>
            <a:off x="1494860" y="1447682"/>
            <a:ext cx="9956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i="1" dirty="0">
                <a:latin typeface="Avenir Next Condensed" panose="020B0506020202020204" pitchFamily="34" charset="0"/>
              </a:rPr>
              <a:t>The  audience knows more about what’s happening than the  characters do.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3144646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90</TotalTime>
  <Words>277</Words>
  <Application>Microsoft Macintosh PowerPoint</Application>
  <PresentationFormat>Widescreen</PresentationFormat>
  <Paragraphs>18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Apple Chancery</vt:lpstr>
      <vt:lpstr>Arial</vt:lpstr>
      <vt:lpstr>Avenir Next Condensed</vt:lpstr>
      <vt:lpstr>MS Shell Dlg 2</vt:lpstr>
      <vt:lpstr>Wingdings</vt:lpstr>
      <vt:lpstr>Wingdings 3</vt:lpstr>
      <vt:lpstr>Madison</vt:lpstr>
      <vt:lpstr>More about  Figurative Language –  Literary Devices</vt:lpstr>
      <vt:lpstr>PowerPoint Presentation</vt:lpstr>
      <vt:lpstr>IRONY can appear in three ways:</vt:lpstr>
      <vt:lpstr>V E R B A L    I R O N Y</vt:lpstr>
      <vt:lpstr>     SITUATIONAL IRONY                                            Where actions or events have the opposite result from what is expected or what is intended. </vt:lpstr>
      <vt:lpstr>     SITUATIONAL IRONY                        Where actions or events have the opposite result from what is expected or what is intended. </vt:lpstr>
      <vt:lpstr>DRAMATIC  IRONY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Philip Desjardins</dc:creator>
  <cp:lastModifiedBy>Philip Desjardins</cp:lastModifiedBy>
  <cp:revision>11</cp:revision>
  <dcterms:created xsi:type="dcterms:W3CDTF">2020-07-08T16:27:41Z</dcterms:created>
  <dcterms:modified xsi:type="dcterms:W3CDTF">2021-02-26T17:05:48Z</dcterms:modified>
</cp:coreProperties>
</file>