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4" r:id="rId6"/>
    <p:sldId id="260"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466"/>
    <p:restoredTop sz="94718"/>
  </p:normalViewPr>
  <p:slideViewPr>
    <p:cSldViewPr snapToGrid="0" snapToObjects="1">
      <p:cViewPr varScale="1">
        <p:scale>
          <a:sx n="58" d="100"/>
          <a:sy n="58" d="100"/>
        </p:scale>
        <p:origin x="200" y="9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8/13/20</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bg2">
                <a:shade val="28000"/>
                <a:satMod val="94000"/>
                <a:lumMod val="20000"/>
              </a:schemeClr>
              <a:schemeClr val="bg2">
                <a:tint val="94000"/>
                <a:shade val="84000"/>
                <a:satMod val="148000"/>
                <a:lumMod val="114000"/>
              </a:schemeClr>
            </a:duotone>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8/13/20</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092D3-5601-5141-BC73-80DDD46E6CF5}"/>
              </a:ext>
            </a:extLst>
          </p:cNvPr>
          <p:cNvSpPr>
            <a:spLocks noGrp="1"/>
          </p:cNvSpPr>
          <p:nvPr>
            <p:ph type="ctrTitle"/>
          </p:nvPr>
        </p:nvSpPr>
        <p:spPr>
          <a:xfrm>
            <a:off x="1751012" y="609601"/>
            <a:ext cx="8676222" cy="2010769"/>
          </a:xfrm>
        </p:spPr>
        <p:txBody>
          <a:bodyPr/>
          <a:lstStyle/>
          <a:p>
            <a:r>
              <a:rPr lang="en-US" dirty="0"/>
              <a:t>Carver   ……….. Chekhov</a:t>
            </a:r>
          </a:p>
        </p:txBody>
      </p:sp>
      <p:sp>
        <p:nvSpPr>
          <p:cNvPr id="3" name="Subtitle 2">
            <a:extLst>
              <a:ext uri="{FF2B5EF4-FFF2-40B4-BE49-F238E27FC236}">
                <a16:creationId xmlns:a16="http://schemas.microsoft.com/office/drawing/2014/main" id="{41D6726D-BD38-3D49-B7BA-C44FBFBFC385}"/>
              </a:ext>
            </a:extLst>
          </p:cNvPr>
          <p:cNvSpPr>
            <a:spLocks noGrp="1"/>
          </p:cNvSpPr>
          <p:nvPr>
            <p:ph type="subTitle" idx="1"/>
          </p:nvPr>
        </p:nvSpPr>
        <p:spPr/>
        <p:txBody>
          <a:bodyPr>
            <a:normAutofit/>
          </a:bodyPr>
          <a:lstStyle/>
          <a:p>
            <a:r>
              <a:rPr lang="en-US" sz="2800" dirty="0"/>
              <a:t>Two Writers Compared</a:t>
            </a:r>
          </a:p>
        </p:txBody>
      </p:sp>
      <p:pic>
        <p:nvPicPr>
          <p:cNvPr id="5" name="Picture 4">
            <a:extLst>
              <a:ext uri="{FF2B5EF4-FFF2-40B4-BE49-F238E27FC236}">
                <a16:creationId xmlns:a16="http://schemas.microsoft.com/office/drawing/2014/main" id="{45B03A00-BC9C-BF4C-9D95-F40FF4421F9E}"/>
              </a:ext>
            </a:extLst>
          </p:cNvPr>
          <p:cNvPicPr>
            <a:picLocks noChangeAspect="1"/>
          </p:cNvPicPr>
          <p:nvPr/>
        </p:nvPicPr>
        <p:blipFill>
          <a:blip r:embed="rId2"/>
          <a:stretch>
            <a:fillRect/>
          </a:stretch>
        </p:blipFill>
        <p:spPr>
          <a:xfrm>
            <a:off x="2102777" y="2997716"/>
            <a:ext cx="1924050" cy="1924050"/>
          </a:xfrm>
          <a:prstGeom prst="rect">
            <a:avLst/>
          </a:prstGeom>
        </p:spPr>
      </p:pic>
      <p:pic>
        <p:nvPicPr>
          <p:cNvPr id="7" name="Picture 6">
            <a:extLst>
              <a:ext uri="{FF2B5EF4-FFF2-40B4-BE49-F238E27FC236}">
                <a16:creationId xmlns:a16="http://schemas.microsoft.com/office/drawing/2014/main" id="{ED715171-55BD-7C47-A05D-49A941C0E31D}"/>
              </a:ext>
            </a:extLst>
          </p:cNvPr>
          <p:cNvPicPr>
            <a:picLocks noChangeAspect="1"/>
          </p:cNvPicPr>
          <p:nvPr/>
        </p:nvPicPr>
        <p:blipFill>
          <a:blip r:embed="rId3"/>
          <a:stretch>
            <a:fillRect/>
          </a:stretch>
        </p:blipFill>
        <p:spPr>
          <a:xfrm>
            <a:off x="8226691" y="2849582"/>
            <a:ext cx="1997274" cy="2010769"/>
          </a:xfrm>
          <a:prstGeom prst="rect">
            <a:avLst/>
          </a:prstGeom>
        </p:spPr>
      </p:pic>
    </p:spTree>
    <p:extLst>
      <p:ext uri="{BB962C8B-B14F-4D97-AF65-F5344CB8AC3E}">
        <p14:creationId xmlns:p14="http://schemas.microsoft.com/office/powerpoint/2010/main" val="2414378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E48568-FCD6-D940-9BBF-60BFD5842CEB}"/>
              </a:ext>
            </a:extLst>
          </p:cNvPr>
          <p:cNvSpPr>
            <a:spLocks noGrp="1"/>
          </p:cNvSpPr>
          <p:nvPr>
            <p:ph idx="1"/>
          </p:nvPr>
        </p:nvSpPr>
        <p:spPr>
          <a:xfrm>
            <a:off x="644373" y="1323676"/>
            <a:ext cx="3643674" cy="4086524"/>
          </a:xfrm>
        </p:spPr>
        <p:txBody>
          <a:bodyPr anchor="t">
            <a:normAutofit fontScale="92500" lnSpcReduction="10000"/>
          </a:bodyPr>
          <a:lstStyle/>
          <a:p>
            <a:r>
              <a:rPr lang="en-CA" sz="2400" b="1" dirty="0">
                <a:effectLst/>
              </a:rPr>
              <a:t>Anton Chekhov was a Russian playwright and short-story writer who is considered to be among the greatest writers of short fiction in history. </a:t>
            </a:r>
          </a:p>
          <a:p>
            <a:r>
              <a:rPr lang="en-CA" sz="2400" b="1" dirty="0">
                <a:effectLst/>
              </a:rPr>
              <a:t>His career as a playwright produced four classics, and his best short stories are held in high esteem by writers and critics</a:t>
            </a:r>
            <a:r>
              <a:rPr lang="en-CA" sz="1800" b="1" dirty="0">
                <a:effectLst/>
              </a:rPr>
              <a:t>. </a:t>
            </a:r>
            <a:endParaRPr lang="en-US" sz="1800" b="1" dirty="0"/>
          </a:p>
        </p:txBody>
      </p:sp>
      <p:pic>
        <p:nvPicPr>
          <p:cNvPr id="5" name="Picture 4" descr="A person wearing a suit and tie&#10;&#10;Description automatically generated">
            <a:extLst>
              <a:ext uri="{FF2B5EF4-FFF2-40B4-BE49-F238E27FC236}">
                <a16:creationId xmlns:a16="http://schemas.microsoft.com/office/drawing/2014/main" id="{CBDCCE34-A835-FE4C-B3D4-D2F5B1A965BA}"/>
              </a:ext>
            </a:extLst>
          </p:cNvPr>
          <p:cNvPicPr>
            <a:picLocks noChangeAspect="1"/>
          </p:cNvPicPr>
          <p:nvPr/>
        </p:nvPicPr>
        <p:blipFill>
          <a:blip r:embed="rId2"/>
          <a:stretch>
            <a:fillRect/>
          </a:stretch>
        </p:blipFill>
        <p:spPr>
          <a:xfrm>
            <a:off x="4630994" y="1323676"/>
            <a:ext cx="6916633" cy="3890606"/>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642810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553F9-8CA9-6940-9339-11EF693B8EEA}"/>
              </a:ext>
            </a:extLst>
          </p:cNvPr>
          <p:cNvSpPr>
            <a:spLocks noGrp="1"/>
          </p:cNvSpPr>
          <p:nvPr>
            <p:ph type="title"/>
          </p:nvPr>
        </p:nvSpPr>
        <p:spPr>
          <a:xfrm>
            <a:off x="4303643" y="609600"/>
            <a:ext cx="6743767" cy="1905000"/>
          </a:xfrm>
        </p:spPr>
        <p:txBody>
          <a:bodyPr>
            <a:normAutofit/>
          </a:bodyPr>
          <a:lstStyle/>
          <a:p>
            <a:pPr>
              <a:lnSpc>
                <a:spcPct val="90000"/>
              </a:lnSpc>
            </a:pPr>
            <a:r>
              <a:rPr lang="en-CA" sz="2500" b="1" cap="none" dirty="0">
                <a:latin typeface="Times New Roman" panose="02020603050405020304" pitchFamily="18" charset="0"/>
                <a:cs typeface="Times New Roman" panose="02020603050405020304" pitchFamily="18" charset="0"/>
              </a:rPr>
              <a:t>UNDERSTATEMENT: Chekhov's talent for understatement is one of his greatest  achievements. His stories are frequently very short – often just a couple of pages long, but they suggest far more than what is stated. </a:t>
            </a:r>
            <a:endParaRPr lang="en-US" sz="2500" b="1" cap="none"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3C63ECE-4FB3-4BE3-AE29-A7AABA7576F0}"/>
              </a:ext>
            </a:extLst>
          </p:cNvPr>
          <p:cNvPicPr>
            <a:picLocks noChangeAspect="1"/>
          </p:cNvPicPr>
          <p:nvPr/>
        </p:nvPicPr>
        <p:blipFill rotWithShape="1">
          <a:blip r:embed="rId3"/>
          <a:srcRect l="35069" r="26879"/>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23EB1EF2-2F7C-0F41-A8A5-C940F1849D98}"/>
              </a:ext>
            </a:extLst>
          </p:cNvPr>
          <p:cNvSpPr>
            <a:spLocks noGrp="1"/>
          </p:cNvSpPr>
          <p:nvPr>
            <p:ph idx="1"/>
          </p:nvPr>
        </p:nvSpPr>
        <p:spPr>
          <a:xfrm>
            <a:off x="4303643" y="2666999"/>
            <a:ext cx="7046844" cy="3415749"/>
          </a:xfrm>
        </p:spPr>
        <p:txBody>
          <a:bodyPr>
            <a:normAutofit/>
          </a:bodyPr>
          <a:lstStyle/>
          <a:p>
            <a:r>
              <a:rPr lang="en-CA" sz="3200" b="1" dirty="0">
                <a:effectLst/>
                <a:latin typeface="Times New Roman" panose="02020603050405020304" pitchFamily="18" charset="0"/>
                <a:cs typeface="Times New Roman" panose="02020603050405020304" pitchFamily="18" charset="0"/>
              </a:rPr>
              <a:t>impressionism</a:t>
            </a:r>
            <a:r>
              <a:rPr lang="en-CA" sz="3200" dirty="0">
                <a:effectLst/>
                <a:latin typeface="Times New Roman" panose="02020603050405020304" pitchFamily="18" charset="0"/>
                <a:cs typeface="Times New Roman" panose="02020603050405020304" pitchFamily="18" charset="0"/>
              </a:rPr>
              <a:t>: </a:t>
            </a:r>
            <a:r>
              <a:rPr lang="en-CA" sz="2400" dirty="0" err="1">
                <a:effectLst/>
                <a:latin typeface="Times New Roman" panose="02020603050405020304" pitchFamily="18" charset="0"/>
                <a:cs typeface="Times New Roman" panose="02020603050405020304" pitchFamily="18" charset="0"/>
              </a:rPr>
              <a:t>chekhov's</a:t>
            </a:r>
            <a:r>
              <a:rPr lang="en-CA" sz="2400" dirty="0">
                <a:effectLst/>
                <a:latin typeface="Times New Roman" panose="02020603050405020304" pitchFamily="18" charset="0"/>
                <a:cs typeface="Times New Roman" panose="02020603050405020304" pitchFamily="18" charset="0"/>
              </a:rPr>
              <a:t> stories fit within the style of impressionism, an art style </a:t>
            </a:r>
            <a:r>
              <a:rPr lang="en-CA" sz="2400" dirty="0" err="1">
                <a:effectLst/>
                <a:latin typeface="Times New Roman" panose="02020603050405020304" pitchFamily="18" charset="0"/>
                <a:cs typeface="Times New Roman" panose="02020603050405020304" pitchFamily="18" charset="0"/>
              </a:rPr>
              <a:t>wher</a:t>
            </a:r>
            <a:r>
              <a:rPr lang="en-CA" b="1" dirty="0" err="1">
                <a:effectLst/>
                <a:latin typeface="Times New Roman" panose="02020603050405020304" pitchFamily="18" charset="0"/>
                <a:cs typeface="Times New Roman" panose="02020603050405020304" pitchFamily="18" charset="0"/>
              </a:rPr>
              <a:t>E</a:t>
            </a:r>
            <a:r>
              <a:rPr lang="en-CA" sz="2400" dirty="0">
                <a:effectLst/>
                <a:latin typeface="Times New Roman" panose="02020603050405020304" pitchFamily="18" charset="0"/>
                <a:cs typeface="Times New Roman" panose="02020603050405020304" pitchFamily="18" charset="0"/>
              </a:rPr>
              <a:t> the artist is more concerned with capturing a subjective emotion rather than realism.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7614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D7604-F317-CD4F-A889-B882B7495052}"/>
              </a:ext>
            </a:extLst>
          </p:cNvPr>
          <p:cNvSpPr>
            <a:spLocks noGrp="1"/>
          </p:cNvSpPr>
          <p:nvPr>
            <p:ph type="title"/>
          </p:nvPr>
        </p:nvSpPr>
        <p:spPr>
          <a:xfrm>
            <a:off x="1141413" y="609599"/>
            <a:ext cx="9905998" cy="2355273"/>
          </a:xfrm>
        </p:spPr>
        <p:txBody>
          <a:bodyPr>
            <a:normAutofit fontScale="90000"/>
          </a:bodyPr>
          <a:lstStyle/>
          <a:p>
            <a:r>
              <a:rPr lang="en-CA" b="1" dirty="0">
                <a:solidFill>
                  <a:srgbClr val="00B050"/>
                </a:solidFill>
                <a:effectLst/>
              </a:rPr>
              <a:t>The use of 'epiphanies</a:t>
            </a:r>
            <a:r>
              <a:rPr lang="en-CA" b="1" dirty="0">
                <a:effectLst/>
              </a:rPr>
              <a:t>'</a:t>
            </a:r>
            <a:r>
              <a:rPr lang="en-CA" dirty="0">
                <a:effectLst/>
              </a:rPr>
              <a:t>: Chekhov's stories and plays feature characters who have epiphanies.</a:t>
            </a:r>
            <a:br>
              <a:rPr lang="en-CA" dirty="0">
                <a:effectLst/>
              </a:rPr>
            </a:br>
            <a:r>
              <a:rPr lang="en-CA" dirty="0">
                <a:effectLst/>
              </a:rPr>
              <a:t>AN EPIPHANY IS A SUDDEN AWARENESS OR INSIGHT:</a:t>
            </a:r>
            <a:br>
              <a:rPr lang="en-CA" dirty="0">
                <a:effectLst/>
              </a:rPr>
            </a:br>
            <a:r>
              <a:rPr lang="en-CA" dirty="0">
                <a:effectLst/>
              </a:rPr>
              <a:t>              </a:t>
            </a:r>
            <a:r>
              <a:rPr lang="en-CA" b="1" dirty="0">
                <a:solidFill>
                  <a:srgbClr val="00B050"/>
                </a:solidFill>
                <a:effectLst/>
              </a:rPr>
              <a:t>“</a:t>
            </a:r>
            <a:r>
              <a:rPr lang="en-CA" b="1" i="1" dirty="0">
                <a:solidFill>
                  <a:srgbClr val="00B050"/>
                </a:solidFill>
                <a:effectLst/>
              </a:rPr>
              <a:t>OH, I SEE </a:t>
            </a:r>
            <a:r>
              <a:rPr lang="en-CA" b="1" dirty="0">
                <a:solidFill>
                  <a:srgbClr val="00B050"/>
                </a:solidFill>
                <a:effectLst/>
              </a:rPr>
              <a:t>!”      “</a:t>
            </a:r>
            <a:r>
              <a:rPr lang="en-CA" b="1" i="1" dirty="0">
                <a:solidFill>
                  <a:srgbClr val="00B050"/>
                </a:solidFill>
                <a:effectLst/>
              </a:rPr>
              <a:t>OH, I UNDERSTAND</a:t>
            </a:r>
            <a:r>
              <a:rPr lang="en-CA" b="1" dirty="0">
                <a:solidFill>
                  <a:srgbClr val="00B050"/>
                </a:solidFill>
                <a:effectLst/>
              </a:rPr>
              <a:t>”</a:t>
            </a:r>
            <a:r>
              <a:rPr lang="en-CA" dirty="0">
                <a:effectLst/>
              </a:rPr>
              <a:t> </a:t>
            </a:r>
            <a:br>
              <a:rPr lang="en-CA" dirty="0">
                <a:effectLst/>
              </a:rPr>
            </a:br>
            <a:r>
              <a:rPr lang="en-CA" dirty="0">
                <a:effectLst/>
              </a:rPr>
              <a:t>CHARACTERS SEE AND UNDERSTAND HOW their lives need to change. </a:t>
            </a:r>
            <a:endParaRPr lang="en-US" dirty="0"/>
          </a:p>
        </p:txBody>
      </p:sp>
      <p:sp>
        <p:nvSpPr>
          <p:cNvPr id="3" name="Content Placeholder 2">
            <a:extLst>
              <a:ext uri="{FF2B5EF4-FFF2-40B4-BE49-F238E27FC236}">
                <a16:creationId xmlns:a16="http://schemas.microsoft.com/office/drawing/2014/main" id="{A57AD1E4-69C2-F346-8FB9-99BADC91DB8E}"/>
              </a:ext>
            </a:extLst>
          </p:cNvPr>
          <p:cNvSpPr>
            <a:spLocks noGrp="1"/>
          </p:cNvSpPr>
          <p:nvPr>
            <p:ph idx="1"/>
          </p:nvPr>
        </p:nvSpPr>
        <p:spPr/>
        <p:txBody>
          <a:bodyPr/>
          <a:lstStyle/>
          <a:p>
            <a:r>
              <a:rPr lang="en-CA" b="1" dirty="0">
                <a:effectLst/>
              </a:rPr>
              <a:t>A Mixture of pessimism and  Humour</a:t>
            </a:r>
            <a:r>
              <a:rPr lang="en-CA" dirty="0">
                <a:effectLst/>
              </a:rPr>
              <a:t>: Chekhov's worldview is often described as 'tragicomic,' since he tends to describe humans alone and powerless, while sometimes showing their troubles in a comic way. </a:t>
            </a:r>
          </a:p>
          <a:p>
            <a:r>
              <a:rPr lang="en-CA" dirty="0">
                <a:effectLst/>
              </a:rPr>
              <a:t>Most stories suggest the theme that we can never escape ourselves, and that we will cause our own unhappiness. </a:t>
            </a:r>
            <a:endParaRPr lang="en-US" dirty="0"/>
          </a:p>
        </p:txBody>
      </p:sp>
    </p:spTree>
    <p:extLst>
      <p:ext uri="{BB962C8B-B14F-4D97-AF65-F5344CB8AC3E}">
        <p14:creationId xmlns:p14="http://schemas.microsoft.com/office/powerpoint/2010/main" val="2684516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8D61D-789D-B643-898F-07762C9FBF1C}"/>
              </a:ext>
            </a:extLst>
          </p:cNvPr>
          <p:cNvSpPr>
            <a:spLocks noGrp="1"/>
          </p:cNvSpPr>
          <p:nvPr>
            <p:ph type="title"/>
          </p:nvPr>
        </p:nvSpPr>
        <p:spPr>
          <a:xfrm>
            <a:off x="4305301" y="609600"/>
            <a:ext cx="6742109" cy="1905000"/>
          </a:xfrm>
        </p:spPr>
        <p:txBody>
          <a:bodyPr/>
          <a:lstStyle/>
          <a:p>
            <a:r>
              <a:rPr lang="en-US" b="1" cap="none" dirty="0"/>
              <a:t>Raymond Carver</a:t>
            </a:r>
            <a:br>
              <a:rPr lang="en-US" b="1" dirty="0"/>
            </a:br>
            <a:r>
              <a:rPr lang="en-CA" sz="2000" b="1" dirty="0">
                <a:effectLst/>
              </a:rPr>
              <a:t>May 25, 1938 – August 2, 1988</a:t>
            </a:r>
            <a:endParaRPr lang="en-US" sz="2000" b="1" dirty="0"/>
          </a:p>
        </p:txBody>
      </p:sp>
      <p:pic>
        <p:nvPicPr>
          <p:cNvPr id="5" name="Picture 4">
            <a:extLst>
              <a:ext uri="{FF2B5EF4-FFF2-40B4-BE49-F238E27FC236}">
                <a16:creationId xmlns:a16="http://schemas.microsoft.com/office/drawing/2014/main" id="{02E4C3A0-3CD8-6F45-9BFD-016D91177A23}"/>
              </a:ext>
            </a:extLst>
          </p:cNvPr>
          <p:cNvPicPr>
            <a:picLocks noChangeAspect="1"/>
          </p:cNvPicPr>
          <p:nvPr/>
        </p:nvPicPr>
        <p:blipFill>
          <a:blip r:embed="rId2"/>
          <a:stretch>
            <a:fillRect/>
          </a:stretch>
        </p:blipFill>
        <p:spPr>
          <a:xfrm>
            <a:off x="8461754" y="609600"/>
            <a:ext cx="2872996" cy="2133600"/>
          </a:xfrm>
          <a:prstGeom prst="rect">
            <a:avLst/>
          </a:prstGeom>
        </p:spPr>
      </p:pic>
      <p:sp>
        <p:nvSpPr>
          <p:cNvPr id="7" name="Content Placeholder 6">
            <a:extLst>
              <a:ext uri="{FF2B5EF4-FFF2-40B4-BE49-F238E27FC236}">
                <a16:creationId xmlns:a16="http://schemas.microsoft.com/office/drawing/2014/main" id="{3517BAD2-2385-6740-BEE2-47267B49DE1D}"/>
              </a:ext>
            </a:extLst>
          </p:cNvPr>
          <p:cNvSpPr>
            <a:spLocks noGrp="1"/>
          </p:cNvSpPr>
          <p:nvPr>
            <p:ph idx="1"/>
          </p:nvPr>
        </p:nvSpPr>
        <p:spPr>
          <a:xfrm>
            <a:off x="685801" y="609600"/>
            <a:ext cx="3619500" cy="5638799"/>
          </a:xfrm>
        </p:spPr>
        <p:txBody>
          <a:bodyPr>
            <a:normAutofit/>
          </a:bodyPr>
          <a:lstStyle/>
          <a:p>
            <a:pPr marL="0" indent="0">
              <a:buNone/>
            </a:pPr>
            <a:r>
              <a:rPr lang="en-CA" sz="2400" b="1" dirty="0">
                <a:effectLst/>
              </a:rPr>
              <a:t>Raymond Carver Jr. was an American Short story </a:t>
            </a:r>
            <a:r>
              <a:rPr lang="en-CA" sz="2400" b="1" dirty="0">
                <a:solidFill>
                  <a:schemeClr val="tx1"/>
                </a:solidFill>
                <a:effectLst/>
              </a:rPr>
              <a:t>writer and Poet. </a:t>
            </a:r>
          </a:p>
          <a:p>
            <a:pPr marL="0" indent="0">
              <a:buNone/>
            </a:pPr>
            <a:r>
              <a:rPr lang="en-CA" sz="2400" b="1" dirty="0">
                <a:effectLst/>
              </a:rPr>
              <a:t>He is considered to be one of America's greatest short story writers</a:t>
            </a:r>
            <a:r>
              <a:rPr lang="en-CA" sz="2400" dirty="0">
                <a:effectLst/>
              </a:rPr>
              <a:t>.</a:t>
            </a:r>
            <a:endParaRPr lang="en-US" sz="2400" dirty="0"/>
          </a:p>
        </p:txBody>
      </p:sp>
    </p:spTree>
    <p:extLst>
      <p:ext uri="{BB962C8B-B14F-4D97-AF65-F5344CB8AC3E}">
        <p14:creationId xmlns:p14="http://schemas.microsoft.com/office/powerpoint/2010/main" val="3177128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8DF48-32F3-E143-9A2A-AB906BF4F5FB}"/>
              </a:ext>
            </a:extLst>
          </p:cNvPr>
          <p:cNvSpPr>
            <a:spLocks noGrp="1"/>
          </p:cNvSpPr>
          <p:nvPr>
            <p:ph type="title"/>
          </p:nvPr>
        </p:nvSpPr>
        <p:spPr>
          <a:xfrm>
            <a:off x="1141413" y="609600"/>
            <a:ext cx="9905998" cy="2819400"/>
          </a:xfrm>
        </p:spPr>
        <p:txBody>
          <a:bodyPr>
            <a:normAutofit fontScale="90000"/>
          </a:bodyPr>
          <a:lstStyle/>
          <a:p>
            <a:r>
              <a:rPr lang="en-CA" b="1" dirty="0">
                <a:effectLst/>
              </a:rPr>
              <a:t>Though  Raymond Carver’s most frequently-cited influence was  the American writer Ernest Hemingway, it is Chekhov's short stories that provide the best understanding of Carver's work. </a:t>
            </a:r>
            <a:br>
              <a:rPr lang="en-CA" dirty="0">
                <a:effectLst/>
              </a:rPr>
            </a:br>
            <a:endParaRPr lang="en-US" dirty="0"/>
          </a:p>
        </p:txBody>
      </p:sp>
      <p:sp>
        <p:nvSpPr>
          <p:cNvPr id="3" name="Content Placeholder 2">
            <a:extLst>
              <a:ext uri="{FF2B5EF4-FFF2-40B4-BE49-F238E27FC236}">
                <a16:creationId xmlns:a16="http://schemas.microsoft.com/office/drawing/2014/main" id="{471F3733-DB77-B648-A17B-19D6BC64CF4F}"/>
              </a:ext>
            </a:extLst>
          </p:cNvPr>
          <p:cNvSpPr>
            <a:spLocks noGrp="1"/>
          </p:cNvSpPr>
          <p:nvPr>
            <p:ph idx="1"/>
          </p:nvPr>
        </p:nvSpPr>
        <p:spPr>
          <a:xfrm>
            <a:off x="1141413" y="2888671"/>
            <a:ext cx="9905998" cy="3124201"/>
          </a:xfrm>
        </p:spPr>
        <p:txBody>
          <a:bodyPr>
            <a:normAutofit/>
          </a:bodyPr>
          <a:lstStyle/>
          <a:p>
            <a:pPr fontAlgn="base"/>
            <a:r>
              <a:rPr lang="en-CA" b="1" dirty="0">
                <a:effectLst/>
              </a:rPr>
              <a:t>There are a few qualities that Chekhov pioneered in his work that Carver copies, consciously and perhaps also unconsciously. </a:t>
            </a:r>
          </a:p>
          <a:p>
            <a:pPr fontAlgn="base"/>
            <a:r>
              <a:rPr lang="en-CA" b="1" dirty="0">
                <a:effectLst/>
              </a:rPr>
              <a:t>the connection was frequently acknowledged by Carver.</a:t>
            </a:r>
          </a:p>
          <a:p>
            <a:pPr marL="0" indent="0" fontAlgn="base">
              <a:buNone/>
            </a:pPr>
            <a:endParaRPr lang="en-US" dirty="0"/>
          </a:p>
        </p:txBody>
      </p:sp>
    </p:spTree>
    <p:extLst>
      <p:ext uri="{BB962C8B-B14F-4D97-AF65-F5344CB8AC3E}">
        <p14:creationId xmlns:p14="http://schemas.microsoft.com/office/powerpoint/2010/main" val="1132198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C69968-58B6-4843-A35C-82CB61A5CF6F}"/>
              </a:ext>
            </a:extLst>
          </p:cNvPr>
          <p:cNvSpPr>
            <a:spLocks noGrp="1"/>
          </p:cNvSpPr>
          <p:nvPr>
            <p:ph idx="1"/>
          </p:nvPr>
        </p:nvSpPr>
        <p:spPr>
          <a:xfrm>
            <a:off x="1141413" y="637309"/>
            <a:ext cx="9905998" cy="5611091"/>
          </a:xfrm>
        </p:spPr>
        <p:txBody>
          <a:bodyPr>
            <a:normAutofit/>
          </a:bodyPr>
          <a:lstStyle/>
          <a:p>
            <a:pPr fontAlgn="base"/>
            <a:r>
              <a:rPr lang="en-CA" sz="2400" dirty="0">
                <a:effectLst/>
              </a:rPr>
              <a:t>1) </a:t>
            </a:r>
            <a:r>
              <a:rPr lang="en-CA" sz="2400" b="1" dirty="0">
                <a:effectLst/>
              </a:rPr>
              <a:t>Impressionism</a:t>
            </a:r>
            <a:r>
              <a:rPr lang="en-CA" sz="2400" dirty="0">
                <a:effectLst/>
              </a:rPr>
              <a:t>: Carver's work is firmly grounded in the realist tradition, but the perspective of people and the world is often more palpable than the plot details. In fact, many stories leave out details, forcing the reader to piece the plot together from hints. This is a technique used by Chekhov as well.</a:t>
            </a:r>
          </a:p>
          <a:p>
            <a:pPr fontAlgn="base"/>
            <a:r>
              <a:rPr lang="en-CA" sz="2400" dirty="0">
                <a:effectLst/>
              </a:rPr>
              <a:t>2) </a:t>
            </a:r>
            <a:r>
              <a:rPr lang="en-CA" sz="2400" b="1" dirty="0">
                <a:effectLst/>
              </a:rPr>
              <a:t>Understatement</a:t>
            </a:r>
            <a:r>
              <a:rPr lang="en-CA" sz="2400" dirty="0">
                <a:effectLst/>
              </a:rPr>
              <a:t>: Like Chekhov’s, Carver's narrators frequently lack the vocabulary to express the depth of their feelings, which leaves the reader sometimes confused and having to </a:t>
            </a:r>
            <a:r>
              <a:rPr lang="en-CA" sz="2400" b="1" dirty="0">
                <a:effectLst/>
              </a:rPr>
              <a:t>'read between the lines</a:t>
            </a:r>
            <a:r>
              <a:rPr lang="en-CA" sz="2400" dirty="0">
                <a:effectLst/>
              </a:rPr>
              <a:t>' to discover the full depth of the story.</a:t>
            </a:r>
          </a:p>
          <a:p>
            <a:pPr fontAlgn="base"/>
            <a:r>
              <a:rPr lang="en-CA" sz="2800" b="1" dirty="0">
                <a:effectLst/>
              </a:rPr>
              <a:t>Something is said that does not seem important BUT REALLY IS!!</a:t>
            </a:r>
          </a:p>
          <a:p>
            <a:endParaRPr lang="en-US" dirty="0"/>
          </a:p>
        </p:txBody>
      </p:sp>
    </p:spTree>
    <p:extLst>
      <p:ext uri="{BB962C8B-B14F-4D97-AF65-F5344CB8AC3E}">
        <p14:creationId xmlns:p14="http://schemas.microsoft.com/office/powerpoint/2010/main" val="23437099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otalTime>41</TotalTime>
  <Words>440</Words>
  <Application>Microsoft Macintosh PowerPoint</Application>
  <PresentationFormat>Widescreen</PresentationFormat>
  <Paragraphs>18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Century Gothic</vt:lpstr>
      <vt:lpstr>Times New Roman</vt:lpstr>
      <vt:lpstr>Mesh</vt:lpstr>
      <vt:lpstr>Carver   ……….. Chekhov</vt:lpstr>
      <vt:lpstr>PowerPoint Presentation</vt:lpstr>
      <vt:lpstr>UNDERSTATEMENT: Chekhov's talent for understatement is one of his greatest  achievements. His stories are frequently very short – often just a couple of pages long, but they suggest far more than what is stated. </vt:lpstr>
      <vt:lpstr>The use of 'epiphanies': Chekhov's stories and plays feature characters who have epiphanies. AN EPIPHANY IS A SUDDEN AWARENESS OR INSIGHT:               “OH, I SEE !”      “OH, I UNDERSTAND”  CHARACTERS SEE AND UNDERSTAND HOW their lives need to change. </vt:lpstr>
      <vt:lpstr>Raymond Carver May 25, 1938 – August 2, 1988</vt:lpstr>
      <vt:lpstr>Though  Raymond Carver’s most frequently-cited influence was  the American writer Ernest Hemingway, it is Chekhov's short stories that provide the best understanding of Carver's work.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Carver   ……….. Chekhov</dc:title>
  <dc:creator>Philip Desjardins</dc:creator>
  <cp:lastModifiedBy>Philip Desjardins</cp:lastModifiedBy>
  <cp:revision>7</cp:revision>
  <dcterms:created xsi:type="dcterms:W3CDTF">2020-08-02T22:04:56Z</dcterms:created>
  <dcterms:modified xsi:type="dcterms:W3CDTF">2020-08-13T20:02:41Z</dcterms:modified>
</cp:coreProperties>
</file>