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0" r:id="rId2"/>
  </p:sldMasterIdLst>
  <p:notesMasterIdLst>
    <p:notesMasterId r:id="rId18"/>
  </p:notesMasterIdLst>
  <p:sldIdLst>
    <p:sldId id="275" r:id="rId3"/>
    <p:sldId id="257" r:id="rId4"/>
    <p:sldId id="258" r:id="rId5"/>
    <p:sldId id="259" r:id="rId6"/>
    <p:sldId id="268" r:id="rId7"/>
    <p:sldId id="269" r:id="rId8"/>
    <p:sldId id="276" r:id="rId9"/>
    <p:sldId id="267" r:id="rId10"/>
    <p:sldId id="270" r:id="rId11"/>
    <p:sldId id="274" r:id="rId12"/>
    <p:sldId id="272" r:id="rId13"/>
    <p:sldId id="273" r:id="rId14"/>
    <p:sldId id="277" r:id="rId15"/>
    <p:sldId id="278" r:id="rId16"/>
    <p:sldId id="27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275" autoAdjust="0"/>
    <p:restoredTop sz="85662" autoAdjust="0"/>
  </p:normalViewPr>
  <p:slideViewPr>
    <p:cSldViewPr snapToGrid="0">
      <p:cViewPr varScale="1">
        <p:scale>
          <a:sx n="80" d="100"/>
          <a:sy n="80" d="100"/>
        </p:scale>
        <p:origin x="31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C20BB3-3CCB-4FE5-991B-82F6BCB48AF3}" type="datetimeFigureOut">
              <a:rPr lang="en-US" smtClean="0"/>
              <a:t>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746DE6-3336-457D-A091-FA20AC1C536E}" type="slidenum">
              <a:rPr lang="en-US" smtClean="0"/>
              <a:t>‹#›</a:t>
            </a:fld>
            <a:endParaRPr lang="en-US"/>
          </a:p>
        </p:txBody>
      </p:sp>
    </p:spTree>
    <p:extLst>
      <p:ext uri="{BB962C8B-B14F-4D97-AF65-F5344CB8AC3E}">
        <p14:creationId xmlns:p14="http://schemas.microsoft.com/office/powerpoint/2010/main" val="2089401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QuickStarter has created an outline to help you get started on your presentation. Some slides include information here in the notes to provide additional topics for you to research.</a:t>
            </a:r>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1</a:t>
            </a:fld>
            <a:endParaRPr lang="en-US"/>
          </a:p>
        </p:txBody>
      </p:sp>
    </p:spTree>
    <p:extLst>
      <p:ext uri="{BB962C8B-B14F-4D97-AF65-F5344CB8AC3E}">
        <p14:creationId xmlns:p14="http://schemas.microsoft.com/office/powerpoint/2010/main" val="3403672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33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37369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438110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4260" y="462455"/>
            <a:ext cx="10515600" cy="822263"/>
          </a:xfrm>
        </p:spPr>
        <p:txBody>
          <a:bodyPr>
            <a:normAutofit/>
          </a:bodyPr>
          <a:lstStyle>
            <a:lvl1pPr>
              <a:defRPr sz="3600">
                <a:solidFill>
                  <a:srgbClr val="D24726"/>
                </a:solidFill>
                <a:latin typeface="Segoe UI Light" panose="020B0502040204020203" pitchFamily="34" charset="0"/>
                <a:cs typeface="Segoe UI Light" panose="020B0502040204020203" pitchFamily="34" charset="0"/>
              </a:defRPr>
            </a:lvl1pPr>
          </a:lstStyle>
          <a:p>
            <a:r>
              <a:rPr lang="en-US" dirty="0"/>
              <a:t>Click to edit Master title style</a:t>
            </a:r>
          </a:p>
        </p:txBody>
      </p:sp>
      <p:sp>
        <p:nvSpPr>
          <p:cNvPr id="3" name="Content Placeholder 2"/>
          <p:cNvSpPr>
            <a:spLocks noGrp="1"/>
          </p:cNvSpPr>
          <p:nvPr>
            <p:ph idx="1"/>
          </p:nvPr>
        </p:nvSpPr>
        <p:spPr>
          <a:xfrm>
            <a:off x="838200" y="1625936"/>
            <a:ext cx="10515600" cy="4351338"/>
          </a:xfrm>
        </p:spPr>
        <p:txBody>
          <a:bodyPr/>
          <a:lstStyle>
            <a:lvl1pPr>
              <a:defRPr sz="1400" baseline="0">
                <a:solidFill>
                  <a:srgbClr val="595959"/>
                </a:solidFill>
                <a:latin typeface="Segoe UI Semilight" panose="020B0402040204020203" pitchFamily="34" charset="0"/>
                <a:cs typeface="Segoe UI Semilight" panose="020B0402040204020203" pitchFamily="34" charset="0"/>
              </a:defRPr>
            </a:lvl1pPr>
            <a:lvl2pPr>
              <a:defRPr sz="1200" baseline="0">
                <a:solidFill>
                  <a:srgbClr val="595959"/>
                </a:solidFill>
                <a:latin typeface="Segoe UI Semilight" panose="020B0402040204020203" pitchFamily="34" charset="0"/>
                <a:cs typeface="Segoe UI Semilight" panose="020B0402040204020203" pitchFamily="34" charset="0"/>
              </a:defRPr>
            </a:lvl2pPr>
            <a:lvl3pPr>
              <a:defRPr sz="1200" baseline="0">
                <a:solidFill>
                  <a:srgbClr val="595959"/>
                </a:solidFill>
                <a:latin typeface="Segoe UI Semilight" panose="020B0402040204020203" pitchFamily="34" charset="0"/>
                <a:cs typeface="Segoe UI Semilight" panose="020B0402040204020203" pitchFamily="34" charset="0"/>
              </a:defRPr>
            </a:lvl3pPr>
            <a:lvl4pPr>
              <a:defRPr sz="1200" baseline="0">
                <a:solidFill>
                  <a:srgbClr val="595959"/>
                </a:solidFill>
                <a:latin typeface="Segoe UI Semilight" panose="020B0402040204020203" pitchFamily="34" charset="0"/>
                <a:cs typeface="Segoe UI Semilight" panose="020B0402040204020203" pitchFamily="34" charset="0"/>
              </a:defRPr>
            </a:lvl4pPr>
            <a:lvl5pPr>
              <a:defRPr sz="1200" baseline="0">
                <a:solidFill>
                  <a:srgbClr val="595959"/>
                </a:solidFill>
                <a:latin typeface="Segoe UI Semilight" panose="020B0402040204020203" pitchFamily="34" charset="0"/>
                <a:cs typeface="Segoe UI Semilight" panose="020B04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652CD92-9D15-43B4-8516-073FCDAC90D4}" type="datetimeFigureOut">
              <a:rPr lang="en-US" smtClean="0"/>
              <a:t>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5E1560-7126-406C-A531-3A398E8D0EEA}" type="slidenum">
              <a:rPr lang="en-US" smtClean="0"/>
              <a:t>‹#›</a:t>
            </a:fld>
            <a:endParaRPr lang="en-US"/>
          </a:p>
        </p:txBody>
      </p:sp>
      <p:cxnSp>
        <p:nvCxnSpPr>
          <p:cNvPr id="7" name="Straight Connector 6"/>
          <p:cNvCxnSpPr/>
          <p:nvPr userDrawn="1"/>
        </p:nvCxnSpPr>
        <p:spPr>
          <a:xfrm>
            <a:off x="952500" y="1284718"/>
            <a:ext cx="103632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5525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08762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69709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24970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50499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89307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648144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6611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7/20/21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97452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7/20/21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92197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52CD92-9D15-43B4-8516-073FCDAC90D4}" type="datetimeFigureOut">
              <a:rPr lang="en-US" smtClean="0"/>
              <a:t>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5E1560-7126-406C-A531-3A398E8D0EEA}" type="slidenum">
              <a:rPr lang="en-US" smtClean="0"/>
              <a:t>‹#›</a:t>
            </a:fld>
            <a:endParaRPr lang="en-US"/>
          </a:p>
        </p:txBody>
      </p:sp>
    </p:spTree>
    <p:extLst>
      <p:ext uri="{BB962C8B-B14F-4D97-AF65-F5344CB8AC3E}">
        <p14:creationId xmlns:p14="http://schemas.microsoft.com/office/powerpoint/2010/main" val="3184122265"/>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commons.wikimedia.org/wiki/File:Essais_Titelblatt_(1588).png" TargetMode="Externa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commons.wikimedia.org/wiki/File:Essais_Titelblatt_(1588).png" TargetMode="Externa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commons.wikimedia.org/wiki/File:Essais_Titelblatt_(1588).png" TargetMode="Externa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B76E6-8E55-4532-B4C9-362459A30A05}"/>
              </a:ext>
            </a:extLst>
          </p:cNvPr>
          <p:cNvSpPr>
            <a:spLocks noGrp="1"/>
          </p:cNvSpPr>
          <p:nvPr>
            <p:ph type="title"/>
          </p:nvPr>
        </p:nvSpPr>
        <p:spPr>
          <a:xfrm>
            <a:off x="834260" y="-1"/>
            <a:ext cx="10515600" cy="905871"/>
          </a:xfrm>
        </p:spPr>
        <p:txBody>
          <a:bodyPr>
            <a:normAutofit/>
          </a:bodyPr>
          <a:lstStyle/>
          <a:p>
            <a:pPr algn="ctr"/>
            <a:r>
              <a:rPr lang="en-US" sz="4000" dirty="0">
                <a:solidFill>
                  <a:schemeClr val="tx1"/>
                </a:solidFill>
                <a:latin typeface="American Typewriter" panose="02090604020004020304" pitchFamily="18" charset="77"/>
                <a:ea typeface="Helvetica Neue Light" panose="020B0702040204020203" pitchFamily="34" charset="0"/>
                <a:cs typeface="Algerian" panose="020F0502020204030204" pitchFamily="34" charset="0"/>
              </a:rPr>
              <a:t>THE ESSAY</a:t>
            </a:r>
          </a:p>
        </p:txBody>
      </p:sp>
      <p:sp>
        <p:nvSpPr>
          <p:cNvPr id="21" name="Content Placeholder 2"/>
          <p:cNvSpPr txBox="1">
            <a:spLocks/>
          </p:cNvSpPr>
          <p:nvPr/>
        </p:nvSpPr>
        <p:spPr>
          <a:xfrm>
            <a:off x="0" y="996045"/>
            <a:ext cx="12191999" cy="5861956"/>
          </a:xfrm>
          <a:prstGeom prst="rect">
            <a:avLst/>
          </a:prstGeom>
          <a:ln w="57150">
            <a:noFill/>
          </a:ln>
        </p:spPr>
        <p:txBody>
          <a:bodyPr vert="horz" lIns="91440" tIns="45720" rIns="91440" bIns="45720" numCol="1" rtlCol="0" anchor="t">
            <a:normAutofit/>
          </a:bodyPr>
          <a:lstStyle/>
          <a:p>
            <a:pPr marL="0" indent="0">
              <a:lnSpc>
                <a:spcPct val="150000"/>
              </a:lnSpc>
              <a:spcBef>
                <a:spcPts val="0"/>
              </a:spcBef>
              <a:buFont typeface="Arial" panose="020B0604020202020204" pitchFamily="34" charset="0"/>
              <a:buNone/>
            </a:pPr>
            <a:endParaRPr lang="en-US" sz="1400" dirty="0">
              <a:solidFill>
                <a:schemeClr val="tx1">
                  <a:lumMod val="65000"/>
                  <a:lumOff val="35000"/>
                </a:schemeClr>
              </a:solidFill>
              <a:latin typeface="Helvetica Neue Light" panose="020B0402040204020203" pitchFamily="34" charset="0"/>
              <a:ea typeface="Helvetica Neue" panose="020B0502040204020203" pitchFamily="34" charset="0"/>
              <a:cs typeface="Helvetica Neue Light" panose="020B0402040204020203" pitchFamily="34" charset="0"/>
            </a:endParaRPr>
          </a:p>
          <a:p>
            <a:pPr marL="0" indent="0">
              <a:lnSpc>
                <a:spcPct val="150000"/>
              </a:lnSpc>
              <a:spcBef>
                <a:spcPts val="0"/>
              </a:spcBef>
              <a:buFont typeface="Arial" panose="020B0604020202020204" pitchFamily="34" charset="0"/>
              <a:buNone/>
            </a:pPr>
            <a:endParaRPr lang="en-US" sz="1400" dirty="0">
              <a:solidFill>
                <a:schemeClr val="tx1">
                  <a:lumMod val="65000"/>
                  <a:lumOff val="35000"/>
                </a:schemeClr>
              </a:solidFill>
              <a:latin typeface="Helvetica Neue Light" panose="020B0402040204020203" pitchFamily="34" charset="0"/>
              <a:ea typeface="Helvetica Neue" panose="020B0502040204020203" pitchFamily="34" charset="0"/>
              <a:cs typeface="Helvetica Neue Light" panose="020B0402040204020203" pitchFamily="34" charset="0"/>
            </a:endParaRPr>
          </a:p>
          <a:p>
            <a:pPr>
              <a:lnSpc>
                <a:spcPct val="150000"/>
              </a:lnSpc>
            </a:pPr>
            <a:endParaRPr lang="en-US" sz="7400" dirty="0">
              <a:latin typeface="American Typewriter" panose="02090604020004020304" pitchFamily="18" charset="77"/>
              <a:ea typeface="Helvetica Neue" panose="020B0502040204020203" pitchFamily="34" charset="0"/>
              <a:cs typeface="Helvetica Neue Light" panose="020B0402040204020203" pitchFamily="34" charset="0"/>
            </a:endParaRPr>
          </a:p>
          <a:p>
            <a:pPr>
              <a:lnSpc>
                <a:spcPct val="150000"/>
              </a:lnSpc>
            </a:pPr>
            <a:endParaRPr lang="en-US" sz="9600" dirty="0">
              <a:latin typeface="American Typewriter" panose="02090604020004020304" pitchFamily="18" charset="77"/>
              <a:ea typeface="Helvetica Neue" panose="020B0502040204020203" pitchFamily="34" charset="0"/>
              <a:cs typeface="Helvetica Neue Light" panose="020B0402040204020203" pitchFamily="34" charset="0"/>
            </a:endParaRPr>
          </a:p>
          <a:p>
            <a:pPr>
              <a:lnSpc>
                <a:spcPct val="150000"/>
              </a:lnSpc>
            </a:pPr>
            <a:endParaRPr lang="en-US" sz="8000" dirty="0">
              <a:latin typeface="American Typewriter" panose="02090604020004020304" pitchFamily="18" charset="77"/>
              <a:ea typeface="Helvetica Neue" panose="020B0502040204020203" pitchFamily="34" charset="0"/>
              <a:cs typeface="Helvetica Neue Light" panose="020B0402040204020203" pitchFamily="34" charset="0"/>
            </a:endParaRPr>
          </a:p>
          <a:p>
            <a:pPr>
              <a:lnSpc>
                <a:spcPct val="150000"/>
              </a:lnSpc>
            </a:pPr>
            <a:endParaRPr lang="en-US" sz="8000" dirty="0">
              <a:highlight>
                <a:srgbClr val="FFFF00"/>
              </a:highlight>
              <a:latin typeface="American Typewriter" panose="02090604020004020304" pitchFamily="18" charset="77"/>
              <a:ea typeface="Helvetica Neue" panose="020B0502040204020203" pitchFamily="34" charset="0"/>
              <a:cs typeface="Helvetica Neue Light" panose="020B0402040204020203" pitchFamily="34" charset="0"/>
            </a:endParaRPr>
          </a:p>
        </p:txBody>
      </p:sp>
      <p:sp>
        <p:nvSpPr>
          <p:cNvPr id="4" name="TextBox 3">
            <a:extLst>
              <a:ext uri="{FF2B5EF4-FFF2-40B4-BE49-F238E27FC236}">
                <a16:creationId xmlns:a16="http://schemas.microsoft.com/office/drawing/2014/main" id="{46785BC8-E5ED-5D4A-BBC0-B3515A1F7C36}"/>
              </a:ext>
            </a:extLst>
          </p:cNvPr>
          <p:cNvSpPr txBox="1"/>
          <p:nvPr/>
        </p:nvSpPr>
        <p:spPr>
          <a:xfrm>
            <a:off x="106898" y="1399496"/>
            <a:ext cx="11970325" cy="1384995"/>
          </a:xfrm>
          <a:prstGeom prst="rect">
            <a:avLst/>
          </a:prstGeom>
          <a:noFill/>
        </p:spPr>
        <p:txBody>
          <a:bodyPr wrap="square" rtlCol="0">
            <a:spAutoFit/>
          </a:bodyPr>
          <a:lstStyle/>
          <a:p>
            <a:r>
              <a:rPr lang="en-US" sz="2800" dirty="0">
                <a:latin typeface="American Typewriter" panose="02090604020004020304" pitchFamily="18" charset="77"/>
                <a:ea typeface="Helvetica Neue" panose="020B0502040204020203" pitchFamily="34" charset="0"/>
                <a:cs typeface="Helvetica Neue Light" panose="020B0402040204020203" pitchFamily="34" charset="0"/>
              </a:rPr>
              <a:t>An </a:t>
            </a:r>
            <a:r>
              <a:rPr lang="en-US" sz="2800" dirty="0">
                <a:highlight>
                  <a:srgbClr val="FFFF00"/>
                </a:highlight>
                <a:latin typeface="American Typewriter" panose="02090604020004020304" pitchFamily="18" charset="77"/>
                <a:ea typeface="Helvetica Neue" panose="020B0502040204020203" pitchFamily="34" charset="0"/>
                <a:cs typeface="Helvetica Neue Light" panose="020B0402040204020203" pitchFamily="34" charset="0"/>
              </a:rPr>
              <a:t>ESSAY</a:t>
            </a:r>
            <a:r>
              <a:rPr lang="en-US" sz="2800" dirty="0">
                <a:latin typeface="American Typewriter" panose="02090604020004020304" pitchFamily="18" charset="77"/>
                <a:ea typeface="Helvetica Neue" panose="020B0502040204020203" pitchFamily="34" charset="0"/>
                <a:cs typeface="Helvetica Neue Light" panose="020B0402040204020203" pitchFamily="34" charset="0"/>
              </a:rPr>
              <a:t> is a piece of writing that presents the author's own argument.  They are compositions of several paragraphs (five or more) in which the author writes in detail about a certain subject.</a:t>
            </a:r>
            <a:endParaRPr lang="en-US" sz="2800" dirty="0"/>
          </a:p>
        </p:txBody>
      </p:sp>
      <p:sp>
        <p:nvSpPr>
          <p:cNvPr id="6" name="TextBox 5">
            <a:extLst>
              <a:ext uri="{FF2B5EF4-FFF2-40B4-BE49-F238E27FC236}">
                <a16:creationId xmlns:a16="http://schemas.microsoft.com/office/drawing/2014/main" id="{F262DB24-4A85-E640-A7CB-9909B7239D1D}"/>
              </a:ext>
            </a:extLst>
          </p:cNvPr>
          <p:cNvSpPr txBox="1"/>
          <p:nvPr/>
        </p:nvSpPr>
        <p:spPr>
          <a:xfrm rot="10800000" flipV="1">
            <a:off x="106897" y="3003276"/>
            <a:ext cx="11970326" cy="1107996"/>
          </a:xfrm>
          <a:prstGeom prst="rect">
            <a:avLst/>
          </a:prstGeom>
          <a:noFill/>
        </p:spPr>
        <p:txBody>
          <a:bodyPr wrap="square" rtlCol="0">
            <a:spAutoFit/>
          </a:bodyPr>
          <a:lstStyle/>
          <a:p>
            <a:r>
              <a:rPr lang="en-US" sz="2400" dirty="0">
                <a:highlight>
                  <a:srgbClr val="FFFF00"/>
                </a:highlight>
                <a:latin typeface="American Typewriter" panose="02090604020004020304" pitchFamily="18" charset="77"/>
                <a:ea typeface="Helvetica Neue" panose="020B0502040204020203" pitchFamily="34" charset="0"/>
                <a:cs typeface="Helvetica Neue Light" panose="020B0402040204020203" pitchFamily="34" charset="0"/>
              </a:rPr>
              <a:t>TYPES OF ESSAYS</a:t>
            </a:r>
            <a:r>
              <a:rPr lang="en-US" sz="2400" dirty="0">
                <a:latin typeface="American Typewriter" panose="02090604020004020304" pitchFamily="18" charset="77"/>
                <a:ea typeface="Helvetica Neue" panose="020B0502040204020203" pitchFamily="34" charset="0"/>
                <a:cs typeface="Helvetica Neue Light" panose="020B0402040204020203" pitchFamily="34" charset="0"/>
              </a:rPr>
              <a:t>:  PERSONAL, </a:t>
            </a:r>
            <a:r>
              <a:rPr lang="en-US" sz="2400" dirty="0">
                <a:solidFill>
                  <a:srgbClr val="7030A0"/>
                </a:solidFill>
                <a:latin typeface="American Typewriter" panose="02090604020004020304" pitchFamily="18" charset="77"/>
                <a:ea typeface="Helvetica Neue" panose="020B0502040204020203" pitchFamily="34" charset="0"/>
                <a:cs typeface="Helvetica Neue Light" panose="020B0402040204020203" pitchFamily="34" charset="0"/>
              </a:rPr>
              <a:t>ANALYTICAL</a:t>
            </a:r>
            <a:r>
              <a:rPr lang="en-US" sz="2400" dirty="0">
                <a:latin typeface="American Typewriter" panose="02090604020004020304" pitchFamily="18" charset="77"/>
                <a:ea typeface="Helvetica Neue" panose="020B0502040204020203" pitchFamily="34" charset="0"/>
                <a:cs typeface="Helvetica Neue Light" panose="020B0402040204020203" pitchFamily="34" charset="0"/>
              </a:rPr>
              <a:t>/</a:t>
            </a:r>
            <a:r>
              <a:rPr lang="en-US" sz="2400" dirty="0">
                <a:solidFill>
                  <a:srgbClr val="7030A0"/>
                </a:solidFill>
                <a:latin typeface="American Typewriter" panose="02090604020004020304" pitchFamily="18" charset="77"/>
                <a:ea typeface="Helvetica Neue" panose="020B0502040204020203" pitchFamily="34" charset="0"/>
                <a:cs typeface="Helvetica Neue Light" panose="020B0402040204020203" pitchFamily="34" charset="0"/>
              </a:rPr>
              <a:t>LITERARY</a:t>
            </a:r>
            <a:r>
              <a:rPr lang="en-US" sz="2400" dirty="0">
                <a:latin typeface="American Typewriter" panose="02090604020004020304" pitchFamily="18" charset="77"/>
                <a:ea typeface="Helvetica Neue" panose="020B0502040204020203" pitchFamily="34" charset="0"/>
                <a:cs typeface="Helvetica Neue Light" panose="020B0402040204020203" pitchFamily="34" charset="0"/>
              </a:rPr>
              <a:t>, </a:t>
            </a:r>
            <a:r>
              <a:rPr lang="en-US" sz="2400" dirty="0">
                <a:solidFill>
                  <a:srgbClr val="FF0000"/>
                </a:solidFill>
                <a:latin typeface="American Typewriter" panose="02090604020004020304" pitchFamily="18" charset="77"/>
                <a:ea typeface="Helvetica Neue" panose="020B0502040204020203" pitchFamily="34" charset="0"/>
                <a:cs typeface="Helvetica Neue Light" panose="020B0402040204020203" pitchFamily="34" charset="0"/>
              </a:rPr>
              <a:t>COMPARATIVE</a:t>
            </a:r>
            <a:r>
              <a:rPr lang="en-US" sz="2400" dirty="0">
                <a:latin typeface="American Typewriter" panose="02090604020004020304" pitchFamily="18" charset="77"/>
                <a:ea typeface="Helvetica Neue" panose="020B0502040204020203" pitchFamily="34" charset="0"/>
                <a:cs typeface="Helvetica Neue Light" panose="020B0402040204020203" pitchFamily="34" charset="0"/>
              </a:rPr>
              <a:t>, </a:t>
            </a:r>
            <a:r>
              <a:rPr lang="en-US" sz="2400" dirty="0">
                <a:solidFill>
                  <a:srgbClr val="00B050"/>
                </a:solidFill>
                <a:latin typeface="American Typewriter" panose="02090604020004020304" pitchFamily="18" charset="77"/>
                <a:ea typeface="Helvetica Neue" panose="020B0502040204020203" pitchFamily="34" charset="0"/>
                <a:cs typeface="Helvetica Neue Light" panose="020B0402040204020203" pitchFamily="34" charset="0"/>
              </a:rPr>
              <a:t>OPINION</a:t>
            </a:r>
            <a:r>
              <a:rPr lang="en-US" sz="2400" dirty="0">
                <a:latin typeface="American Typewriter" panose="02090604020004020304" pitchFamily="18" charset="77"/>
                <a:ea typeface="Helvetica Neue" panose="020B0502040204020203" pitchFamily="34" charset="0"/>
                <a:cs typeface="Helvetica Neue Light" panose="020B0402040204020203" pitchFamily="34" charset="0"/>
              </a:rPr>
              <a:t>/</a:t>
            </a:r>
            <a:r>
              <a:rPr lang="en-US" sz="2400" dirty="0">
                <a:solidFill>
                  <a:srgbClr val="00B050"/>
                </a:solidFill>
                <a:latin typeface="American Typewriter" panose="02090604020004020304" pitchFamily="18" charset="77"/>
                <a:ea typeface="Helvetica Neue" panose="020B0502040204020203" pitchFamily="34" charset="0"/>
                <a:cs typeface="Helvetica Neue Light" panose="020B0402040204020203" pitchFamily="34" charset="0"/>
              </a:rPr>
              <a:t>PERSUASIVE /ARGUMENTATIVE.</a:t>
            </a:r>
            <a:r>
              <a:rPr lang="en-US" sz="2400" dirty="0">
                <a:latin typeface="American Typewriter" panose="02090604020004020304" pitchFamily="18" charset="77"/>
                <a:ea typeface="Helvetica Neue" panose="020B0502040204020203" pitchFamily="34" charset="0"/>
                <a:cs typeface="Helvetica Neue Light" panose="020B0402040204020203" pitchFamily="34" charset="0"/>
              </a:rPr>
              <a:t> </a:t>
            </a:r>
          </a:p>
          <a:p>
            <a:endParaRPr lang="en-US" dirty="0"/>
          </a:p>
        </p:txBody>
      </p:sp>
      <p:sp>
        <p:nvSpPr>
          <p:cNvPr id="7" name="TextBox 6">
            <a:extLst>
              <a:ext uri="{FF2B5EF4-FFF2-40B4-BE49-F238E27FC236}">
                <a16:creationId xmlns:a16="http://schemas.microsoft.com/office/drawing/2014/main" id="{D4DDD79E-C616-D842-BD34-383BB145F2C5}"/>
              </a:ext>
            </a:extLst>
          </p:cNvPr>
          <p:cNvSpPr txBox="1"/>
          <p:nvPr/>
        </p:nvSpPr>
        <p:spPr>
          <a:xfrm rot="10800000" flipV="1">
            <a:off x="198920" y="4074100"/>
            <a:ext cx="11786278" cy="2677656"/>
          </a:xfrm>
          <a:prstGeom prst="rect">
            <a:avLst/>
          </a:prstGeom>
          <a:noFill/>
        </p:spPr>
        <p:txBody>
          <a:bodyPr wrap="square" rtlCol="0">
            <a:spAutoFit/>
          </a:bodyPr>
          <a:lstStyle/>
          <a:p>
            <a:r>
              <a:rPr lang="en-US" sz="2800" dirty="0">
                <a:latin typeface="American Typewriter" panose="02090604020004020304" pitchFamily="18" charset="77"/>
                <a:ea typeface="Helvetica Neue" panose="020B0502040204020203" pitchFamily="34" charset="0"/>
                <a:cs typeface="Helvetica Neue Light" panose="020B0402040204020203" pitchFamily="34" charset="0"/>
              </a:rPr>
              <a:t>Essays are traditionally classified as </a:t>
            </a:r>
            <a:r>
              <a:rPr lang="en-US" sz="2800" dirty="0">
                <a:highlight>
                  <a:srgbClr val="FFFF00"/>
                </a:highlight>
                <a:latin typeface="American Typewriter" panose="02090604020004020304" pitchFamily="18" charset="77"/>
                <a:ea typeface="Helvetica Neue" panose="020B0502040204020203" pitchFamily="34" charset="0"/>
                <a:cs typeface="Helvetica Neue Light" panose="020B0402040204020203" pitchFamily="34" charset="0"/>
              </a:rPr>
              <a:t>FORMAL</a:t>
            </a:r>
            <a:r>
              <a:rPr lang="en-US" sz="2800" dirty="0">
                <a:latin typeface="American Typewriter" panose="02090604020004020304" pitchFamily="18" charset="77"/>
                <a:ea typeface="Helvetica Neue" panose="020B0502040204020203" pitchFamily="34" charset="0"/>
                <a:cs typeface="Helvetica Neue Light" panose="020B0402040204020203" pitchFamily="34" charset="0"/>
              </a:rPr>
              <a:t> or </a:t>
            </a:r>
            <a:r>
              <a:rPr lang="en-US" sz="2800" dirty="0">
                <a:highlight>
                  <a:srgbClr val="FFFF00"/>
                </a:highlight>
                <a:latin typeface="American Typewriter" panose="02090604020004020304" pitchFamily="18" charset="77"/>
                <a:ea typeface="Helvetica Neue" panose="020B0502040204020203" pitchFamily="34" charset="0"/>
                <a:cs typeface="Helvetica Neue Light" panose="020B0402040204020203" pitchFamily="34" charset="0"/>
              </a:rPr>
              <a:t>INFORMAL</a:t>
            </a:r>
            <a:r>
              <a:rPr lang="en-US" sz="2800" dirty="0">
                <a:latin typeface="American Typewriter" panose="02090604020004020304" pitchFamily="18" charset="77"/>
                <a:ea typeface="Helvetica Neue" panose="020B0502040204020203" pitchFamily="34" charset="0"/>
                <a:cs typeface="Helvetica Neue Light" panose="020B0402040204020203" pitchFamily="34" charset="0"/>
              </a:rPr>
              <a:t>. Formal essays are characterized by a serious purpose and logical organization, whereas the informal essay is characterized as personal and deal with subjects that involve the author (Examples: A </a:t>
            </a:r>
            <a:r>
              <a:rPr lang="en-US" sz="2800" dirty="0">
                <a:solidFill>
                  <a:srgbClr val="0070C0"/>
                </a:solidFill>
                <a:latin typeface="American Typewriter" panose="02090604020004020304" pitchFamily="18" charset="77"/>
                <a:ea typeface="Helvetica Neue" panose="020B0502040204020203" pitchFamily="34" charset="0"/>
                <a:cs typeface="Helvetica Neue Light" panose="020B0402040204020203" pitchFamily="34" charset="0"/>
              </a:rPr>
              <a:t>Personal essay </a:t>
            </a:r>
            <a:r>
              <a:rPr lang="en-US" sz="2800" dirty="0">
                <a:latin typeface="American Typewriter" panose="02090604020004020304" pitchFamily="18" charset="77"/>
                <a:ea typeface="Helvetica Neue" panose="020B0502040204020203" pitchFamily="34" charset="0"/>
                <a:cs typeface="Helvetica Neue Light" panose="020B0402040204020203" pitchFamily="34" charset="0"/>
              </a:rPr>
              <a:t>on such topics as travel, autobiography, hobbies, etc.)</a:t>
            </a:r>
            <a:endParaRPr lang="en-US" sz="2800" dirty="0">
              <a:solidFill>
                <a:schemeClr val="tx1">
                  <a:lumMod val="65000"/>
                  <a:lumOff val="35000"/>
                </a:schemeClr>
              </a:solidFill>
              <a:latin typeface="Helvetica Neue Light" panose="020B0402040204020203" pitchFamily="34" charset="0"/>
              <a:ea typeface="Helvetica Neue" panose="020B0502040204020203" pitchFamily="34" charset="0"/>
              <a:cs typeface="Helvetica Neue Light" panose="020B0402040204020203" pitchFamily="34" charset="0"/>
            </a:endParaRPr>
          </a:p>
        </p:txBody>
      </p:sp>
    </p:spTree>
    <p:extLst>
      <p:ext uri="{BB962C8B-B14F-4D97-AF65-F5344CB8AC3E}">
        <p14:creationId xmlns:p14="http://schemas.microsoft.com/office/powerpoint/2010/main" val="1729459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nodePh="1">
                                  <p:stCondLst>
                                    <p:cond delay="0"/>
                                  </p:stCondLst>
                                  <p:endCondLst>
                                    <p:cond evt="begin" delay="0">
                                      <p:tn val="5"/>
                                    </p:cond>
                                  </p:endCondLst>
                                  <p:childTnLst>
                                    <p:set>
                                      <p:cBhvr>
                                        <p:cTn id="6" dur="1" fill="hold">
                                          <p:stCondLst>
                                            <p:cond delay="0"/>
                                          </p:stCondLst>
                                        </p:cTn>
                                        <p:tgtEl>
                                          <p:spTgt spid="21"/>
                                        </p:tgtEl>
                                        <p:attrNameLst>
                                          <p:attrName>style.visibility</p:attrName>
                                        </p:attrNameLst>
                                      </p:cBhvr>
                                      <p:to>
                                        <p:strVal val="visible"/>
                                      </p:to>
                                    </p:set>
                                    <p:animEffect transition="in" filter="fade">
                                      <p:cBhvr>
                                        <p:cTn id="7" dur="1000"/>
                                        <p:tgtEl>
                                          <p:spTgt spid="21"/>
                                        </p:tgtEl>
                                      </p:cBhvr>
                                    </p:animEffect>
                                    <p:anim calcmode="lin" valueType="num">
                                      <p:cBhvr>
                                        <p:cTn id="8" dur="1000" fill="hold"/>
                                        <p:tgtEl>
                                          <p:spTgt spid="21"/>
                                        </p:tgtEl>
                                        <p:attrNameLst>
                                          <p:attrName>ppt_x</p:attrName>
                                        </p:attrNameLst>
                                      </p:cBhvr>
                                      <p:tavLst>
                                        <p:tav tm="0">
                                          <p:val>
                                            <p:strVal val="#ppt_x"/>
                                          </p:val>
                                        </p:tav>
                                        <p:tav tm="100000">
                                          <p:val>
                                            <p:strVal val="#ppt_x"/>
                                          </p:val>
                                        </p:tav>
                                      </p:tavLst>
                                    </p:anim>
                                    <p:anim calcmode="lin" valueType="num">
                                      <p:cBhvr>
                                        <p:cTn id="9" dur="900" decel="100000" fill="hold"/>
                                        <p:tgtEl>
                                          <p:spTgt spid="21"/>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1"/>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anim calcmode="lin" valueType="num">
                                      <p:cBhvr>
                                        <p:cTn id="16" dur="1000" fill="hold"/>
                                        <p:tgtEl>
                                          <p:spTgt spid="4"/>
                                        </p:tgtEl>
                                        <p:attrNameLst>
                                          <p:attrName>ppt_x</p:attrName>
                                        </p:attrNameLst>
                                      </p:cBhvr>
                                      <p:tavLst>
                                        <p:tav tm="0">
                                          <p:val>
                                            <p:strVal val="#ppt_x"/>
                                          </p:val>
                                        </p:tav>
                                        <p:tav tm="100000">
                                          <p:val>
                                            <p:strVal val="#ppt_x"/>
                                          </p:val>
                                        </p:tav>
                                      </p:tavLst>
                                    </p:anim>
                                    <p:anim calcmode="lin" valueType="num">
                                      <p:cBhvr>
                                        <p:cTn id="17" dur="900" decel="100000" fill="hold"/>
                                        <p:tgtEl>
                                          <p:spTgt spid="4"/>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1000"/>
                                        <p:tgtEl>
                                          <p:spTgt spid="6"/>
                                        </p:tgtEl>
                                      </p:cBhvr>
                                    </p:animEffect>
                                    <p:anim calcmode="lin" valueType="num">
                                      <p:cBhvr>
                                        <p:cTn id="24" dur="1000" fill="hold"/>
                                        <p:tgtEl>
                                          <p:spTgt spid="6"/>
                                        </p:tgtEl>
                                        <p:attrNameLst>
                                          <p:attrName>ppt_x</p:attrName>
                                        </p:attrNameLst>
                                      </p:cBhvr>
                                      <p:tavLst>
                                        <p:tav tm="0">
                                          <p:val>
                                            <p:strVal val="#ppt_x"/>
                                          </p:val>
                                        </p:tav>
                                        <p:tav tm="100000">
                                          <p:val>
                                            <p:strVal val="#ppt_x"/>
                                          </p:val>
                                        </p:tav>
                                      </p:tavLst>
                                    </p:anim>
                                    <p:anim calcmode="lin" valueType="num">
                                      <p:cBhvr>
                                        <p:cTn id="25" dur="900" decel="100000" fill="hold"/>
                                        <p:tgtEl>
                                          <p:spTgt spid="6"/>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1000"/>
                                        <p:tgtEl>
                                          <p:spTgt spid="7"/>
                                        </p:tgtEl>
                                      </p:cBhvr>
                                    </p:animEffect>
                                    <p:anim calcmode="lin" valueType="num">
                                      <p:cBhvr>
                                        <p:cTn id="32" dur="1000" fill="hold"/>
                                        <p:tgtEl>
                                          <p:spTgt spid="7"/>
                                        </p:tgtEl>
                                        <p:attrNameLst>
                                          <p:attrName>ppt_x</p:attrName>
                                        </p:attrNameLst>
                                      </p:cBhvr>
                                      <p:tavLst>
                                        <p:tav tm="0">
                                          <p:val>
                                            <p:strVal val="#ppt_x"/>
                                          </p:val>
                                        </p:tav>
                                        <p:tav tm="100000">
                                          <p:val>
                                            <p:strVal val="#ppt_x"/>
                                          </p:val>
                                        </p:tav>
                                      </p:tavLst>
                                    </p:anim>
                                    <p:anim calcmode="lin" valueType="num">
                                      <p:cBhvr>
                                        <p:cTn id="33" dur="900" decel="100000" fill="hold"/>
                                        <p:tgtEl>
                                          <p:spTgt spid="7"/>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4" grpId="0"/>
      <p:bldP spid="6" grpId="0"/>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4F891EB-ED45-44C3-95D6-FFB2EC07FA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EA385B8-7C85-4CE0-AE3A-00EB627B34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812205" y="804519"/>
            <a:ext cx="3241820" cy="4431360"/>
          </a:xfrm>
        </p:spPr>
        <p:txBody>
          <a:bodyPr anchor="ctr">
            <a:normAutofit/>
          </a:bodyPr>
          <a:lstStyle/>
          <a:p>
            <a:r>
              <a:rPr lang="en-US" dirty="0">
                <a:latin typeface="American Typewriter" panose="02090604020004020304" pitchFamily="18" charset="77"/>
              </a:rPr>
              <a:t>THE BODY</a:t>
            </a:r>
            <a:br>
              <a:rPr lang="en-US" dirty="0"/>
            </a:br>
            <a:br>
              <a:rPr lang="en-US" dirty="0"/>
            </a:br>
            <a:r>
              <a:rPr lang="en-US" sz="2000" dirty="0">
                <a:latin typeface="American Typewriter" panose="02090604020004020304" pitchFamily="18" charset="77"/>
              </a:rPr>
              <a:t>(3 or more paragraphs)</a:t>
            </a:r>
          </a:p>
        </p:txBody>
      </p:sp>
      <p:cxnSp>
        <p:nvCxnSpPr>
          <p:cNvPr id="13" name="Straight Connector 12">
            <a:extLst>
              <a:ext uri="{FF2B5EF4-FFF2-40B4-BE49-F238E27FC236}">
                <a16:creationId xmlns:a16="http://schemas.microsoft.com/office/drawing/2014/main" id="{19AF263B-E208-40DF-A182-5193478DCFA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45156" y="890353"/>
            <a:ext cx="0" cy="457200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type="body" idx="1"/>
          </p:nvPr>
        </p:nvSpPr>
        <p:spPr>
          <a:xfrm>
            <a:off x="4636288" y="585215"/>
            <a:ext cx="6885152" cy="6272785"/>
          </a:xfrm>
        </p:spPr>
        <p:txBody>
          <a:bodyPr anchor="ctr">
            <a:normAutofit fontScale="40000" lnSpcReduction="20000"/>
          </a:bodyPr>
          <a:lstStyle/>
          <a:p>
            <a:endParaRPr lang="en-US" sz="2200" dirty="0">
              <a:latin typeface="American Typewriter" panose="02090604020004020304" pitchFamily="18" charset="77"/>
            </a:endParaRPr>
          </a:p>
          <a:p>
            <a:r>
              <a:rPr lang="en-US" sz="4400" dirty="0">
                <a:latin typeface="American Typewriter" panose="02090604020004020304" pitchFamily="18" charset="77"/>
              </a:rPr>
              <a:t>Each BODY paragraph begins with a TOPIC SENTENCE stating the main point-idea-argument to be covered in the paragraph. There may be other related sub-points in the paragraph, but </a:t>
            </a:r>
            <a:r>
              <a:rPr lang="en-US" sz="4400" u="sng" dirty="0">
                <a:latin typeface="American Typewriter" panose="02090604020004020304" pitchFamily="18" charset="77"/>
              </a:rPr>
              <a:t>don’t</a:t>
            </a:r>
            <a:r>
              <a:rPr lang="en-US" sz="4400" dirty="0">
                <a:latin typeface="American Typewriter" panose="02090604020004020304" pitchFamily="18" charset="77"/>
              </a:rPr>
              <a:t> mention them in the topic sentence.</a:t>
            </a:r>
          </a:p>
          <a:p>
            <a:endParaRPr lang="en-US" sz="4400" dirty="0">
              <a:latin typeface="American Typewriter" panose="02090604020004020304" pitchFamily="18" charset="77"/>
            </a:endParaRPr>
          </a:p>
          <a:p>
            <a:r>
              <a:rPr lang="en-US" sz="4400" dirty="0">
                <a:latin typeface="American Typewriter" panose="02090604020004020304" pitchFamily="18" charset="77"/>
              </a:rPr>
              <a:t>Each following BODY paragraph begins with a connecting word or phrase such as “Furthermore,”  “In the same way …” “Additional evidence appears in …” However, </a:t>
            </a:r>
            <a:r>
              <a:rPr lang="en-US" sz="4400" u="sng" dirty="0">
                <a:latin typeface="American Typewriter" panose="02090604020004020304" pitchFamily="18" charset="77"/>
              </a:rPr>
              <a:t>don’t</a:t>
            </a:r>
            <a:r>
              <a:rPr lang="en-US" sz="4400" dirty="0">
                <a:latin typeface="American Typewriter" panose="02090604020004020304" pitchFamily="18" charset="77"/>
              </a:rPr>
              <a:t> use simple  words like “Secondly… Thirdly …” to move from point to point.</a:t>
            </a:r>
          </a:p>
          <a:p>
            <a:r>
              <a:rPr lang="en-US" sz="4400" dirty="0">
                <a:latin typeface="American Typewriter" panose="02090604020004020304" pitchFamily="18" charset="77"/>
              </a:rPr>
              <a:t>Each BODY paragraph ends with a CONCLUDING SENTENCE  that summarizes the main point made in the paragraph and ties back to the THESIS.</a:t>
            </a:r>
          </a:p>
          <a:p>
            <a:r>
              <a:rPr lang="en-US" sz="4400" dirty="0">
                <a:latin typeface="American Typewriter" panose="02090604020004020304" pitchFamily="18" charset="77"/>
              </a:rPr>
              <a:t>Present your weakest point in the 1</a:t>
            </a:r>
            <a:r>
              <a:rPr lang="en-US" sz="4400" baseline="30000" dirty="0">
                <a:latin typeface="American Typewriter" panose="02090604020004020304" pitchFamily="18" charset="77"/>
              </a:rPr>
              <a:t>st</a:t>
            </a:r>
            <a:r>
              <a:rPr lang="en-US" sz="4400" dirty="0">
                <a:latin typeface="American Typewriter" panose="02090604020004020304" pitchFamily="18" charset="77"/>
              </a:rPr>
              <a:t> BODY paragraph, go to your strongest point in the 2</a:t>
            </a:r>
            <a:r>
              <a:rPr lang="en-US" sz="4400" baseline="30000" dirty="0">
                <a:latin typeface="American Typewriter" panose="02090604020004020304" pitchFamily="18" charset="77"/>
              </a:rPr>
              <a:t>nd</a:t>
            </a:r>
            <a:r>
              <a:rPr lang="en-US" sz="4400" dirty="0">
                <a:latin typeface="American Typewriter" panose="02090604020004020304" pitchFamily="18" charset="77"/>
              </a:rPr>
              <a:t>  BODY paragraph, and  save your 2</a:t>
            </a:r>
            <a:r>
              <a:rPr lang="en-US" sz="4400" baseline="30000" dirty="0">
                <a:latin typeface="American Typewriter" panose="02090604020004020304" pitchFamily="18" charset="77"/>
              </a:rPr>
              <a:t>nd</a:t>
            </a:r>
            <a:r>
              <a:rPr lang="en-US" sz="4400" dirty="0">
                <a:latin typeface="American Typewriter" panose="02090604020004020304" pitchFamily="18" charset="77"/>
              </a:rPr>
              <a:t> strongest point for your final BODY paragraph. </a:t>
            </a:r>
          </a:p>
          <a:p>
            <a:endParaRPr lang="en-US" dirty="0"/>
          </a:p>
          <a:p>
            <a:pPr marL="0" indent="0" algn="just">
              <a:buNone/>
            </a:pPr>
            <a:endParaRPr lang="en-US" dirty="0"/>
          </a:p>
          <a:p>
            <a:pPr marL="0" indent="0" algn="just">
              <a:buNone/>
            </a:pPr>
            <a:endParaRPr lang="en-US" dirty="0"/>
          </a:p>
          <a:p>
            <a:pPr marL="0" indent="0" algn="just">
              <a:buNone/>
            </a:pPr>
            <a:endParaRPr lang="en-US" dirty="0"/>
          </a:p>
        </p:txBody>
      </p:sp>
      <p:pic>
        <p:nvPicPr>
          <p:cNvPr id="15" name="Picture 14">
            <a:extLst>
              <a:ext uri="{FF2B5EF4-FFF2-40B4-BE49-F238E27FC236}">
                <a16:creationId xmlns:a16="http://schemas.microsoft.com/office/drawing/2014/main" id="{DCC0100C-A457-45B1-8A8B-8740F43EC15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Tree>
    <p:extLst>
      <p:ext uri="{BB962C8B-B14F-4D97-AF65-F5344CB8AC3E}">
        <p14:creationId xmlns:p14="http://schemas.microsoft.com/office/powerpoint/2010/main" val="406177787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dissolv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dissolv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dissolv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D0712110-0BC1-4B31-B3BB-63B44222E8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466B5F3-C053-4580-B04A-1EF9498882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ctrTitle"/>
          </p:nvPr>
        </p:nvSpPr>
        <p:spPr>
          <a:xfrm>
            <a:off x="1452616" y="962902"/>
            <a:ext cx="4176384" cy="1184671"/>
          </a:xfrm>
        </p:spPr>
        <p:txBody>
          <a:bodyPr>
            <a:normAutofit/>
          </a:bodyPr>
          <a:lstStyle/>
          <a:p>
            <a:r>
              <a:rPr lang="en-US" sz="4800" dirty="0">
                <a:latin typeface="American Typewriter" panose="02090604020004020304" pitchFamily="18" charset="77"/>
              </a:rPr>
              <a:t>Essay</a:t>
            </a:r>
          </a:p>
        </p:txBody>
      </p:sp>
      <p:sp>
        <p:nvSpPr>
          <p:cNvPr id="3" name="Content Placeholder 2"/>
          <p:cNvSpPr>
            <a:spLocks noGrp="1"/>
          </p:cNvSpPr>
          <p:nvPr>
            <p:ph type="subTitle" idx="1"/>
          </p:nvPr>
        </p:nvSpPr>
        <p:spPr>
          <a:xfrm>
            <a:off x="1452617" y="3531204"/>
            <a:ext cx="4171479" cy="1610643"/>
          </a:xfrm>
        </p:spPr>
        <p:txBody>
          <a:bodyPr>
            <a:normAutofit/>
          </a:bodyPr>
          <a:lstStyle/>
          <a:p>
            <a:r>
              <a:rPr lang="en-CA" sz="3200" dirty="0">
                <a:latin typeface="American Typewriter" panose="02090604020004020304" pitchFamily="18" charset="77"/>
              </a:rPr>
              <a:t>THE </a:t>
            </a:r>
          </a:p>
          <a:p>
            <a:r>
              <a:rPr lang="en-CA" sz="3200" dirty="0">
                <a:latin typeface="American Typewriter" panose="02090604020004020304" pitchFamily="18" charset="77"/>
              </a:rPr>
              <a:t>Conclusion</a:t>
            </a:r>
            <a:endParaRPr sz="3200" dirty="0">
              <a:latin typeface="American Typewriter" panose="02090604020004020304" pitchFamily="18" charset="77"/>
            </a:endParaRPr>
          </a:p>
        </p:txBody>
      </p:sp>
      <p:sp>
        <p:nvSpPr>
          <p:cNvPr id="5" name="Footer PlaceHolder 3"/>
          <p:cNvSpPr>
            <a:spLocks noGrp="1"/>
          </p:cNvSpPr>
          <p:nvPr>
            <p:ph type="ftr" sz="quarter" idx="11"/>
          </p:nvPr>
        </p:nvSpPr>
        <p:spPr>
          <a:xfrm>
            <a:off x="1449981" y="329309"/>
            <a:ext cx="4179506" cy="309201"/>
          </a:xfrm>
        </p:spPr>
        <p:txBody>
          <a:bodyPr>
            <a:normAutofit/>
          </a:bodyPr>
          <a:lstStyle/>
          <a:p>
            <a:pPr>
              <a:spcAft>
                <a:spcPts val="600"/>
              </a:spcAft>
            </a:pPr>
            <a:r>
              <a:rPr lang="en-US" dirty="0">
                <a:hlinkClick r:id="rId2"/>
              </a:rPr>
              <a:t>Photo</a:t>
            </a:r>
            <a:r>
              <a:rPr lang="en-US" dirty="0"/>
              <a:t> by Michel de Montaigne († 1592) / Public domain</a:t>
            </a:r>
          </a:p>
        </p:txBody>
      </p:sp>
      <p:cxnSp>
        <p:nvCxnSpPr>
          <p:cNvPr id="15" name="Straight Connector 14">
            <a:extLst>
              <a:ext uri="{FF2B5EF4-FFF2-40B4-BE49-F238E27FC236}">
                <a16:creationId xmlns:a16="http://schemas.microsoft.com/office/drawing/2014/main" id="{FA6123F2-4B61-414F-A7E5-5B7828EACAE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2617" y="3528543"/>
            <a:ext cx="4171479"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4" name="Picture 3" descr="Deutsch: Titelblatt der Essais mit Notiz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4123" y="805583"/>
            <a:ext cx="3581018" cy="4660762"/>
          </a:xfrm>
          <a:prstGeom prst="rect">
            <a:avLst/>
          </a:prstGeom>
        </p:spPr>
      </p:pic>
      <p:pic>
        <p:nvPicPr>
          <p:cNvPr id="17" name="Picture 16">
            <a:extLst>
              <a:ext uri="{FF2B5EF4-FFF2-40B4-BE49-F238E27FC236}">
                <a16:creationId xmlns:a16="http://schemas.microsoft.com/office/drawing/2014/main" id="{25CED634-E2D0-4AB7-96DD-816C9B52C5C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CDDCDFB-696D-4FDF-9B58-24F71B7C37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7151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4F891EB-ED45-44C3-95D6-FFB2EC07FA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EA385B8-7C85-4CE0-AE3A-00EB627B34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812205" y="804519"/>
            <a:ext cx="3241820" cy="4431360"/>
          </a:xfrm>
        </p:spPr>
        <p:txBody>
          <a:bodyPr anchor="ctr">
            <a:normAutofit/>
          </a:bodyPr>
          <a:lstStyle/>
          <a:p>
            <a:r>
              <a:rPr lang="en-US" dirty="0">
                <a:latin typeface="American Typewriter" panose="02090604020004020304" pitchFamily="18" charset="77"/>
              </a:rPr>
              <a:t>THE CONCLUSION</a:t>
            </a:r>
            <a:br>
              <a:rPr lang="en-US" dirty="0"/>
            </a:br>
            <a:br>
              <a:rPr lang="en-US" dirty="0"/>
            </a:br>
            <a:endParaRPr lang="en-US" sz="2000" dirty="0">
              <a:latin typeface="American Typewriter" panose="02090604020004020304" pitchFamily="18" charset="77"/>
            </a:endParaRPr>
          </a:p>
        </p:txBody>
      </p:sp>
      <p:cxnSp>
        <p:nvCxnSpPr>
          <p:cNvPr id="13" name="Straight Connector 12">
            <a:extLst>
              <a:ext uri="{FF2B5EF4-FFF2-40B4-BE49-F238E27FC236}">
                <a16:creationId xmlns:a16="http://schemas.microsoft.com/office/drawing/2014/main" id="{19AF263B-E208-40DF-A182-5193478DCFA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45156" y="890353"/>
            <a:ext cx="0" cy="457200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type="body" idx="1"/>
          </p:nvPr>
        </p:nvSpPr>
        <p:spPr>
          <a:xfrm>
            <a:off x="4636288" y="585215"/>
            <a:ext cx="6885152" cy="6272785"/>
          </a:xfrm>
        </p:spPr>
        <p:txBody>
          <a:bodyPr anchor="ctr">
            <a:normAutofit fontScale="55000" lnSpcReduction="20000"/>
          </a:bodyPr>
          <a:lstStyle/>
          <a:p>
            <a:endParaRPr lang="en-US" sz="2200" dirty="0">
              <a:latin typeface="American Typewriter" panose="02090604020004020304" pitchFamily="18" charset="77"/>
            </a:endParaRPr>
          </a:p>
          <a:p>
            <a:r>
              <a:rPr lang="en-US" sz="4400" dirty="0">
                <a:latin typeface="American Typewriter" panose="02090604020004020304" pitchFamily="18" charset="77"/>
              </a:rPr>
              <a:t>The CONCLUSION is a paragraph that is short.</a:t>
            </a:r>
          </a:p>
          <a:p>
            <a:r>
              <a:rPr lang="en-US" sz="4400" dirty="0">
                <a:latin typeface="American Typewriter" panose="02090604020004020304" pitchFamily="18" charset="77"/>
              </a:rPr>
              <a:t>It presents a brief SUMMARY of the main points in your essay.</a:t>
            </a:r>
          </a:p>
          <a:p>
            <a:r>
              <a:rPr lang="en-US" sz="4400" dirty="0">
                <a:latin typeface="American Typewriter" panose="02090604020004020304" pitchFamily="18" charset="77"/>
              </a:rPr>
              <a:t>It should </a:t>
            </a:r>
            <a:r>
              <a:rPr lang="en-US" sz="4400" u="sng" dirty="0">
                <a:latin typeface="American Typewriter" panose="02090604020004020304" pitchFamily="18" charset="77"/>
              </a:rPr>
              <a:t>not</a:t>
            </a:r>
            <a:r>
              <a:rPr lang="en-US" sz="4400" dirty="0">
                <a:latin typeface="American Typewriter" panose="02090604020004020304" pitchFamily="18" charset="77"/>
              </a:rPr>
              <a:t> introduce new information.</a:t>
            </a:r>
          </a:p>
          <a:p>
            <a:r>
              <a:rPr lang="en-US" sz="4400" dirty="0">
                <a:latin typeface="American Typewriter" panose="02090604020004020304" pitchFamily="18" charset="77"/>
              </a:rPr>
              <a:t>It should restate the THESIS but using different vocabulary.</a:t>
            </a:r>
          </a:p>
          <a:p>
            <a:r>
              <a:rPr lang="en-US" sz="4400" dirty="0">
                <a:latin typeface="American Typewriter" panose="02090604020004020304" pitchFamily="18" charset="77"/>
              </a:rPr>
              <a:t>It should end with </a:t>
            </a:r>
            <a:r>
              <a:rPr lang="en-US" sz="4400">
                <a:latin typeface="American Typewriter" panose="02090604020004020304" pitchFamily="18" charset="77"/>
              </a:rPr>
              <a:t>a ‘SO WHAT’ </a:t>
            </a:r>
            <a:r>
              <a:rPr lang="en-US" sz="4400" dirty="0">
                <a:latin typeface="American Typewriter" panose="02090604020004020304" pitchFamily="18" charset="77"/>
              </a:rPr>
              <a:t>statement.</a:t>
            </a:r>
          </a:p>
          <a:p>
            <a:r>
              <a:rPr lang="en-US" sz="4400" dirty="0">
                <a:latin typeface="American Typewriter" panose="02090604020004020304" pitchFamily="18" charset="77"/>
              </a:rPr>
              <a:t>Example: “</a:t>
            </a:r>
            <a:r>
              <a:rPr lang="en-US" sz="4400" i="1" dirty="0">
                <a:latin typeface="American Typewriter" panose="02090604020004020304" pitchFamily="18" charset="77"/>
              </a:rPr>
              <a:t>If everyone took just a few moments today to give thanks to others, the world might be a better place for all!</a:t>
            </a:r>
          </a:p>
          <a:p>
            <a:endParaRPr lang="en-US" dirty="0"/>
          </a:p>
          <a:p>
            <a:pPr marL="0" indent="0" algn="just">
              <a:buNone/>
            </a:pPr>
            <a:endParaRPr lang="en-US" dirty="0"/>
          </a:p>
          <a:p>
            <a:pPr marL="0" indent="0" algn="just">
              <a:buNone/>
            </a:pPr>
            <a:endParaRPr lang="en-US" dirty="0"/>
          </a:p>
          <a:p>
            <a:pPr marL="0" indent="0" algn="just">
              <a:buNone/>
            </a:pPr>
            <a:endParaRPr lang="en-US" dirty="0"/>
          </a:p>
        </p:txBody>
      </p:sp>
      <p:pic>
        <p:nvPicPr>
          <p:cNvPr id="15" name="Picture 14">
            <a:extLst>
              <a:ext uri="{FF2B5EF4-FFF2-40B4-BE49-F238E27FC236}">
                <a16:creationId xmlns:a16="http://schemas.microsoft.com/office/drawing/2014/main" id="{DCC0100C-A457-45B1-8A8B-8740F43EC15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Tree>
    <p:extLst>
      <p:ext uri="{BB962C8B-B14F-4D97-AF65-F5344CB8AC3E}">
        <p14:creationId xmlns:p14="http://schemas.microsoft.com/office/powerpoint/2010/main" val="120927457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dissolv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dissolv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030D421-D8A8-FC4D-ACE8-2742279BA93E}"/>
              </a:ext>
            </a:extLst>
          </p:cNvPr>
          <p:cNvSpPr txBox="1"/>
          <p:nvPr/>
        </p:nvSpPr>
        <p:spPr>
          <a:xfrm>
            <a:off x="408214" y="538843"/>
            <a:ext cx="10531929" cy="461665"/>
          </a:xfrm>
          <a:prstGeom prst="rect">
            <a:avLst/>
          </a:prstGeom>
          <a:noFill/>
        </p:spPr>
        <p:txBody>
          <a:bodyPr wrap="square" rtlCol="0">
            <a:spAutoFit/>
          </a:bodyPr>
          <a:lstStyle/>
          <a:p>
            <a:pPr algn="ctr"/>
            <a:r>
              <a:rPr lang="en-US" sz="2400" b="1" dirty="0">
                <a:latin typeface="Comic Sans MS" panose="030F0902030302020204" pitchFamily="66" charset="0"/>
              </a:rPr>
              <a:t>TIPS ON HOW TO STRUCTURE, ORGANIZE AND PLAN AN ESSAY</a:t>
            </a:r>
          </a:p>
        </p:txBody>
      </p:sp>
      <p:sp>
        <p:nvSpPr>
          <p:cNvPr id="3" name="TextBox 2">
            <a:extLst>
              <a:ext uri="{FF2B5EF4-FFF2-40B4-BE49-F238E27FC236}">
                <a16:creationId xmlns:a16="http://schemas.microsoft.com/office/drawing/2014/main" id="{98F9B162-FED7-694B-B6FB-F5DD454FB42F}"/>
              </a:ext>
            </a:extLst>
          </p:cNvPr>
          <p:cNvSpPr txBox="1"/>
          <p:nvPr/>
        </p:nvSpPr>
        <p:spPr>
          <a:xfrm>
            <a:off x="832756" y="1683838"/>
            <a:ext cx="9682843" cy="461665"/>
          </a:xfrm>
          <a:prstGeom prst="rect">
            <a:avLst/>
          </a:prstGeom>
          <a:noFill/>
        </p:spPr>
        <p:txBody>
          <a:bodyPr wrap="square" rtlCol="0">
            <a:spAutoFit/>
          </a:bodyPr>
          <a:lstStyle/>
          <a:p>
            <a:pPr algn="ctr"/>
            <a:r>
              <a:rPr lang="en-US" sz="2400" b="1" dirty="0"/>
              <a:t>Using Chronological Order</a:t>
            </a:r>
          </a:p>
        </p:txBody>
      </p:sp>
      <p:sp>
        <p:nvSpPr>
          <p:cNvPr id="4" name="TextBox 3">
            <a:extLst>
              <a:ext uri="{FF2B5EF4-FFF2-40B4-BE49-F238E27FC236}">
                <a16:creationId xmlns:a16="http://schemas.microsoft.com/office/drawing/2014/main" id="{57C72736-CDED-F64A-9969-C94CCD7E4FB3}"/>
              </a:ext>
            </a:extLst>
          </p:cNvPr>
          <p:cNvSpPr txBox="1"/>
          <p:nvPr/>
        </p:nvSpPr>
        <p:spPr>
          <a:xfrm rot="10800000" flipV="1">
            <a:off x="2438400" y="2454689"/>
            <a:ext cx="7315200" cy="1200329"/>
          </a:xfrm>
          <a:prstGeom prst="rect">
            <a:avLst/>
          </a:prstGeom>
          <a:noFill/>
        </p:spPr>
        <p:txBody>
          <a:bodyPr wrap="square" rtlCol="0">
            <a:spAutoFit/>
          </a:bodyPr>
          <a:lstStyle/>
          <a:p>
            <a:pPr algn="just"/>
            <a:r>
              <a:rPr lang="en-US" sz="2400" dirty="0"/>
              <a:t>This is the order in which things happen. Chronological order is often used to organize ideas in narrative and descriptive writing.</a:t>
            </a:r>
          </a:p>
        </p:txBody>
      </p:sp>
      <p:sp>
        <p:nvSpPr>
          <p:cNvPr id="6" name="TextBox 5">
            <a:extLst>
              <a:ext uri="{FF2B5EF4-FFF2-40B4-BE49-F238E27FC236}">
                <a16:creationId xmlns:a16="http://schemas.microsoft.com/office/drawing/2014/main" id="{7C5A1B44-E314-AC41-B11E-66FE62400943}"/>
              </a:ext>
            </a:extLst>
          </p:cNvPr>
          <p:cNvSpPr txBox="1"/>
          <p:nvPr/>
        </p:nvSpPr>
        <p:spPr>
          <a:xfrm>
            <a:off x="408214" y="4523014"/>
            <a:ext cx="11283043" cy="646331"/>
          </a:xfrm>
          <a:prstGeom prst="rect">
            <a:avLst/>
          </a:prstGeom>
          <a:noFill/>
        </p:spPr>
        <p:txBody>
          <a:bodyPr wrap="square" rtlCol="0">
            <a:spAutoFit/>
          </a:bodyPr>
          <a:lstStyle/>
          <a:p>
            <a:pPr algn="just"/>
            <a:r>
              <a:rPr lang="en-US" dirty="0"/>
              <a:t>For example, you could organize an analytical/literary essay about the development of a character by following the progress of the character from the beginning of a novel to the end.</a:t>
            </a:r>
          </a:p>
        </p:txBody>
      </p:sp>
    </p:spTree>
    <p:extLst>
      <p:ext uri="{BB962C8B-B14F-4D97-AF65-F5344CB8AC3E}">
        <p14:creationId xmlns:p14="http://schemas.microsoft.com/office/powerpoint/2010/main" val="2752287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p:tgtEl>
                                          <p:spTgt spid="3"/>
                                        </p:tgtEl>
                                        <p:attrNameLst>
                                          <p:attrName>ppt_y</p:attrName>
                                        </p:attrNameLst>
                                      </p:cBhvr>
                                      <p:tavLst>
                                        <p:tav tm="0">
                                          <p:val>
                                            <p:strVal val="#ppt_y+#ppt_h*1.125000"/>
                                          </p:val>
                                        </p:tav>
                                        <p:tav tm="100000">
                                          <p:val>
                                            <p:strVal val="#ppt_y"/>
                                          </p:val>
                                        </p:tav>
                                      </p:tavLst>
                                    </p:anim>
                                    <p:animEffect transition="in" filter="wipe(up)">
                                      <p:cBhvr>
                                        <p:cTn id="8" dur="500"/>
                                        <p:tgtEl>
                                          <p:spTgt spid="3"/>
                                        </p:tgtEl>
                                      </p:cBhvr>
                                    </p:animEffect>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randombar(horizont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linds(horizontal)">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030D421-D8A8-FC4D-ACE8-2742279BA93E}"/>
              </a:ext>
            </a:extLst>
          </p:cNvPr>
          <p:cNvSpPr txBox="1"/>
          <p:nvPr/>
        </p:nvSpPr>
        <p:spPr>
          <a:xfrm>
            <a:off x="408214" y="538843"/>
            <a:ext cx="10531929" cy="461665"/>
          </a:xfrm>
          <a:prstGeom prst="rect">
            <a:avLst/>
          </a:prstGeom>
          <a:noFill/>
        </p:spPr>
        <p:txBody>
          <a:bodyPr wrap="square" rtlCol="0">
            <a:spAutoFit/>
          </a:bodyPr>
          <a:lstStyle/>
          <a:p>
            <a:pPr algn="ctr"/>
            <a:r>
              <a:rPr lang="en-US" sz="2400" b="1" dirty="0">
                <a:latin typeface="Comic Sans MS" panose="030F0902030302020204" pitchFamily="66" charset="0"/>
              </a:rPr>
              <a:t>TIPS ON HOW TO STRUCTURE, ORGANIZE AND PLAN AN ESSAY</a:t>
            </a:r>
          </a:p>
        </p:txBody>
      </p:sp>
      <p:sp>
        <p:nvSpPr>
          <p:cNvPr id="3" name="TextBox 2">
            <a:extLst>
              <a:ext uri="{FF2B5EF4-FFF2-40B4-BE49-F238E27FC236}">
                <a16:creationId xmlns:a16="http://schemas.microsoft.com/office/drawing/2014/main" id="{98F9B162-FED7-694B-B6FB-F5DD454FB42F}"/>
              </a:ext>
            </a:extLst>
          </p:cNvPr>
          <p:cNvSpPr txBox="1"/>
          <p:nvPr/>
        </p:nvSpPr>
        <p:spPr>
          <a:xfrm>
            <a:off x="783771" y="1268339"/>
            <a:ext cx="9682843" cy="461665"/>
          </a:xfrm>
          <a:prstGeom prst="rect">
            <a:avLst/>
          </a:prstGeom>
          <a:noFill/>
        </p:spPr>
        <p:txBody>
          <a:bodyPr wrap="square" rtlCol="0">
            <a:spAutoFit/>
          </a:bodyPr>
          <a:lstStyle/>
          <a:p>
            <a:pPr algn="ctr"/>
            <a:r>
              <a:rPr lang="en-US" sz="2400" b="1" dirty="0"/>
              <a:t>Using Cause and Effect</a:t>
            </a:r>
          </a:p>
        </p:txBody>
      </p:sp>
      <p:sp>
        <p:nvSpPr>
          <p:cNvPr id="4" name="TextBox 3">
            <a:extLst>
              <a:ext uri="{FF2B5EF4-FFF2-40B4-BE49-F238E27FC236}">
                <a16:creationId xmlns:a16="http://schemas.microsoft.com/office/drawing/2014/main" id="{57C72736-CDED-F64A-9969-C94CCD7E4FB3}"/>
              </a:ext>
            </a:extLst>
          </p:cNvPr>
          <p:cNvSpPr txBox="1"/>
          <p:nvPr/>
        </p:nvSpPr>
        <p:spPr>
          <a:xfrm rot="10800000" flipV="1">
            <a:off x="2392135" y="1997835"/>
            <a:ext cx="7315200" cy="1200329"/>
          </a:xfrm>
          <a:prstGeom prst="rect">
            <a:avLst/>
          </a:prstGeom>
          <a:noFill/>
        </p:spPr>
        <p:txBody>
          <a:bodyPr wrap="square" rtlCol="0">
            <a:spAutoFit/>
          </a:bodyPr>
          <a:lstStyle/>
          <a:p>
            <a:pPr algn="just"/>
            <a:r>
              <a:rPr lang="en-US" sz="2400" dirty="0"/>
              <a:t>CAUSE and EFFECT is frequently used to present information clearly. It explains why something happens or what results from a certain action or condition. </a:t>
            </a:r>
          </a:p>
        </p:txBody>
      </p:sp>
      <p:sp>
        <p:nvSpPr>
          <p:cNvPr id="6" name="TextBox 5">
            <a:extLst>
              <a:ext uri="{FF2B5EF4-FFF2-40B4-BE49-F238E27FC236}">
                <a16:creationId xmlns:a16="http://schemas.microsoft.com/office/drawing/2014/main" id="{7C5A1B44-E314-AC41-B11E-66FE62400943}"/>
              </a:ext>
            </a:extLst>
          </p:cNvPr>
          <p:cNvSpPr txBox="1"/>
          <p:nvPr/>
        </p:nvSpPr>
        <p:spPr>
          <a:xfrm>
            <a:off x="277585" y="3659837"/>
            <a:ext cx="11283043" cy="646331"/>
          </a:xfrm>
          <a:prstGeom prst="rect">
            <a:avLst/>
          </a:prstGeom>
          <a:noFill/>
        </p:spPr>
        <p:txBody>
          <a:bodyPr wrap="square" rtlCol="0">
            <a:spAutoFit/>
          </a:bodyPr>
          <a:lstStyle/>
          <a:p>
            <a:pPr algn="just"/>
            <a:r>
              <a:rPr lang="en-US" dirty="0"/>
              <a:t>For example, </a:t>
            </a:r>
            <a:r>
              <a:rPr lang="en-US" sz="1600" dirty="0"/>
              <a:t>CAUSE</a:t>
            </a:r>
            <a:r>
              <a:rPr lang="en-US" dirty="0"/>
              <a:t> and EFFECT can be used to explain a certain character’s actions, or may be used to discuss how something progresses or results from certain actions.</a:t>
            </a:r>
          </a:p>
        </p:txBody>
      </p:sp>
      <p:sp>
        <p:nvSpPr>
          <p:cNvPr id="5" name="TextBox 4">
            <a:extLst>
              <a:ext uri="{FF2B5EF4-FFF2-40B4-BE49-F238E27FC236}">
                <a16:creationId xmlns:a16="http://schemas.microsoft.com/office/drawing/2014/main" id="{94F7B1BC-1DFF-D045-A263-F220F6826767}"/>
              </a:ext>
            </a:extLst>
          </p:cNvPr>
          <p:cNvSpPr txBox="1"/>
          <p:nvPr/>
        </p:nvSpPr>
        <p:spPr>
          <a:xfrm>
            <a:off x="408214" y="4767841"/>
            <a:ext cx="10923815" cy="1323439"/>
          </a:xfrm>
          <a:prstGeom prst="rect">
            <a:avLst/>
          </a:prstGeom>
          <a:noFill/>
        </p:spPr>
        <p:txBody>
          <a:bodyPr wrap="square" rtlCol="0">
            <a:spAutoFit/>
          </a:bodyPr>
          <a:lstStyle/>
          <a:p>
            <a:r>
              <a:rPr lang="en-US" sz="2000" dirty="0"/>
              <a:t>You can first write about an EFFECT and explain its cause or causes, OR you can write about a CAUSE and explain its effect or effects. For example: </a:t>
            </a:r>
            <a:r>
              <a:rPr lang="en-US" sz="2000" i="1" dirty="0"/>
              <a:t>Mike failed the test because he thought he knew the subject, but also because he had the flu. OR …. Mike had the flu and consequently was unable to study, so he failed the test.</a:t>
            </a:r>
          </a:p>
        </p:txBody>
      </p:sp>
    </p:spTree>
    <p:extLst>
      <p:ext uri="{BB962C8B-B14F-4D97-AF65-F5344CB8AC3E}">
        <p14:creationId xmlns:p14="http://schemas.microsoft.com/office/powerpoint/2010/main" val="3425448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p:tgtEl>
                                          <p:spTgt spid="3"/>
                                        </p:tgtEl>
                                        <p:attrNameLst>
                                          <p:attrName>ppt_y</p:attrName>
                                        </p:attrNameLst>
                                      </p:cBhvr>
                                      <p:tavLst>
                                        <p:tav tm="0">
                                          <p:val>
                                            <p:strVal val="#ppt_y+#ppt_h*1.125000"/>
                                          </p:val>
                                        </p:tav>
                                        <p:tav tm="100000">
                                          <p:val>
                                            <p:strVal val="#ppt_y"/>
                                          </p:val>
                                        </p:tav>
                                      </p:tavLst>
                                    </p:anim>
                                    <p:animEffect transition="in" filter="wipe(up)">
                                      <p:cBhvr>
                                        <p:cTn id="8" dur="500"/>
                                        <p:tgtEl>
                                          <p:spTgt spid="3"/>
                                        </p:tgtEl>
                                      </p:cBhvr>
                                    </p:animEffect>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randombar(horizont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linds(horizont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circle(in)">
                                      <p:cBhvr>
                                        <p:cTn id="2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030D421-D8A8-FC4D-ACE8-2742279BA93E}"/>
              </a:ext>
            </a:extLst>
          </p:cNvPr>
          <p:cNvSpPr txBox="1"/>
          <p:nvPr/>
        </p:nvSpPr>
        <p:spPr>
          <a:xfrm>
            <a:off x="359227" y="227057"/>
            <a:ext cx="10531929" cy="461665"/>
          </a:xfrm>
          <a:prstGeom prst="rect">
            <a:avLst/>
          </a:prstGeom>
          <a:noFill/>
        </p:spPr>
        <p:txBody>
          <a:bodyPr wrap="square" rtlCol="0">
            <a:spAutoFit/>
          </a:bodyPr>
          <a:lstStyle/>
          <a:p>
            <a:pPr algn="ctr"/>
            <a:r>
              <a:rPr lang="en-US" sz="2400" b="1" dirty="0">
                <a:latin typeface="Comic Sans MS" panose="030F0902030302020204" pitchFamily="66" charset="0"/>
              </a:rPr>
              <a:t>TIPS ON HOW TO STRUCTURE, ORGANIZE AND PLAN AN ESSAY</a:t>
            </a:r>
          </a:p>
        </p:txBody>
      </p:sp>
      <p:sp>
        <p:nvSpPr>
          <p:cNvPr id="3" name="TextBox 2">
            <a:extLst>
              <a:ext uri="{FF2B5EF4-FFF2-40B4-BE49-F238E27FC236}">
                <a16:creationId xmlns:a16="http://schemas.microsoft.com/office/drawing/2014/main" id="{98F9B162-FED7-694B-B6FB-F5DD454FB42F}"/>
              </a:ext>
            </a:extLst>
          </p:cNvPr>
          <p:cNvSpPr txBox="1"/>
          <p:nvPr/>
        </p:nvSpPr>
        <p:spPr>
          <a:xfrm>
            <a:off x="783769" y="1000247"/>
            <a:ext cx="9682843" cy="461665"/>
          </a:xfrm>
          <a:prstGeom prst="rect">
            <a:avLst/>
          </a:prstGeom>
          <a:noFill/>
        </p:spPr>
        <p:txBody>
          <a:bodyPr wrap="square" rtlCol="0">
            <a:spAutoFit/>
          </a:bodyPr>
          <a:lstStyle/>
          <a:p>
            <a:pPr algn="ctr"/>
            <a:r>
              <a:rPr lang="en-US" sz="2400" b="1" dirty="0"/>
              <a:t>Using</a:t>
            </a:r>
            <a:r>
              <a:rPr lang="en-US" sz="2400" b="1" dirty="0">
                <a:solidFill>
                  <a:srgbClr val="0070C0"/>
                </a:solidFill>
              </a:rPr>
              <a:t> Inductive</a:t>
            </a:r>
            <a:r>
              <a:rPr lang="en-US" sz="2400" b="1" dirty="0"/>
              <a:t> and </a:t>
            </a:r>
            <a:r>
              <a:rPr lang="en-US" sz="2400" b="1" dirty="0">
                <a:solidFill>
                  <a:srgbClr val="00B050"/>
                </a:solidFill>
              </a:rPr>
              <a:t>Deductive</a:t>
            </a:r>
            <a:r>
              <a:rPr lang="en-US" sz="2400" b="1" dirty="0"/>
              <a:t> Reasoning</a:t>
            </a:r>
          </a:p>
        </p:txBody>
      </p:sp>
      <p:sp>
        <p:nvSpPr>
          <p:cNvPr id="4" name="TextBox 3">
            <a:extLst>
              <a:ext uri="{FF2B5EF4-FFF2-40B4-BE49-F238E27FC236}">
                <a16:creationId xmlns:a16="http://schemas.microsoft.com/office/drawing/2014/main" id="{57C72736-CDED-F64A-9969-C94CCD7E4FB3}"/>
              </a:ext>
            </a:extLst>
          </p:cNvPr>
          <p:cNvSpPr txBox="1"/>
          <p:nvPr/>
        </p:nvSpPr>
        <p:spPr>
          <a:xfrm rot="10800000" flipV="1">
            <a:off x="2392135" y="1614652"/>
            <a:ext cx="7315200" cy="1200329"/>
          </a:xfrm>
          <a:prstGeom prst="rect">
            <a:avLst/>
          </a:prstGeom>
          <a:noFill/>
        </p:spPr>
        <p:txBody>
          <a:bodyPr wrap="square" rtlCol="0">
            <a:spAutoFit/>
          </a:bodyPr>
          <a:lstStyle/>
          <a:p>
            <a:pPr algn="just"/>
            <a:r>
              <a:rPr lang="en-US" sz="2400" dirty="0">
                <a:solidFill>
                  <a:srgbClr val="0070C0"/>
                </a:solidFill>
              </a:rPr>
              <a:t>INDUCTIVE REASONING </a:t>
            </a:r>
            <a:r>
              <a:rPr lang="en-US" sz="2400" dirty="0"/>
              <a:t>means gathering facts and then using those facts to create a general statement and conclusion that you believe is true.</a:t>
            </a:r>
          </a:p>
        </p:txBody>
      </p:sp>
      <p:sp>
        <p:nvSpPr>
          <p:cNvPr id="6" name="TextBox 5">
            <a:extLst>
              <a:ext uri="{FF2B5EF4-FFF2-40B4-BE49-F238E27FC236}">
                <a16:creationId xmlns:a16="http://schemas.microsoft.com/office/drawing/2014/main" id="{7C5A1B44-E314-AC41-B11E-66FE62400943}"/>
              </a:ext>
            </a:extLst>
          </p:cNvPr>
          <p:cNvSpPr txBox="1"/>
          <p:nvPr/>
        </p:nvSpPr>
        <p:spPr>
          <a:xfrm>
            <a:off x="228599" y="2967720"/>
            <a:ext cx="11283043" cy="830997"/>
          </a:xfrm>
          <a:prstGeom prst="rect">
            <a:avLst/>
          </a:prstGeom>
          <a:noFill/>
        </p:spPr>
        <p:txBody>
          <a:bodyPr wrap="square" rtlCol="0">
            <a:spAutoFit/>
          </a:bodyPr>
          <a:lstStyle/>
          <a:p>
            <a:pPr algn="just"/>
            <a:r>
              <a:rPr lang="en-US" sz="2400" dirty="0">
                <a:solidFill>
                  <a:srgbClr val="0070C0"/>
                </a:solidFill>
              </a:rPr>
              <a:t>Example: </a:t>
            </a:r>
            <a:r>
              <a:rPr lang="en-US" sz="2400" i="1" dirty="0">
                <a:solidFill>
                  <a:srgbClr val="0070C0"/>
                </a:solidFill>
              </a:rPr>
              <a:t>Shakespeare wrote over thirty plays. He also wrote more than one hundred poems known as sonnets. Shakespeare was a very versatile and prolific writer. </a:t>
            </a:r>
          </a:p>
        </p:txBody>
      </p:sp>
      <p:sp>
        <p:nvSpPr>
          <p:cNvPr id="5" name="TextBox 4">
            <a:extLst>
              <a:ext uri="{FF2B5EF4-FFF2-40B4-BE49-F238E27FC236}">
                <a16:creationId xmlns:a16="http://schemas.microsoft.com/office/drawing/2014/main" id="{94F7B1BC-1DFF-D045-A263-F220F6826767}"/>
              </a:ext>
            </a:extLst>
          </p:cNvPr>
          <p:cNvSpPr txBox="1"/>
          <p:nvPr/>
        </p:nvSpPr>
        <p:spPr>
          <a:xfrm>
            <a:off x="2392135" y="3994159"/>
            <a:ext cx="10923815" cy="830997"/>
          </a:xfrm>
          <a:prstGeom prst="rect">
            <a:avLst/>
          </a:prstGeom>
          <a:noFill/>
        </p:spPr>
        <p:txBody>
          <a:bodyPr wrap="square" rtlCol="0">
            <a:spAutoFit/>
          </a:bodyPr>
          <a:lstStyle/>
          <a:p>
            <a:pPr algn="just"/>
            <a:r>
              <a:rPr lang="en-US" sz="2400" dirty="0">
                <a:solidFill>
                  <a:srgbClr val="00B050"/>
                </a:solidFill>
              </a:rPr>
              <a:t>DEDUCTIVE REASONING </a:t>
            </a:r>
            <a:r>
              <a:rPr lang="en-US" sz="2400" dirty="0"/>
              <a:t>begins with a general statement </a:t>
            </a:r>
          </a:p>
          <a:p>
            <a:pPr algn="just"/>
            <a:r>
              <a:rPr lang="en-US" sz="2400" u="sng" dirty="0"/>
              <a:t>you </a:t>
            </a:r>
            <a:r>
              <a:rPr lang="en-US" sz="2400" dirty="0"/>
              <a:t>believe is true, and then uses specific </a:t>
            </a:r>
            <a:r>
              <a:rPr lang="en-US" sz="2400"/>
              <a:t>facts to </a:t>
            </a:r>
            <a:r>
              <a:rPr lang="en-US" sz="2400" dirty="0"/>
              <a:t>confirm it.</a:t>
            </a:r>
          </a:p>
        </p:txBody>
      </p:sp>
      <p:sp>
        <p:nvSpPr>
          <p:cNvPr id="7" name="TextBox 6">
            <a:extLst>
              <a:ext uri="{FF2B5EF4-FFF2-40B4-BE49-F238E27FC236}">
                <a16:creationId xmlns:a16="http://schemas.microsoft.com/office/drawing/2014/main" id="{AD8A4FB0-3DC2-DD4D-9BF1-E348900D0A1A}"/>
              </a:ext>
            </a:extLst>
          </p:cNvPr>
          <p:cNvSpPr txBox="1"/>
          <p:nvPr/>
        </p:nvSpPr>
        <p:spPr>
          <a:xfrm>
            <a:off x="359227" y="5093979"/>
            <a:ext cx="11283042" cy="1107996"/>
          </a:xfrm>
          <a:prstGeom prst="rect">
            <a:avLst/>
          </a:prstGeom>
          <a:noFill/>
        </p:spPr>
        <p:txBody>
          <a:bodyPr wrap="square" rtlCol="0">
            <a:spAutoFit/>
          </a:bodyPr>
          <a:lstStyle/>
          <a:p>
            <a:r>
              <a:rPr lang="en-US" sz="2400" dirty="0">
                <a:solidFill>
                  <a:srgbClr val="00B050"/>
                </a:solidFill>
              </a:rPr>
              <a:t>Example: </a:t>
            </a:r>
            <a:r>
              <a:rPr lang="en-US" sz="2400" i="1" dirty="0">
                <a:solidFill>
                  <a:srgbClr val="00B050"/>
                </a:solidFill>
              </a:rPr>
              <a:t>Shakespeare was a very versatile and prolific writer because he wrote over thirty plays and more than one hundred sonnets</a:t>
            </a:r>
            <a:r>
              <a:rPr lang="en-US" sz="2400" dirty="0">
                <a:solidFill>
                  <a:srgbClr val="00B050"/>
                </a:solidFill>
              </a:rPr>
              <a:t>. </a:t>
            </a:r>
          </a:p>
          <a:p>
            <a:endParaRPr lang="en-US" dirty="0"/>
          </a:p>
        </p:txBody>
      </p:sp>
    </p:spTree>
    <p:extLst>
      <p:ext uri="{BB962C8B-B14F-4D97-AF65-F5344CB8AC3E}">
        <p14:creationId xmlns:p14="http://schemas.microsoft.com/office/powerpoint/2010/main" val="285978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p:tgtEl>
                                          <p:spTgt spid="3"/>
                                        </p:tgtEl>
                                        <p:attrNameLst>
                                          <p:attrName>ppt_y</p:attrName>
                                        </p:attrNameLst>
                                      </p:cBhvr>
                                      <p:tavLst>
                                        <p:tav tm="0">
                                          <p:val>
                                            <p:strVal val="#ppt_y+#ppt_h*1.125000"/>
                                          </p:val>
                                        </p:tav>
                                        <p:tav tm="100000">
                                          <p:val>
                                            <p:strVal val="#ppt_y"/>
                                          </p:val>
                                        </p:tav>
                                      </p:tavLst>
                                    </p:anim>
                                    <p:animEffect transition="in" filter="wipe(up)">
                                      <p:cBhvr>
                                        <p:cTn id="8" dur="500"/>
                                        <p:tgtEl>
                                          <p:spTgt spid="3"/>
                                        </p:tgtEl>
                                      </p:cBhvr>
                                    </p:animEffect>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randombar(horizont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linds(horizont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circle(in)">
                                      <p:cBhvr>
                                        <p:cTn id="2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 name="Content Placeholder 21">
            <a:extLst>
              <a:ext uri="{FF2B5EF4-FFF2-40B4-BE49-F238E27FC236}">
                <a16:creationId xmlns:a16="http://schemas.microsoft.com/office/drawing/2014/main" id="{282CB683-B267-477B-B209-C7389FAA0448}"/>
              </a:ext>
            </a:extLst>
          </p:cNvPr>
          <p:cNvSpPr>
            <a:spLocks noGrp="1"/>
          </p:cNvSpPr>
          <p:nvPr>
            <p:ph idx="1"/>
          </p:nvPr>
        </p:nvSpPr>
        <p:spPr>
          <a:xfrm>
            <a:off x="838200" y="1959428"/>
            <a:ext cx="10515600" cy="4017845"/>
          </a:xfrm>
        </p:spPr>
        <p:txBody>
          <a:bodyPr>
            <a:normAutofit/>
          </a:bodyPr>
          <a:lstStyle/>
          <a:p>
            <a:pPr marL="0" indent="0" algn="ctr">
              <a:buNone/>
            </a:pPr>
            <a:r>
              <a:rPr lang="en-US" sz="4400" dirty="0">
                <a:latin typeface="American Typewriter" panose="02090604020004020304" pitchFamily="18" charset="77"/>
                <a:ea typeface="Helvetica Neue Light" panose="020B0702040204020203" pitchFamily="34" charset="0"/>
                <a:cs typeface="Helvetica Neue" panose="020B0502040204020203" pitchFamily="34" charset="0"/>
              </a:rPr>
              <a:t>The Five-Paragraph Essay</a:t>
            </a:r>
          </a:p>
          <a:p>
            <a:r>
              <a:rPr lang="en-US" sz="3600" dirty="0">
                <a:latin typeface="American Typewriter" panose="02090604020004020304" pitchFamily="18" charset="77"/>
                <a:ea typeface="Helvetica Neue Light" panose="020B0702040204020203" pitchFamily="34" charset="0"/>
                <a:cs typeface="Helvetica Neue" panose="020B0502040204020203" pitchFamily="34" charset="0"/>
              </a:rPr>
              <a:t>The Introductory Paragraph with a Thesis Statement</a:t>
            </a:r>
          </a:p>
          <a:p>
            <a:r>
              <a:rPr lang="en-US" sz="3600" dirty="0">
                <a:latin typeface="American Typewriter" panose="02090604020004020304" pitchFamily="18" charset="77"/>
                <a:ea typeface="Helvetica Neue Light" panose="020B0702040204020203" pitchFamily="34" charset="0"/>
                <a:cs typeface="Helvetica Neue" panose="020B0502040204020203" pitchFamily="34" charset="0"/>
              </a:rPr>
              <a:t>The Body Paragraphs</a:t>
            </a:r>
          </a:p>
          <a:p>
            <a:r>
              <a:rPr lang="en-US" sz="3600" dirty="0">
                <a:latin typeface="American Typewriter" panose="02090604020004020304" pitchFamily="18" charset="77"/>
                <a:ea typeface="Helvetica Neue Light" panose="020B0702040204020203" pitchFamily="34" charset="0"/>
                <a:cs typeface="Helvetica Neue" panose="020B0502040204020203" pitchFamily="34" charset="0"/>
              </a:rPr>
              <a:t>The Concluding Paragraph</a:t>
            </a:r>
          </a:p>
        </p:txBody>
      </p:sp>
      <p:sp>
        <p:nvSpPr>
          <p:cNvPr id="2" name="Title 1">
            <a:extLst>
              <a:ext uri="{FF2B5EF4-FFF2-40B4-BE49-F238E27FC236}">
                <a16:creationId xmlns:a16="http://schemas.microsoft.com/office/drawing/2014/main" id="{7F2DA537-9EAD-4C2A-8B8C-B5471C6F5D65}"/>
              </a:ext>
            </a:extLst>
          </p:cNvPr>
          <p:cNvSpPr>
            <a:spLocks noGrp="1"/>
          </p:cNvSpPr>
          <p:nvPr>
            <p:ph type="title"/>
          </p:nvPr>
        </p:nvSpPr>
        <p:spPr/>
        <p:txBody>
          <a:bodyPr/>
          <a:lstStyle/>
          <a:p>
            <a:pPr algn="ctr"/>
            <a:r>
              <a:rPr lang="en-US" dirty="0">
                <a:solidFill>
                  <a:schemeClr val="tx1"/>
                </a:solidFill>
                <a:latin typeface="American Typewriter" panose="02090604020004020304" pitchFamily="18" charset="77"/>
                <a:ea typeface="Helvetica Neue Light" panose="020B0702040204020203" pitchFamily="34" charset="0"/>
                <a:cs typeface="Helvetica Neue" panose="020B0502040204020203" pitchFamily="34" charset="0"/>
              </a:rPr>
              <a:t>A QUICK OVERVIEW OF THE </a:t>
            </a:r>
            <a:r>
              <a:rPr lang="en-US" dirty="0">
                <a:solidFill>
                  <a:srgbClr val="0070C0"/>
                </a:solidFill>
                <a:latin typeface="American Typewriter" panose="02090604020004020304" pitchFamily="18" charset="77"/>
                <a:ea typeface="Helvetica Neue Light" panose="020B0702040204020203" pitchFamily="34" charset="0"/>
                <a:cs typeface="Helvetica Neue" panose="020B0502040204020203" pitchFamily="34" charset="0"/>
              </a:rPr>
              <a:t>ESSAY</a:t>
            </a:r>
          </a:p>
        </p:txBody>
      </p:sp>
      <p:sp>
        <p:nvSpPr>
          <p:cNvPr id="3" name="TextBox 2">
            <a:extLst>
              <a:ext uri="{FF2B5EF4-FFF2-40B4-BE49-F238E27FC236}">
                <a16:creationId xmlns:a16="http://schemas.microsoft.com/office/drawing/2014/main" id="{378B69FD-1EA1-1C47-915A-1A418C661311}"/>
              </a:ext>
            </a:extLst>
          </p:cNvPr>
          <p:cNvSpPr txBox="1"/>
          <p:nvPr/>
        </p:nvSpPr>
        <p:spPr>
          <a:xfrm>
            <a:off x="834260" y="5232064"/>
            <a:ext cx="9452740" cy="523220"/>
          </a:xfrm>
          <a:prstGeom prst="rect">
            <a:avLst/>
          </a:prstGeom>
          <a:noFill/>
        </p:spPr>
        <p:txBody>
          <a:bodyPr wrap="square" rtlCol="0">
            <a:spAutoFit/>
          </a:bodyPr>
          <a:lstStyle/>
          <a:p>
            <a:pPr algn="ctr"/>
            <a:r>
              <a:rPr lang="en-US" sz="2800" b="1" dirty="0">
                <a:solidFill>
                  <a:schemeClr val="accent6">
                    <a:lumMod val="50000"/>
                  </a:schemeClr>
                </a:solidFill>
              </a:rPr>
              <a:t>ALWAYS… ALWAYS … BEGIN WITH AN OUTLINE …….</a:t>
            </a:r>
          </a:p>
        </p:txBody>
      </p:sp>
    </p:spTree>
    <p:extLst>
      <p:ext uri="{BB962C8B-B14F-4D97-AF65-F5344CB8AC3E}">
        <p14:creationId xmlns:p14="http://schemas.microsoft.com/office/powerpoint/2010/main" val="1683866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checkerboard(across)">
                                      <p:cBhvr>
                                        <p:cTn id="2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build="p"/>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D0712110-0BC1-4B31-B3BB-63B44222E8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466B5F3-C053-4580-B04A-1EF9498882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ctrTitle"/>
          </p:nvPr>
        </p:nvSpPr>
        <p:spPr>
          <a:xfrm>
            <a:off x="1452616" y="962902"/>
            <a:ext cx="4176384" cy="1184671"/>
          </a:xfrm>
        </p:spPr>
        <p:txBody>
          <a:bodyPr>
            <a:normAutofit/>
          </a:bodyPr>
          <a:lstStyle/>
          <a:p>
            <a:r>
              <a:rPr lang="en-US" sz="4800" dirty="0">
                <a:latin typeface="American Typewriter" panose="02090604020004020304" pitchFamily="18" charset="77"/>
              </a:rPr>
              <a:t>Essay</a:t>
            </a:r>
          </a:p>
        </p:txBody>
      </p:sp>
      <p:sp>
        <p:nvSpPr>
          <p:cNvPr id="3" name="Content Placeholder 2"/>
          <p:cNvSpPr>
            <a:spLocks noGrp="1"/>
          </p:cNvSpPr>
          <p:nvPr>
            <p:ph type="subTitle" idx="1"/>
          </p:nvPr>
        </p:nvSpPr>
        <p:spPr>
          <a:xfrm>
            <a:off x="1452617" y="3531204"/>
            <a:ext cx="4171479" cy="1610643"/>
          </a:xfrm>
        </p:spPr>
        <p:txBody>
          <a:bodyPr>
            <a:normAutofit/>
          </a:bodyPr>
          <a:lstStyle/>
          <a:p>
            <a:r>
              <a:rPr lang="en-CA" sz="3200" dirty="0">
                <a:latin typeface="American Typewriter" panose="02090604020004020304" pitchFamily="18" charset="77"/>
              </a:rPr>
              <a:t>THE INTRODUCTION</a:t>
            </a:r>
            <a:endParaRPr sz="3200" dirty="0">
              <a:latin typeface="American Typewriter" panose="02090604020004020304" pitchFamily="18" charset="77"/>
            </a:endParaRPr>
          </a:p>
        </p:txBody>
      </p:sp>
      <p:sp>
        <p:nvSpPr>
          <p:cNvPr id="5" name="Footer PlaceHolder 3"/>
          <p:cNvSpPr>
            <a:spLocks noGrp="1"/>
          </p:cNvSpPr>
          <p:nvPr>
            <p:ph type="ftr" sz="quarter" idx="11"/>
          </p:nvPr>
        </p:nvSpPr>
        <p:spPr>
          <a:xfrm>
            <a:off x="1449981" y="329309"/>
            <a:ext cx="4179506" cy="309201"/>
          </a:xfrm>
        </p:spPr>
        <p:txBody>
          <a:bodyPr>
            <a:normAutofit/>
          </a:bodyPr>
          <a:lstStyle/>
          <a:p>
            <a:pPr>
              <a:spcAft>
                <a:spcPts val="600"/>
              </a:spcAft>
            </a:pPr>
            <a:r>
              <a:rPr lang="en-US" dirty="0">
                <a:hlinkClick r:id="rId2"/>
              </a:rPr>
              <a:t>Photo</a:t>
            </a:r>
            <a:r>
              <a:rPr lang="en-US" dirty="0"/>
              <a:t> by Michel de Montaigne († 1592) / Public domain</a:t>
            </a:r>
          </a:p>
        </p:txBody>
      </p:sp>
      <p:cxnSp>
        <p:nvCxnSpPr>
          <p:cNvPr id="15" name="Straight Connector 14">
            <a:extLst>
              <a:ext uri="{FF2B5EF4-FFF2-40B4-BE49-F238E27FC236}">
                <a16:creationId xmlns:a16="http://schemas.microsoft.com/office/drawing/2014/main" id="{FA6123F2-4B61-414F-A7E5-5B7828EACAE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2617" y="3528543"/>
            <a:ext cx="4171479"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4" name="Picture 3" descr="Deutsch: Titelblatt der Essais mit Notiz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4123" y="805583"/>
            <a:ext cx="3581018" cy="4660762"/>
          </a:xfrm>
          <a:prstGeom prst="rect">
            <a:avLst/>
          </a:prstGeom>
        </p:spPr>
      </p:pic>
      <p:pic>
        <p:nvPicPr>
          <p:cNvPr id="17" name="Picture 16">
            <a:extLst>
              <a:ext uri="{FF2B5EF4-FFF2-40B4-BE49-F238E27FC236}">
                <a16:creationId xmlns:a16="http://schemas.microsoft.com/office/drawing/2014/main" id="{25CED634-E2D0-4AB7-96DD-816C9B52C5C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CDDCDFB-696D-4FDF-9B58-24F71B7C37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4179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4F891EB-ED45-44C3-95D6-FFB2EC07FA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EA385B8-7C85-4CE0-AE3A-00EB627B34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731524" y="804519"/>
            <a:ext cx="3322501" cy="4431360"/>
          </a:xfrm>
        </p:spPr>
        <p:txBody>
          <a:bodyPr anchor="ctr">
            <a:normAutofit/>
          </a:bodyPr>
          <a:lstStyle/>
          <a:p>
            <a:r>
              <a:rPr lang="en-US" dirty="0">
                <a:latin typeface="American Typewriter" panose="02090604020004020304" pitchFamily="18" charset="77"/>
              </a:rPr>
              <a:t>The Introduction</a:t>
            </a:r>
          </a:p>
        </p:txBody>
      </p:sp>
      <p:cxnSp>
        <p:nvCxnSpPr>
          <p:cNvPr id="13" name="Straight Connector 12">
            <a:extLst>
              <a:ext uri="{FF2B5EF4-FFF2-40B4-BE49-F238E27FC236}">
                <a16:creationId xmlns:a16="http://schemas.microsoft.com/office/drawing/2014/main" id="{19AF263B-E208-40DF-A182-5193478DCFA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45156" y="890353"/>
            <a:ext cx="0" cy="457200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type="body" idx="1"/>
          </p:nvPr>
        </p:nvSpPr>
        <p:spPr>
          <a:xfrm>
            <a:off x="4637863" y="804520"/>
            <a:ext cx="6102559" cy="4431359"/>
          </a:xfrm>
        </p:spPr>
        <p:txBody>
          <a:bodyPr anchor="ctr">
            <a:normAutofit lnSpcReduction="10000"/>
          </a:bodyPr>
          <a:lstStyle/>
          <a:p>
            <a:r>
              <a:rPr lang="en-US" sz="2400" dirty="0">
                <a:latin typeface="American Typewriter" panose="02090604020004020304" pitchFamily="18" charset="77"/>
              </a:rPr>
              <a:t>The introduction must GRAB and HOOK the reader’s attention by being creative and imaginative.</a:t>
            </a:r>
          </a:p>
          <a:p>
            <a:pPr marL="0" indent="0">
              <a:buNone/>
            </a:pPr>
            <a:endParaRPr lang="en-US" dirty="0"/>
          </a:p>
          <a:p>
            <a:pPr marL="0" indent="0" algn="just">
              <a:buNone/>
            </a:pPr>
            <a:r>
              <a:rPr lang="en-US" dirty="0"/>
              <a:t>Example:   “</a:t>
            </a:r>
            <a:r>
              <a:rPr lang="en-US" sz="2400" i="1" dirty="0">
                <a:latin typeface="Arial" panose="020B0604020202020204" pitchFamily="34" charset="0"/>
                <a:cs typeface="Arial" panose="020B0604020202020204" pitchFamily="34" charset="0"/>
              </a:rPr>
              <a:t>A librarian once snatched me from the jaws of despair, but it’s too late now to thank her.</a:t>
            </a:r>
            <a:r>
              <a:rPr lang="en-US" dirty="0"/>
              <a:t>”</a:t>
            </a:r>
          </a:p>
          <a:p>
            <a:pPr marL="0" indent="0" algn="just">
              <a:buNone/>
            </a:pPr>
            <a:endParaRPr lang="en-US" dirty="0"/>
          </a:p>
          <a:p>
            <a:pPr marL="0" indent="0" algn="just">
              <a:buNone/>
            </a:pPr>
            <a:r>
              <a:rPr lang="en-US" dirty="0"/>
              <a:t>From a personal narrative essay “HOW EDUCATION SAVED MY LIFE”!</a:t>
            </a:r>
          </a:p>
        </p:txBody>
      </p:sp>
      <p:pic>
        <p:nvPicPr>
          <p:cNvPr id="15" name="Picture 14">
            <a:extLst>
              <a:ext uri="{FF2B5EF4-FFF2-40B4-BE49-F238E27FC236}">
                <a16:creationId xmlns:a16="http://schemas.microsoft.com/office/drawing/2014/main" id="{DCC0100C-A457-45B1-8A8B-8740F43EC15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Tree>
    <p:extLst>
      <p:ext uri="{BB962C8B-B14F-4D97-AF65-F5344CB8AC3E}">
        <p14:creationId xmlns:p14="http://schemas.microsoft.com/office/powerpoint/2010/main" val="285676011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dissolv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4F891EB-ED45-44C3-95D6-FFB2EC07FA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EA385B8-7C85-4CE0-AE3A-00EB627B34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658368" y="804519"/>
            <a:ext cx="3395657" cy="4431360"/>
          </a:xfrm>
        </p:spPr>
        <p:txBody>
          <a:bodyPr anchor="ctr">
            <a:normAutofit/>
          </a:bodyPr>
          <a:lstStyle/>
          <a:p>
            <a:r>
              <a:rPr lang="en-US" dirty="0">
                <a:latin typeface="American Typewriter" panose="02090604020004020304" pitchFamily="18" charset="77"/>
              </a:rPr>
              <a:t>The Introduction</a:t>
            </a:r>
          </a:p>
        </p:txBody>
      </p:sp>
      <p:cxnSp>
        <p:nvCxnSpPr>
          <p:cNvPr id="13" name="Straight Connector 12">
            <a:extLst>
              <a:ext uri="{FF2B5EF4-FFF2-40B4-BE49-F238E27FC236}">
                <a16:creationId xmlns:a16="http://schemas.microsoft.com/office/drawing/2014/main" id="{19AF263B-E208-40DF-A182-5193478DCFA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45156" y="890353"/>
            <a:ext cx="0" cy="457200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type="body" idx="1"/>
          </p:nvPr>
        </p:nvSpPr>
        <p:spPr>
          <a:xfrm>
            <a:off x="4637863" y="804520"/>
            <a:ext cx="6102559" cy="4431360"/>
          </a:xfrm>
        </p:spPr>
        <p:txBody>
          <a:bodyPr anchor="ctr">
            <a:normAutofit fontScale="92500" lnSpcReduction="10000"/>
          </a:bodyPr>
          <a:lstStyle/>
          <a:p>
            <a:r>
              <a:rPr lang="en-US" sz="2400" dirty="0">
                <a:latin typeface="American Typewriter" panose="02090604020004020304" pitchFamily="18" charset="77"/>
              </a:rPr>
              <a:t>The introduction must also introduce the MAIN IDEA and give a PREVIEW of a few key IDEAS / POINTS that will appear in the essay.</a:t>
            </a:r>
          </a:p>
          <a:p>
            <a:pPr marL="0" indent="0">
              <a:buNone/>
            </a:pPr>
            <a:endParaRPr lang="en-US" dirty="0"/>
          </a:p>
          <a:p>
            <a:pPr marL="0" indent="0" algn="just">
              <a:buNone/>
            </a:pPr>
            <a:r>
              <a:rPr lang="en-US" dirty="0"/>
              <a:t>Example:   </a:t>
            </a:r>
            <a:r>
              <a:rPr lang="en-US" sz="2200" dirty="0">
                <a:latin typeface="Arial" panose="020B0604020202020204" pitchFamily="34" charset="0"/>
                <a:cs typeface="Arial" panose="020B0604020202020204" pitchFamily="34" charset="0"/>
              </a:rPr>
              <a:t>“</a:t>
            </a:r>
            <a:r>
              <a:rPr lang="en-US" sz="2200" i="1" dirty="0">
                <a:latin typeface="Arial" panose="020B0604020202020204" pitchFamily="34" charset="0"/>
                <a:cs typeface="Arial" panose="020B0604020202020204" pitchFamily="34" charset="0"/>
              </a:rPr>
              <a:t>I</a:t>
            </a:r>
            <a:r>
              <a:rPr lang="en-US" sz="2400" i="1" dirty="0">
                <a:latin typeface="Arial" panose="020B0604020202020204" pitchFamily="34" charset="0"/>
                <a:cs typeface="Arial" panose="020B0604020202020204" pitchFamily="34" charset="0"/>
              </a:rPr>
              <a:t>’m probably not the first person to notice that we never seem to get around to thanking the people who have helped us most. They include teachers, fellow students, as well as friends and family. They can all play a big role in our education.</a:t>
            </a:r>
            <a:r>
              <a:rPr lang="en-US" dirty="0"/>
              <a:t>”</a:t>
            </a:r>
          </a:p>
          <a:p>
            <a:pPr marL="0" indent="0" algn="just">
              <a:buNone/>
            </a:pPr>
            <a:endParaRPr lang="en-US" dirty="0"/>
          </a:p>
        </p:txBody>
      </p:sp>
      <p:pic>
        <p:nvPicPr>
          <p:cNvPr id="15" name="Picture 14">
            <a:extLst>
              <a:ext uri="{FF2B5EF4-FFF2-40B4-BE49-F238E27FC236}">
                <a16:creationId xmlns:a16="http://schemas.microsoft.com/office/drawing/2014/main" id="{DCC0100C-A457-45B1-8A8B-8740F43EC15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Tree>
    <p:extLst>
      <p:ext uri="{BB962C8B-B14F-4D97-AF65-F5344CB8AC3E}">
        <p14:creationId xmlns:p14="http://schemas.microsoft.com/office/powerpoint/2010/main" val="142480139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4F891EB-ED45-44C3-95D6-FFB2EC07FA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EA385B8-7C85-4CE0-AE3A-00EB627B34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731521" y="804519"/>
            <a:ext cx="3322504" cy="4431360"/>
          </a:xfrm>
        </p:spPr>
        <p:txBody>
          <a:bodyPr anchor="ctr">
            <a:normAutofit/>
          </a:bodyPr>
          <a:lstStyle/>
          <a:p>
            <a:r>
              <a:rPr lang="en-US" dirty="0">
                <a:latin typeface="American Typewriter" panose="02090604020004020304" pitchFamily="18" charset="77"/>
              </a:rPr>
              <a:t>The Introduction</a:t>
            </a:r>
          </a:p>
        </p:txBody>
      </p:sp>
      <p:cxnSp>
        <p:nvCxnSpPr>
          <p:cNvPr id="13" name="Straight Connector 12">
            <a:extLst>
              <a:ext uri="{FF2B5EF4-FFF2-40B4-BE49-F238E27FC236}">
                <a16:creationId xmlns:a16="http://schemas.microsoft.com/office/drawing/2014/main" id="{19AF263B-E208-40DF-A182-5193478DCFA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45156" y="890353"/>
            <a:ext cx="0" cy="457200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type="body" idx="1"/>
          </p:nvPr>
        </p:nvSpPr>
        <p:spPr>
          <a:xfrm>
            <a:off x="4637863" y="804520"/>
            <a:ext cx="6102559" cy="4431360"/>
          </a:xfrm>
        </p:spPr>
        <p:txBody>
          <a:bodyPr anchor="ctr">
            <a:normAutofit/>
          </a:bodyPr>
          <a:lstStyle/>
          <a:p>
            <a:r>
              <a:rPr lang="en-US" sz="2400" dirty="0">
                <a:latin typeface="American Typewriter" panose="02090604020004020304" pitchFamily="18" charset="77"/>
              </a:rPr>
              <a:t>The introduction’s final sentence (or two) must present the THESIS – the writer’s argument or belief about the topic!</a:t>
            </a:r>
            <a:endParaRPr lang="en-US" dirty="0"/>
          </a:p>
          <a:p>
            <a:pPr marL="0" indent="0" algn="just">
              <a:buNone/>
            </a:pPr>
            <a:endParaRPr lang="en-US" dirty="0"/>
          </a:p>
          <a:p>
            <a:pPr marL="0" indent="0" algn="just">
              <a:buNone/>
            </a:pPr>
            <a:endParaRPr lang="en-US" dirty="0"/>
          </a:p>
          <a:p>
            <a:pPr marL="0" indent="0" algn="just">
              <a:buNone/>
            </a:pPr>
            <a:r>
              <a:rPr lang="en-US" dirty="0"/>
              <a:t>Example:   </a:t>
            </a:r>
            <a:r>
              <a:rPr lang="en-US" sz="2200" dirty="0">
                <a:latin typeface="Arial" panose="020B0604020202020204" pitchFamily="34" charset="0"/>
                <a:cs typeface="Arial" panose="020B0604020202020204" pitchFamily="34" charset="0"/>
              </a:rPr>
              <a:t>“</a:t>
            </a:r>
            <a:r>
              <a:rPr lang="en-US" sz="2200" i="1" dirty="0">
                <a:latin typeface="Arial" panose="020B0604020202020204" pitchFamily="34" charset="0"/>
                <a:cs typeface="Arial" panose="020B0604020202020204" pitchFamily="34" charset="0"/>
              </a:rPr>
              <a:t>I believe that we must all find ways to let these people know how much they have contributed to our lives and our well-being.</a:t>
            </a:r>
            <a:r>
              <a:rPr lang="en-US" dirty="0"/>
              <a:t>”</a:t>
            </a:r>
          </a:p>
          <a:p>
            <a:pPr marL="0" indent="0" algn="just">
              <a:buNone/>
            </a:pPr>
            <a:endParaRPr lang="en-US" dirty="0"/>
          </a:p>
        </p:txBody>
      </p:sp>
      <p:pic>
        <p:nvPicPr>
          <p:cNvPr id="15" name="Picture 14">
            <a:extLst>
              <a:ext uri="{FF2B5EF4-FFF2-40B4-BE49-F238E27FC236}">
                <a16:creationId xmlns:a16="http://schemas.microsoft.com/office/drawing/2014/main" id="{DCC0100C-A457-45B1-8A8B-8740F43EC15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Tree>
    <p:extLst>
      <p:ext uri="{BB962C8B-B14F-4D97-AF65-F5344CB8AC3E}">
        <p14:creationId xmlns:p14="http://schemas.microsoft.com/office/powerpoint/2010/main" val="146011524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dissolv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0A1CF-ECCA-704F-A2FA-FE8B0648E3CA}"/>
              </a:ext>
            </a:extLst>
          </p:cNvPr>
          <p:cNvSpPr>
            <a:spLocks noGrp="1"/>
          </p:cNvSpPr>
          <p:nvPr>
            <p:ph type="title"/>
          </p:nvPr>
        </p:nvSpPr>
        <p:spPr/>
        <p:txBody>
          <a:bodyPr>
            <a:normAutofit/>
          </a:bodyPr>
          <a:lstStyle/>
          <a:p>
            <a:pPr algn="ctr"/>
            <a:r>
              <a:rPr lang="en-US" sz="4400" b="1" dirty="0"/>
              <a:t>T H E     T H E S I S</a:t>
            </a:r>
          </a:p>
        </p:txBody>
      </p:sp>
      <p:sp>
        <p:nvSpPr>
          <p:cNvPr id="3" name="Content Placeholder 2">
            <a:extLst>
              <a:ext uri="{FF2B5EF4-FFF2-40B4-BE49-F238E27FC236}">
                <a16:creationId xmlns:a16="http://schemas.microsoft.com/office/drawing/2014/main" id="{50B3D7A1-CA9D-C241-BE95-44E50BEF1AB5}"/>
              </a:ext>
            </a:extLst>
          </p:cNvPr>
          <p:cNvSpPr>
            <a:spLocks noGrp="1"/>
          </p:cNvSpPr>
          <p:nvPr>
            <p:ph idx="1"/>
          </p:nvPr>
        </p:nvSpPr>
        <p:spPr/>
        <p:txBody>
          <a:bodyPr/>
          <a:lstStyle/>
          <a:p>
            <a:r>
              <a:rPr lang="en-US" dirty="0"/>
              <a:t>Your THESIS statement controls all the ideas, arguments, facts that you put in your essay.</a:t>
            </a:r>
          </a:p>
          <a:p>
            <a:r>
              <a:rPr lang="en-US" dirty="0"/>
              <a:t>It is the road map and the steering wheel that guides you through the content and structure of your essay.</a:t>
            </a:r>
          </a:p>
          <a:p>
            <a:r>
              <a:rPr lang="en-US" dirty="0"/>
              <a:t>Stay focused on your controlling thesis and refer back to it often as you plan your outline and as you write.</a:t>
            </a:r>
          </a:p>
        </p:txBody>
      </p:sp>
    </p:spTree>
    <p:extLst>
      <p:ext uri="{BB962C8B-B14F-4D97-AF65-F5344CB8AC3E}">
        <p14:creationId xmlns:p14="http://schemas.microsoft.com/office/powerpoint/2010/main" val="3871511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D0712110-0BC1-4B31-B3BB-63B44222E8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466B5F3-C053-4580-B04A-1EF9498882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ctrTitle"/>
          </p:nvPr>
        </p:nvSpPr>
        <p:spPr>
          <a:xfrm>
            <a:off x="1452616" y="962902"/>
            <a:ext cx="4176384" cy="1184671"/>
          </a:xfrm>
        </p:spPr>
        <p:txBody>
          <a:bodyPr>
            <a:normAutofit/>
          </a:bodyPr>
          <a:lstStyle/>
          <a:p>
            <a:r>
              <a:rPr lang="en-US" sz="4800" dirty="0">
                <a:latin typeface="American Typewriter" panose="02090604020004020304" pitchFamily="18" charset="77"/>
              </a:rPr>
              <a:t>Essay</a:t>
            </a:r>
          </a:p>
        </p:txBody>
      </p:sp>
      <p:sp>
        <p:nvSpPr>
          <p:cNvPr id="3" name="Content Placeholder 2"/>
          <p:cNvSpPr>
            <a:spLocks noGrp="1"/>
          </p:cNvSpPr>
          <p:nvPr>
            <p:ph type="subTitle" idx="1"/>
          </p:nvPr>
        </p:nvSpPr>
        <p:spPr>
          <a:xfrm>
            <a:off x="1452617" y="3531204"/>
            <a:ext cx="4171479" cy="1610643"/>
          </a:xfrm>
        </p:spPr>
        <p:txBody>
          <a:bodyPr>
            <a:normAutofit/>
          </a:bodyPr>
          <a:lstStyle/>
          <a:p>
            <a:r>
              <a:rPr lang="en-CA" sz="3200" dirty="0">
                <a:latin typeface="American Typewriter" panose="02090604020004020304" pitchFamily="18" charset="77"/>
              </a:rPr>
              <a:t>THE </a:t>
            </a:r>
          </a:p>
          <a:p>
            <a:r>
              <a:rPr lang="en-CA" sz="3200" dirty="0">
                <a:latin typeface="American Typewriter" panose="02090604020004020304" pitchFamily="18" charset="77"/>
              </a:rPr>
              <a:t>BODY</a:t>
            </a:r>
            <a:endParaRPr sz="3200" dirty="0">
              <a:latin typeface="American Typewriter" panose="02090604020004020304" pitchFamily="18" charset="77"/>
            </a:endParaRPr>
          </a:p>
        </p:txBody>
      </p:sp>
      <p:sp>
        <p:nvSpPr>
          <p:cNvPr id="5" name="Footer PlaceHolder 3"/>
          <p:cNvSpPr>
            <a:spLocks noGrp="1"/>
          </p:cNvSpPr>
          <p:nvPr>
            <p:ph type="ftr" sz="quarter" idx="11"/>
          </p:nvPr>
        </p:nvSpPr>
        <p:spPr>
          <a:xfrm>
            <a:off x="1449981" y="329309"/>
            <a:ext cx="4179506" cy="309201"/>
          </a:xfrm>
        </p:spPr>
        <p:txBody>
          <a:bodyPr>
            <a:normAutofit/>
          </a:bodyPr>
          <a:lstStyle/>
          <a:p>
            <a:pPr>
              <a:spcAft>
                <a:spcPts val="600"/>
              </a:spcAft>
            </a:pPr>
            <a:r>
              <a:rPr lang="en-US" dirty="0">
                <a:hlinkClick r:id="rId2"/>
              </a:rPr>
              <a:t>Photo</a:t>
            </a:r>
            <a:r>
              <a:rPr lang="en-US" dirty="0"/>
              <a:t> by Michel de Montaigne († 1592) / Public domain</a:t>
            </a:r>
          </a:p>
        </p:txBody>
      </p:sp>
      <p:cxnSp>
        <p:nvCxnSpPr>
          <p:cNvPr id="15" name="Straight Connector 14">
            <a:extLst>
              <a:ext uri="{FF2B5EF4-FFF2-40B4-BE49-F238E27FC236}">
                <a16:creationId xmlns:a16="http://schemas.microsoft.com/office/drawing/2014/main" id="{FA6123F2-4B61-414F-A7E5-5B7828EACAE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2617" y="3528543"/>
            <a:ext cx="4171479"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4" name="Picture 3" descr="Deutsch: Titelblatt der Essais mit Notiz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4123" y="805583"/>
            <a:ext cx="3581018" cy="4660762"/>
          </a:xfrm>
          <a:prstGeom prst="rect">
            <a:avLst/>
          </a:prstGeom>
        </p:spPr>
      </p:pic>
      <p:pic>
        <p:nvPicPr>
          <p:cNvPr id="17" name="Picture 16">
            <a:extLst>
              <a:ext uri="{FF2B5EF4-FFF2-40B4-BE49-F238E27FC236}">
                <a16:creationId xmlns:a16="http://schemas.microsoft.com/office/drawing/2014/main" id="{25CED634-E2D0-4AB7-96DD-816C9B52C5C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CDDCDFB-696D-4FDF-9B58-24F71B7C37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485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4F891EB-ED45-44C3-95D6-FFB2EC07FA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EA385B8-7C85-4CE0-AE3A-00EB627B34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812205" y="804519"/>
            <a:ext cx="3241820" cy="4431360"/>
          </a:xfrm>
        </p:spPr>
        <p:txBody>
          <a:bodyPr anchor="ctr">
            <a:normAutofit/>
          </a:bodyPr>
          <a:lstStyle/>
          <a:p>
            <a:r>
              <a:rPr lang="en-US" dirty="0">
                <a:latin typeface="American Typewriter" panose="02090604020004020304" pitchFamily="18" charset="77"/>
              </a:rPr>
              <a:t>THE BODY</a:t>
            </a:r>
            <a:br>
              <a:rPr lang="en-US" dirty="0"/>
            </a:br>
            <a:br>
              <a:rPr lang="en-US" dirty="0"/>
            </a:br>
            <a:r>
              <a:rPr lang="en-US" sz="2000" dirty="0">
                <a:latin typeface="American Typewriter" panose="02090604020004020304" pitchFamily="18" charset="77"/>
              </a:rPr>
              <a:t>(3 or more paragraphs)</a:t>
            </a:r>
          </a:p>
        </p:txBody>
      </p:sp>
      <p:cxnSp>
        <p:nvCxnSpPr>
          <p:cNvPr id="13" name="Straight Connector 12">
            <a:extLst>
              <a:ext uri="{FF2B5EF4-FFF2-40B4-BE49-F238E27FC236}">
                <a16:creationId xmlns:a16="http://schemas.microsoft.com/office/drawing/2014/main" id="{19AF263B-E208-40DF-A182-5193478DCFA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45156" y="890353"/>
            <a:ext cx="0" cy="457200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type="body" idx="1"/>
          </p:nvPr>
        </p:nvSpPr>
        <p:spPr>
          <a:xfrm>
            <a:off x="4636288" y="585215"/>
            <a:ext cx="6885152" cy="6272785"/>
          </a:xfrm>
        </p:spPr>
        <p:txBody>
          <a:bodyPr anchor="ctr">
            <a:normAutofit fontScale="47500" lnSpcReduction="20000"/>
          </a:bodyPr>
          <a:lstStyle/>
          <a:p>
            <a:endParaRPr lang="en-US" sz="2200" dirty="0">
              <a:latin typeface="American Typewriter" panose="02090604020004020304" pitchFamily="18" charset="77"/>
            </a:endParaRPr>
          </a:p>
          <a:p>
            <a:r>
              <a:rPr lang="en-US" sz="4400" dirty="0">
                <a:latin typeface="American Typewriter" panose="02090604020004020304" pitchFamily="18" charset="77"/>
              </a:rPr>
              <a:t>The BODY paragraphs do some or all of the following:</a:t>
            </a:r>
          </a:p>
          <a:p>
            <a:r>
              <a:rPr lang="en-US" sz="4400" dirty="0">
                <a:latin typeface="American Typewriter" panose="02090604020004020304" pitchFamily="18" charset="77"/>
              </a:rPr>
              <a:t>Each paragraph defines key terms and expands on them.</a:t>
            </a:r>
          </a:p>
          <a:p>
            <a:r>
              <a:rPr lang="en-US" sz="4400" dirty="0">
                <a:latin typeface="American Typewriter" panose="02090604020004020304" pitchFamily="18" charset="77"/>
              </a:rPr>
              <a:t>It explores similarities and differences between things.</a:t>
            </a:r>
          </a:p>
          <a:p>
            <a:r>
              <a:rPr lang="en-US" sz="4400" dirty="0">
                <a:latin typeface="American Typewriter" panose="02090604020004020304" pitchFamily="18" charset="77"/>
              </a:rPr>
              <a:t>It provides examples and evidence  from              (1) primary sources with quotations, and             (2) secondary sources (quoted or paraphrased and cited with author and page numbers).</a:t>
            </a:r>
          </a:p>
          <a:p>
            <a:r>
              <a:rPr lang="en-US" sz="4400" dirty="0">
                <a:latin typeface="American Typewriter" panose="02090604020004020304" pitchFamily="18" charset="77"/>
              </a:rPr>
              <a:t>It considers the causes for certain events and </a:t>
            </a:r>
            <a:r>
              <a:rPr lang="en-US" sz="4400" dirty="0" err="1">
                <a:latin typeface="American Typewriter" panose="02090604020004020304" pitchFamily="18" charset="77"/>
              </a:rPr>
              <a:t>behaviours</a:t>
            </a:r>
            <a:r>
              <a:rPr lang="en-US" sz="4400" dirty="0">
                <a:latin typeface="American Typewriter" panose="02090604020004020304" pitchFamily="18" charset="77"/>
              </a:rPr>
              <a:t>, and discusses their effects.</a:t>
            </a:r>
          </a:p>
          <a:p>
            <a:r>
              <a:rPr lang="en-US" sz="4400" dirty="0">
                <a:latin typeface="American Typewriter" panose="02090604020004020304" pitchFamily="18" charset="77"/>
              </a:rPr>
              <a:t>It states a problem, gives details that emphasize and offer solutions supported with evidence and facts.</a:t>
            </a:r>
          </a:p>
          <a:p>
            <a:endParaRPr lang="en-US" dirty="0"/>
          </a:p>
          <a:p>
            <a:pPr marL="0" indent="0" algn="just">
              <a:buNone/>
            </a:pPr>
            <a:endParaRPr lang="en-US" dirty="0"/>
          </a:p>
          <a:p>
            <a:pPr marL="0" indent="0" algn="just">
              <a:buNone/>
            </a:pPr>
            <a:endParaRPr lang="en-US" dirty="0"/>
          </a:p>
          <a:p>
            <a:pPr marL="0" indent="0" algn="just">
              <a:buNone/>
            </a:pPr>
            <a:endParaRPr lang="en-US" dirty="0"/>
          </a:p>
        </p:txBody>
      </p:sp>
      <p:pic>
        <p:nvPicPr>
          <p:cNvPr id="15" name="Picture 14">
            <a:extLst>
              <a:ext uri="{FF2B5EF4-FFF2-40B4-BE49-F238E27FC236}">
                <a16:creationId xmlns:a16="http://schemas.microsoft.com/office/drawing/2014/main" id="{DCC0100C-A457-45B1-8A8B-8740F43EC15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Tree>
    <p:extLst>
      <p:ext uri="{BB962C8B-B14F-4D97-AF65-F5344CB8AC3E}">
        <p14:creationId xmlns:p14="http://schemas.microsoft.com/office/powerpoint/2010/main" val="236073953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dissolv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dissolv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QuickStarter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4">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176</TotalTime>
  <Words>1134</Words>
  <Application>Microsoft Macintosh PowerPoint</Application>
  <PresentationFormat>Widescreen</PresentationFormat>
  <Paragraphs>91</Paragraphs>
  <Slides>15</Slides>
  <Notes>1</Notes>
  <HiddenSlides>2</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15</vt:i4>
      </vt:variant>
    </vt:vector>
  </HeadingPairs>
  <TitlesOfParts>
    <vt:vector size="26" baseType="lpstr">
      <vt:lpstr>American Typewriter</vt:lpstr>
      <vt:lpstr>Arial</vt:lpstr>
      <vt:lpstr>Calibri</vt:lpstr>
      <vt:lpstr>Comic Sans MS</vt:lpstr>
      <vt:lpstr>Gill Sans MT</vt:lpstr>
      <vt:lpstr>Helvetica Neue Light</vt:lpstr>
      <vt:lpstr>Segoe UI</vt:lpstr>
      <vt:lpstr>Segoe UI Light</vt:lpstr>
      <vt:lpstr>Segoe UI Semilight</vt:lpstr>
      <vt:lpstr>Gallery</vt:lpstr>
      <vt:lpstr>QuickStarter Theme</vt:lpstr>
      <vt:lpstr>THE ESSAY</vt:lpstr>
      <vt:lpstr>A QUICK OVERVIEW OF THE ESSAY</vt:lpstr>
      <vt:lpstr>Essay</vt:lpstr>
      <vt:lpstr>The Introduction</vt:lpstr>
      <vt:lpstr>The Introduction</vt:lpstr>
      <vt:lpstr>The Introduction</vt:lpstr>
      <vt:lpstr>T H E     T H E S I S</vt:lpstr>
      <vt:lpstr>Essay</vt:lpstr>
      <vt:lpstr>THE BODY  (3 or more paragraphs)</vt:lpstr>
      <vt:lpstr>THE BODY  (3 or more paragraphs)</vt:lpstr>
      <vt:lpstr>Essay</vt:lpstr>
      <vt:lpstr>THE CONCLUSION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ESSAY</dc:title>
  <dc:creator>Philip Desjardins</dc:creator>
  <cp:lastModifiedBy>Philip Desjardins</cp:lastModifiedBy>
  <cp:revision>20</cp:revision>
  <dcterms:created xsi:type="dcterms:W3CDTF">2020-07-07T17:32:44Z</dcterms:created>
  <dcterms:modified xsi:type="dcterms:W3CDTF">2021-07-20T10:53:47Z</dcterms:modified>
</cp:coreProperties>
</file>