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3" r:id="rId6"/>
    <p:sldId id="264" r:id="rId7"/>
    <p:sldId id="262" r:id="rId8"/>
    <p:sldId id="265" r:id="rId9"/>
    <p:sldId id="259" r:id="rId10"/>
    <p:sldId id="260" r:id="rId11"/>
    <p:sldId id="267" r:id="rId12"/>
    <p:sldId id="261"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81" d="100"/>
          <a:sy n="81" d="100"/>
        </p:scale>
        <p:origin x="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8/12/2021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8/12/2021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8/12/2021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FA5C-7A22-4C50-9287-EEC8FC495114}"/>
              </a:ext>
            </a:extLst>
          </p:cNvPr>
          <p:cNvSpPr>
            <a:spLocks noGrp="1"/>
          </p:cNvSpPr>
          <p:nvPr>
            <p:ph type="ctrTitle"/>
          </p:nvPr>
        </p:nvSpPr>
        <p:spPr>
          <a:xfrm>
            <a:off x="1670116" y="1982413"/>
            <a:ext cx="9361977" cy="2516984"/>
          </a:xfrm>
        </p:spPr>
        <p:txBody>
          <a:bodyPr/>
          <a:lstStyle/>
          <a:p>
            <a:pPr marL="0" marR="0">
              <a:lnSpc>
                <a:spcPct val="200000"/>
              </a:lnSpc>
              <a:spcBef>
                <a:spcPts val="0"/>
              </a:spcBef>
              <a:spcAft>
                <a:spcPts val="8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Effects of Climate Change in Our Future Lives</a:t>
            </a:r>
            <a:b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427F12AF-280A-4C78-BF97-A720B1DCAED2}"/>
              </a:ext>
            </a:extLst>
          </p:cNvPr>
          <p:cNvSpPr>
            <a:spLocks noGrp="1"/>
          </p:cNvSpPr>
          <p:nvPr>
            <p:ph type="subTitle" idx="1"/>
          </p:nvPr>
        </p:nvSpPr>
        <p:spPr/>
        <p:txBody>
          <a:bodyPr>
            <a:normAutofit fontScale="92500"/>
          </a:bodyPr>
          <a:lstStyle/>
          <a:p>
            <a:r>
              <a:rPr lang="en-US" dirty="0"/>
              <a:t>                                                     By Shaheer Akram </a:t>
            </a:r>
          </a:p>
          <a:p>
            <a:r>
              <a:rPr lang="en-US" dirty="0"/>
              <a:t>                                                        Photos by Shaheer A.</a:t>
            </a:r>
          </a:p>
        </p:txBody>
      </p:sp>
      <p:pic>
        <p:nvPicPr>
          <p:cNvPr id="2052" name="Picture 4">
            <a:extLst>
              <a:ext uri="{FF2B5EF4-FFF2-40B4-BE49-F238E27FC236}">
                <a16:creationId xmlns:a16="http://schemas.microsoft.com/office/drawing/2014/main" id="{363719CD-350B-409A-84D0-BF495BA7A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582" y="2337425"/>
            <a:ext cx="4819137" cy="299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11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0F759A-63F4-48C9-9D67-088B2F7A1EF3}"/>
              </a:ext>
            </a:extLst>
          </p:cNvPr>
          <p:cNvSpPr txBox="1"/>
          <p:nvPr/>
        </p:nvSpPr>
        <p:spPr>
          <a:xfrm>
            <a:off x="2533135" y="1186249"/>
            <a:ext cx="7994822" cy="452431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limate change will pose significant health challenges around the world.</a:t>
            </a:r>
          </a:p>
          <a:p>
            <a:pPr marL="285750" indent="-285750">
              <a:buFont typeface="Arial" panose="020B0604020202020204" pitchFamily="34" charset="0"/>
              <a:buChar char="•"/>
            </a:pPr>
            <a:endPar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It</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will directly affect the air we breathe. </a:t>
            </a:r>
          </a:p>
          <a:p>
            <a:pPr marL="285750" indent="-285750">
              <a:buFont typeface="Arial" panose="020B0604020202020204" pitchFamily="34" charset="0"/>
              <a:buChar char="•"/>
            </a:pPr>
            <a:endPar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increase of wildfires in different  areas has resulted in difficulty breathing, and consistent coughing.</a:t>
            </a:r>
          </a:p>
          <a:p>
            <a:pPr marL="285750" indent="-285750">
              <a:buFont typeface="Arial" panose="020B0604020202020204" pitchFamily="34" charset="0"/>
              <a:buChar char="•"/>
            </a:pPr>
            <a:endPar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Particulate matter and chemicals in the air (from wildfires) can lead to adverse effects in the long run (“Climate Impacts on Human Health”). </a:t>
            </a:r>
          </a:p>
          <a:p>
            <a:pPr marL="285750" indent="-285750">
              <a:buFont typeface="Arial" panose="020B0604020202020204" pitchFamily="34" charset="0"/>
              <a:buChar char="•"/>
            </a:pPr>
            <a:endPar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Climate change also directly affects the increase of water-borne diseases. </a:t>
            </a:r>
          </a:p>
          <a:p>
            <a:pPr marL="285750" indent="-285750">
              <a:buFont typeface="Arial" panose="020B0604020202020204" pitchFamily="34" charset="0"/>
              <a:buChar char="•"/>
            </a:pPr>
            <a:endPar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According to WHO, fresh water contamination leads to many diseases.</a:t>
            </a:r>
          </a:p>
          <a:p>
            <a:pPr marL="285750" indent="-285750">
              <a:buFont typeface="Arial" panose="020B0604020202020204" pitchFamily="34" charset="0"/>
              <a:buChar char="•"/>
            </a:pPr>
            <a:endPar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iseases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spread by mosquitos, ticks, etc. will also become more frequent.</a:t>
            </a:r>
          </a:p>
          <a:p>
            <a:pPr marL="285750" indent="-285750">
              <a:buFont typeface="Arial" panose="020B0604020202020204" pitchFamily="34" charset="0"/>
              <a:buChar char="•"/>
            </a:pPr>
            <a:endPar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Warmer climates allow these vectors to begin travelling earlier on in the year (“Climate Impacts on Human Health”).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81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AD658-8B55-43F1-85A0-3A4FD8717ADB}"/>
              </a:ext>
            </a:extLst>
          </p:cNvPr>
          <p:cNvSpPr txBox="1"/>
          <p:nvPr/>
        </p:nvSpPr>
        <p:spPr>
          <a:xfrm>
            <a:off x="3534034" y="976184"/>
            <a:ext cx="7157498" cy="369332"/>
          </a:xfrm>
          <a:prstGeom prst="rect">
            <a:avLst/>
          </a:prstGeom>
          <a:noFill/>
        </p:spPr>
        <p:txBody>
          <a:bodyPr wrap="square" rtlCol="0">
            <a:spAutoFit/>
          </a:bodyPr>
          <a:lstStyle/>
          <a:p>
            <a:r>
              <a:rPr lang="en-US" dirty="0"/>
              <a:t>The smoke from the wild fire is spreading haze.</a:t>
            </a:r>
          </a:p>
        </p:txBody>
      </p:sp>
      <p:pic>
        <p:nvPicPr>
          <p:cNvPr id="6146" name="Picture 2">
            <a:extLst>
              <a:ext uri="{FF2B5EF4-FFF2-40B4-BE49-F238E27FC236}">
                <a16:creationId xmlns:a16="http://schemas.microsoft.com/office/drawing/2014/main" id="{10F13C3D-6A08-48FA-A2BF-34E868630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1581665"/>
            <a:ext cx="4444442" cy="357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8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3C6E6-052D-4AEC-ACA3-940D47892A54}"/>
              </a:ext>
            </a:extLst>
          </p:cNvPr>
          <p:cNvSpPr txBox="1"/>
          <p:nvPr/>
        </p:nvSpPr>
        <p:spPr>
          <a:xfrm>
            <a:off x="2026508" y="1025611"/>
            <a:ext cx="10165492" cy="2862322"/>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limate change will have direct consequences in economics.</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increase of environmental disasters will prove to be costly in affected areas.  “Texas’s estimated losses from Hurricane Harvey were $125 billion</a:t>
            </a:r>
          </a:p>
          <a:p>
            <a:pPr marL="342900" indent="-342900">
              <a:buFont typeface="Arial" panose="020B0604020202020204" pitchFamily="34" charset="0"/>
              <a:buChar char="•"/>
            </a:pPr>
            <a:endParaRPr lang="en-US" sz="2000" b="1"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b="1"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Many areas depend on agricultural means for the local economy. Increased heat, and excessive rainfall can prove brutal to these areas. </a:t>
            </a:r>
          </a:p>
          <a:p>
            <a:pPr marL="342900" indent="-342900">
              <a:buFont typeface="Arial" panose="020B0604020202020204" pitchFamily="34" charset="0"/>
              <a:buChar char="•"/>
            </a:pPr>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terms of tourism, the economy will hit another downfall.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70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5ED0BD-04C9-4B6E-B70D-C01EC77BF35E}"/>
              </a:ext>
            </a:extLst>
          </p:cNvPr>
          <p:cNvSpPr txBox="1"/>
          <p:nvPr/>
        </p:nvSpPr>
        <p:spPr>
          <a:xfrm>
            <a:off x="1507524" y="494270"/>
            <a:ext cx="6487297" cy="369332"/>
          </a:xfrm>
          <a:prstGeom prst="rect">
            <a:avLst/>
          </a:prstGeom>
          <a:noFill/>
        </p:spPr>
        <p:txBody>
          <a:bodyPr wrap="square" rtlCol="0">
            <a:spAutoFit/>
          </a:bodyPr>
          <a:lstStyle/>
          <a:p>
            <a:r>
              <a:rPr lang="en-US" dirty="0"/>
              <a:t>Our Earth is beautiful.  We have to  save it</a:t>
            </a:r>
          </a:p>
        </p:txBody>
      </p:sp>
      <p:pic>
        <p:nvPicPr>
          <p:cNvPr id="8194" name="Picture 2">
            <a:extLst>
              <a:ext uri="{FF2B5EF4-FFF2-40B4-BE49-F238E27FC236}">
                <a16:creationId xmlns:a16="http://schemas.microsoft.com/office/drawing/2014/main" id="{AAB31E3C-1BDA-4A8D-8C29-B1B2A2F66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29" y="1918771"/>
            <a:ext cx="5659395" cy="44943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E176C554-27B0-44E1-BC25-2959E6948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077" y="1918770"/>
            <a:ext cx="5469924" cy="449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2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8CA8B-4780-49C3-8984-6E5595F4798D}"/>
              </a:ext>
            </a:extLst>
          </p:cNvPr>
          <p:cNvSpPr txBox="1"/>
          <p:nvPr/>
        </p:nvSpPr>
        <p:spPr>
          <a:xfrm>
            <a:off x="1922523" y="987396"/>
            <a:ext cx="32070474" cy="187743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Don’t throw your future away</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Save the Earth because it is the only planet we have to live on</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endParaRPr lang="en-US" dirty="0"/>
          </a:p>
          <a:p>
            <a:endParaRPr lang="en-US" dirty="0"/>
          </a:p>
        </p:txBody>
      </p:sp>
      <p:sp>
        <p:nvSpPr>
          <p:cNvPr id="3" name="AutoShape 2">
            <a:extLst>
              <a:ext uri="{FF2B5EF4-FFF2-40B4-BE49-F238E27FC236}">
                <a16:creationId xmlns:a16="http://schemas.microsoft.com/office/drawing/2014/main" id="{24702426-B794-44AA-B67B-BFD0EB74248E}"/>
              </a:ext>
            </a:extLst>
          </p:cNvPr>
          <p:cNvSpPr>
            <a:spLocks noChangeAspect="1" noChangeArrowheads="1"/>
          </p:cNvSpPr>
          <p:nvPr/>
        </p:nvSpPr>
        <p:spPr bwMode="auto">
          <a:xfrm>
            <a:off x="5943600" y="3276599"/>
            <a:ext cx="1620982" cy="11647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EE9060FC-C915-4749-890A-F46A4FD657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E4CE4485-5A1B-4450-B0B0-064F2332E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49" y="2199504"/>
            <a:ext cx="8451507" cy="420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0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575C17-5D61-42FD-9BD1-3094BF982A92}"/>
              </a:ext>
            </a:extLst>
          </p:cNvPr>
          <p:cNvSpPr txBox="1"/>
          <p:nvPr/>
        </p:nvSpPr>
        <p:spPr>
          <a:xfrm>
            <a:off x="1674421" y="475012"/>
            <a:ext cx="8443356" cy="6603924"/>
          </a:xfrm>
          <a:prstGeom prst="rect">
            <a:avLst/>
          </a:prstGeom>
          <a:noFill/>
        </p:spPr>
        <p:txBody>
          <a:bodyPr wrap="square" rtlCol="0">
            <a:spAutoFit/>
          </a:bodyPr>
          <a:lstStyle/>
          <a:p>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 must wake up to the realities of climate change, as it will directly impact all aspects of our lives, such as</a:t>
            </a:r>
          </a:p>
          <a:p>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F</a:t>
            </a:r>
            <a:r>
              <a:rPr lang="en-US"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ood security, </a:t>
            </a:r>
          </a:p>
          <a:p>
            <a:pPr marL="342900" marR="0" lvl="0" indent="-342900">
              <a:lnSpc>
                <a:spcPct val="107000"/>
              </a:lnSpc>
              <a:spcBef>
                <a:spcPts val="0"/>
              </a:spcBef>
              <a:spcAft>
                <a:spcPts val="0"/>
              </a:spcAft>
              <a:buFont typeface="Arial" panose="020B0604020202020204" pitchFamily="34" charset="0"/>
              <a:buChar char="•"/>
            </a:pP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H</a:t>
            </a:r>
            <a:r>
              <a:rPr lang="en-US"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ealth challenges</a:t>
            </a:r>
          </a:p>
          <a:p>
            <a:pPr marL="342900" marR="0" lvl="0" indent="-342900">
              <a:lnSpc>
                <a:spcPct val="107000"/>
              </a:lnSpc>
              <a:spcBef>
                <a:spcPts val="0"/>
              </a:spcBef>
              <a:spcAft>
                <a:spcPts val="0"/>
              </a:spcAft>
              <a:buFont typeface="Arial" panose="020B0604020202020204" pitchFamily="34" charset="0"/>
              <a:buChar char="•"/>
            </a:pP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en-US"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he air we breath </a:t>
            </a:r>
          </a:p>
          <a:p>
            <a:pPr marL="342900" marR="0" lvl="0" indent="-342900">
              <a:lnSpc>
                <a:spcPct val="107000"/>
              </a:lnSpc>
              <a:spcBef>
                <a:spcPts val="0"/>
              </a:spcBef>
              <a:spcAft>
                <a:spcPts val="0"/>
              </a:spcAft>
              <a:buFont typeface="Arial" panose="020B0604020202020204" pitchFamily="34" charset="0"/>
              <a:buChar char="•"/>
            </a:pP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US"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conomic consequences.</a:t>
            </a:r>
          </a:p>
          <a:p>
            <a:pPr marL="342900" marR="0" lvl="0" indent="-342900">
              <a:lnSpc>
                <a:spcPct val="107000"/>
              </a:lnSpc>
              <a:spcBef>
                <a:spcPts val="0"/>
              </a:spcBef>
              <a:spcAft>
                <a:spcPts val="0"/>
              </a:spcAft>
              <a:buFont typeface="Arial" panose="020B0604020202020204" pitchFamily="34" charset="0"/>
              <a:buChar char="•"/>
            </a:pPr>
            <a:r>
              <a:rPr lang="en-US" sz="2400" i="1" dirty="0">
                <a:effectLst/>
                <a:latin typeface="Arial" panose="020B0604020202020204" pitchFamily="34" charset="0"/>
                <a:ea typeface="Calibri" panose="020F0502020204030204" pitchFamily="34" charset="0"/>
                <a:cs typeface="Arial" panose="020B0604020202020204" pitchFamily="34" charset="0"/>
              </a:rPr>
              <a:t>Ozone Depletion</a:t>
            </a:r>
          </a:p>
          <a:p>
            <a:pPr marL="342900" marR="0" lvl="0" indent="-342900">
              <a:lnSpc>
                <a:spcPct val="107000"/>
              </a:lnSpc>
              <a:spcBef>
                <a:spcPts val="0"/>
              </a:spcBef>
              <a:spcAft>
                <a:spcPts val="0"/>
              </a:spcAft>
              <a:buFont typeface="Arial" panose="020B0604020202020204" pitchFamily="34" charset="0"/>
              <a:buChar char="•"/>
            </a:pPr>
            <a:r>
              <a:rPr lang="en-US" sz="2400" i="1" dirty="0">
                <a:effectLst/>
                <a:latin typeface="Arial" panose="020B0604020202020204" pitchFamily="34" charset="0"/>
                <a:ea typeface="Calibri" panose="020F0502020204030204" pitchFamily="34" charset="0"/>
                <a:cs typeface="Arial" panose="020B0604020202020204" pitchFamily="34" charset="0"/>
              </a:rPr>
              <a:t>Deforestation</a:t>
            </a:r>
          </a:p>
          <a:p>
            <a:pPr marL="342900" marR="0" lvl="0" indent="-342900">
              <a:lnSpc>
                <a:spcPct val="107000"/>
              </a:lnSpc>
              <a:spcBef>
                <a:spcPts val="0"/>
              </a:spcBef>
              <a:spcAft>
                <a:spcPts val="0"/>
              </a:spcAft>
              <a:buFont typeface="Arial" panose="020B0604020202020204" pitchFamily="34" charset="0"/>
              <a:buChar char="•"/>
            </a:pPr>
            <a:r>
              <a:rPr lang="en-US" sz="2400" i="1" dirty="0">
                <a:effectLst/>
                <a:latin typeface="Arial" panose="020B0604020202020204" pitchFamily="34" charset="0"/>
                <a:ea typeface="Calibri" panose="020F0502020204030204" pitchFamily="34" charset="0"/>
                <a:cs typeface="Arial" panose="020B0604020202020204" pitchFamily="34" charset="0"/>
              </a:rPr>
              <a:t>Pollution</a:t>
            </a:r>
          </a:p>
          <a:p>
            <a:pPr marL="342900" marR="0" lvl="0" indent="-342900">
              <a:lnSpc>
                <a:spcPct val="107000"/>
              </a:lnSpc>
              <a:spcBef>
                <a:spcPts val="0"/>
              </a:spcBef>
              <a:spcAft>
                <a:spcPts val="0"/>
              </a:spcAft>
              <a:buFont typeface="Arial" panose="020B0604020202020204" pitchFamily="34" charset="0"/>
              <a:buChar char="•"/>
            </a:pPr>
            <a:r>
              <a:rPr lang="en-US" sz="2400" i="1" dirty="0">
                <a:effectLst/>
                <a:latin typeface="Arial" panose="020B0604020202020204" pitchFamily="34" charset="0"/>
                <a:ea typeface="Calibri" panose="020F0502020204030204" pitchFamily="34" charset="0"/>
                <a:cs typeface="Arial" panose="020B0604020202020204" pitchFamily="34" charset="0"/>
              </a:rPr>
              <a:t>Loss of Biodiversity</a:t>
            </a:r>
          </a:p>
          <a:p>
            <a:pPr marL="342900" marR="0" lvl="0" indent="-342900">
              <a:lnSpc>
                <a:spcPct val="107000"/>
              </a:lnSpc>
              <a:spcBef>
                <a:spcPts val="0"/>
              </a:spcBef>
              <a:spcAft>
                <a:spcPts val="0"/>
              </a:spcAft>
              <a:buFont typeface="Arial" panose="020B0604020202020204" pitchFamily="34" charset="0"/>
              <a:buChar char="•"/>
            </a:pPr>
            <a:r>
              <a:rPr lang="en-US" sz="2400" i="1" dirty="0">
                <a:effectLst/>
                <a:latin typeface="Arial" panose="020B0604020202020204" pitchFamily="34" charset="0"/>
                <a:ea typeface="Calibri" panose="020F0502020204030204" pitchFamily="34" charset="0"/>
                <a:cs typeface="Arial" panose="020B0604020202020204" pitchFamily="34" charset="0"/>
              </a:rPr>
              <a:t>Ocean Acidification</a:t>
            </a:r>
          </a:p>
          <a:p>
            <a:pPr marL="342900" marR="0" lvl="0" indent="-342900">
              <a:lnSpc>
                <a:spcPct val="107000"/>
              </a:lnSpc>
              <a:spcBef>
                <a:spcPts val="0"/>
              </a:spcBef>
              <a:spcAft>
                <a:spcPts val="0"/>
              </a:spcAft>
              <a:buFont typeface="Arial" panose="020B0604020202020204" pitchFamily="34" charset="0"/>
              <a:buChar char="•"/>
            </a:pPr>
            <a:r>
              <a:rPr lang="en-US" sz="2400" i="1" dirty="0">
                <a:effectLst/>
                <a:latin typeface="Arial" panose="020B0604020202020204" pitchFamily="34" charset="0"/>
                <a:ea typeface="Calibri" panose="020F0502020204030204" pitchFamily="34" charset="0"/>
                <a:cs typeface="Arial" panose="020B0604020202020204" pitchFamily="34" charset="0"/>
              </a:rPr>
              <a:t>Global Warming</a:t>
            </a:r>
          </a:p>
          <a:p>
            <a:pPr marL="342900" marR="0" lvl="0" indent="-342900">
              <a:lnSpc>
                <a:spcPct val="107000"/>
              </a:lnSpc>
              <a:spcBef>
                <a:spcPts val="0"/>
              </a:spcBef>
              <a:spcAft>
                <a:spcPts val="800"/>
              </a:spcAft>
              <a:buFont typeface="Arial" panose="020B0604020202020204" pitchFamily="34" charset="0"/>
              <a:buChar char="•"/>
            </a:pPr>
            <a:r>
              <a:rPr lang="en-US" sz="2400" i="1" dirty="0">
                <a:effectLst/>
                <a:latin typeface="Arial" panose="020B0604020202020204" pitchFamily="34" charset="0"/>
                <a:ea typeface="Calibri" panose="020F0502020204030204" pitchFamily="34" charset="0"/>
                <a:cs typeface="Arial" panose="020B0604020202020204" pitchFamily="34" charset="0"/>
              </a:rPr>
              <a:t>Soil Degradation</a:t>
            </a:r>
          </a:p>
          <a:p>
            <a:endParaRPr lang="en-US" sz="4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648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1B49EB6-B5CD-4DD1-BF59-C773F7F3C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300038"/>
            <a:ext cx="834390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1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8823F-CEAA-40DA-9044-CF7B11064979}"/>
              </a:ext>
            </a:extLst>
          </p:cNvPr>
          <p:cNvSpPr txBox="1"/>
          <p:nvPr/>
        </p:nvSpPr>
        <p:spPr>
          <a:xfrm>
            <a:off x="840261" y="210066"/>
            <a:ext cx="9885406" cy="3970318"/>
          </a:xfrm>
          <a:prstGeom prst="rect">
            <a:avLst/>
          </a:prstGeom>
          <a:noFill/>
        </p:spPr>
        <p:txBody>
          <a:bodyPr wrap="square" rtlCol="0">
            <a:spAutoFit/>
          </a:bodyPr>
          <a:lstStyle/>
          <a:p>
            <a:pPr marL="285750" indent="-285750">
              <a:buFont typeface="Arial" panose="020B0604020202020204" pitchFamily="34" charset="0"/>
              <a:buChar char="•"/>
            </a:pPr>
            <a:r>
              <a:rPr lang="en-CA" b="1" i="0" dirty="0">
                <a:effectLst/>
                <a:latin typeface="Arial" panose="020B0604020202020204" pitchFamily="34" charset="0"/>
                <a:cs typeface="Arial" panose="020B0604020202020204" pitchFamily="34" charset="0"/>
              </a:rPr>
              <a:t>According to the World Meteorological Organization (WMO), the 2020 Antarctic </a:t>
            </a:r>
            <a:r>
              <a:rPr lang="en-CA" b="1" i="0" u="sng" dirty="0">
                <a:effectLst/>
                <a:latin typeface="Arial" panose="020B0604020202020204" pitchFamily="34" charset="0"/>
                <a:cs typeface="Arial" panose="020B0604020202020204" pitchFamily="34" charset="0"/>
              </a:rPr>
              <a:t>ozone </a:t>
            </a:r>
            <a:r>
              <a:rPr lang="en-CA" b="1" i="0" dirty="0">
                <a:effectLst/>
                <a:latin typeface="Arial" panose="020B0604020202020204" pitchFamily="34" charset="0"/>
                <a:cs typeface="Arial" panose="020B0604020202020204" pitchFamily="34" charset="0"/>
              </a:rPr>
              <a:t>hole has peaked in size and depth.</a:t>
            </a:r>
          </a:p>
          <a:p>
            <a:pPr marL="285750" indent="-285750">
              <a:buFont typeface="Arial" panose="020B0604020202020204" pitchFamily="34" charset="0"/>
              <a:buChar char="•"/>
            </a:pPr>
            <a:endParaRPr lang="en-CA" b="1"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     </a:t>
            </a:r>
            <a:r>
              <a:rPr lang="en-CA" b="1" i="0" u="sng" dirty="0">
                <a:effectLst/>
                <a:latin typeface="Arial" panose="020B0604020202020204" pitchFamily="34" charset="0"/>
                <a:cs typeface="Arial" panose="020B0604020202020204" pitchFamily="34" charset="0"/>
              </a:rPr>
              <a:t>Deforestation</a:t>
            </a:r>
            <a:r>
              <a:rPr lang="en-CA" b="1" i="0" dirty="0">
                <a:effectLst/>
                <a:latin typeface="Arial" panose="020B0604020202020204" pitchFamily="34" charset="0"/>
                <a:cs typeface="Arial" panose="020B0604020202020204" pitchFamily="34" charset="0"/>
              </a:rPr>
              <a:t> is a  </a:t>
            </a:r>
            <a:r>
              <a:rPr lang="en-CA" b="1" dirty="0">
                <a:latin typeface="Arial" panose="020B0604020202020204" pitchFamily="34" charset="0"/>
                <a:cs typeface="Arial" panose="020B0604020202020204" pitchFamily="34" charset="0"/>
              </a:rPr>
              <a:t>threat to biodiversity.</a:t>
            </a:r>
            <a:r>
              <a:rPr lang="en-CA" b="1" i="0" dirty="0">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CA" b="1" i="0" dirty="0">
                <a:effectLst/>
                <a:latin typeface="Arial" panose="020B0604020202020204" pitchFamily="34" charset="0"/>
                <a:cs typeface="Arial" panose="020B0604020202020204" pitchFamily="34" charset="0"/>
              </a:rPr>
              <a:t> From mammals to birds, insects, amphibians or plants, the forest is home to many rare and fragile species, 80% of the Earth’s land animals and plants live in forests.</a:t>
            </a: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Forests also save the soil from erosion.</a:t>
            </a: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Tress provide oxygen.</a:t>
            </a: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b="1"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i="0" u="sng" dirty="0">
                <a:effectLst/>
                <a:latin typeface="Arial" panose="020B0604020202020204" pitchFamily="34" charset="0"/>
                <a:cs typeface="Arial" panose="020B0604020202020204" pitchFamily="34" charset="0"/>
              </a:rPr>
              <a:t>Ocean acidification </a:t>
            </a:r>
            <a:r>
              <a:rPr lang="en-CA" b="1" i="0" dirty="0">
                <a:effectLst/>
                <a:latin typeface="Arial" panose="020B0604020202020204" pitchFamily="34" charset="0"/>
                <a:cs typeface="Arial" panose="020B0604020202020204" pitchFamily="34" charset="0"/>
              </a:rPr>
              <a:t>is the ongoing decrease in the pH value of the Earth's oceans, caused by the uptake of carbon dioxide (CO. 2) from the atmosphere. The main cause of ocean acidification is the burning of fossil fuels.</a:t>
            </a:r>
            <a:endParaRPr lang="en-US" b="1" dirty="0">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D1611EC0-83B6-4C8C-80EF-6A3DF1F45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97" y="4547286"/>
            <a:ext cx="9638270" cy="231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9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EFEA076-2DF4-4AE1-B6FE-3490516C3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300038"/>
            <a:ext cx="834390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2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D7031-5A8F-46B7-89B8-92F8344F330C}"/>
              </a:ext>
            </a:extLst>
          </p:cNvPr>
          <p:cNvSpPr txBox="1"/>
          <p:nvPr/>
        </p:nvSpPr>
        <p:spPr>
          <a:xfrm>
            <a:off x="2421924" y="1186249"/>
            <a:ext cx="6845644" cy="3816429"/>
          </a:xfrm>
          <a:prstGeom prst="rect">
            <a:avLst/>
          </a:prstGeom>
          <a:noFill/>
        </p:spPr>
        <p:txBody>
          <a:bodyPr wrap="square" rtlCol="0">
            <a:spAutoFit/>
          </a:bodyPr>
          <a:lstStyle/>
          <a:p>
            <a:r>
              <a:rPr lang="en-CA" sz="2800" b="1" i="0" dirty="0">
                <a:effectLst/>
                <a:latin typeface="Open Sans" panose="020B0606030504020204" pitchFamily="34" charset="0"/>
              </a:rPr>
              <a:t>According to the  findings from the IPCC’s report:</a:t>
            </a:r>
          </a:p>
          <a:p>
            <a:endParaRPr lang="en-CA" sz="2800" b="1" dirty="0">
              <a:latin typeface="Open Sans" panose="020B0606030504020204" pitchFamily="34" charset="0"/>
            </a:endParaRPr>
          </a:p>
          <a:p>
            <a:r>
              <a:rPr lang="en-CA" sz="2800" b="1" i="0" dirty="0">
                <a:effectLst/>
                <a:latin typeface="Open Sans" panose="020B0606030504020204" pitchFamily="34" charset="0"/>
              </a:rPr>
              <a:t>In the past 40 years, it is likely (66-100 per cent probability) that the global proportion of major (Category 3–5) </a:t>
            </a:r>
            <a:r>
              <a:rPr lang="en-CA" sz="2800" b="1" i="0" u="sng" dirty="0">
                <a:effectLst/>
                <a:latin typeface="Open Sans" panose="020B0606030504020204" pitchFamily="34" charset="0"/>
              </a:rPr>
              <a:t>tropical cyclone occurrence </a:t>
            </a:r>
            <a:r>
              <a:rPr lang="en-CA" sz="2800" b="1" i="0" dirty="0">
                <a:effectLst/>
                <a:latin typeface="Open Sans" panose="020B0606030504020204" pitchFamily="34" charset="0"/>
              </a:rPr>
              <a:t>has increased</a:t>
            </a:r>
          </a:p>
          <a:p>
            <a:endParaRPr lang="en-US" dirty="0"/>
          </a:p>
        </p:txBody>
      </p:sp>
    </p:spTree>
    <p:extLst>
      <p:ext uri="{BB962C8B-B14F-4D97-AF65-F5344CB8AC3E}">
        <p14:creationId xmlns:p14="http://schemas.microsoft.com/office/powerpoint/2010/main" val="249660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2310102-972B-4FF5-A626-7BBC56CDE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300038"/>
            <a:ext cx="4695825" cy="6257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C6BCDC-C350-4E4E-BF11-1B5C3E9434C9}"/>
              </a:ext>
            </a:extLst>
          </p:cNvPr>
          <p:cNvSpPr txBox="1"/>
          <p:nvPr/>
        </p:nvSpPr>
        <p:spPr>
          <a:xfrm>
            <a:off x="914401" y="685800"/>
            <a:ext cx="2528888"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The Mountains are changing.</a:t>
            </a:r>
          </a:p>
          <a:p>
            <a:pPr marL="285750" indent="-285750">
              <a:buFont typeface="Arial" panose="020B0604020202020204" pitchFamily="34" charset="0"/>
              <a:buChar char="•"/>
            </a:pPr>
            <a:r>
              <a:rPr lang="en-US" b="1" dirty="0"/>
              <a:t>Summers are hotter and dryer.</a:t>
            </a:r>
          </a:p>
          <a:p>
            <a:pPr marL="285750" indent="-285750">
              <a:buFont typeface="Arial" panose="020B0604020202020204" pitchFamily="34" charset="0"/>
              <a:buChar char="•"/>
            </a:pPr>
            <a:r>
              <a:rPr lang="en-US" b="1" dirty="0"/>
              <a:t>Glaciers are shrinking</a:t>
            </a:r>
          </a:p>
          <a:p>
            <a:pPr marL="285750" indent="-285750">
              <a:buFont typeface="Arial" panose="020B0604020202020204" pitchFamily="34" charset="0"/>
              <a:buChar char="•"/>
            </a:pPr>
            <a:r>
              <a:rPr lang="en-US" b="1" dirty="0"/>
              <a:t>Heat waves are common</a:t>
            </a:r>
          </a:p>
          <a:p>
            <a:pPr marL="285750" indent="-285750">
              <a:buFont typeface="Arial" panose="020B0604020202020204" pitchFamily="34" charset="0"/>
              <a:buChar char="•"/>
            </a:pPr>
            <a:r>
              <a:rPr lang="en-US" b="1" dirty="0"/>
              <a:t>Storms, floods and droughts are common</a:t>
            </a:r>
          </a:p>
          <a:p>
            <a:pPr marL="285750" indent="-285750">
              <a:buFont typeface="Arial" panose="020B0604020202020204" pitchFamily="34" charset="0"/>
              <a:buChar char="•"/>
            </a:pPr>
            <a:r>
              <a:rPr lang="en-US" b="1" dirty="0"/>
              <a:t>Wild fire is frequent and severe.</a:t>
            </a:r>
          </a:p>
          <a:p>
            <a:pPr marL="285750" indent="-285750">
              <a:buFont typeface="Arial" panose="020B0604020202020204" pitchFamily="34" charset="0"/>
              <a:buChar char="•"/>
            </a:pPr>
            <a:r>
              <a:rPr lang="en-US" b="1" dirty="0"/>
              <a:t>Wildlife and ecosystem is under </a:t>
            </a:r>
            <a:r>
              <a:rPr lang="en-US" b="1" i="1" u="sng" dirty="0"/>
              <a:t>stress</a:t>
            </a:r>
          </a:p>
        </p:txBody>
      </p:sp>
    </p:spTree>
    <p:extLst>
      <p:ext uri="{BB962C8B-B14F-4D97-AF65-F5344CB8AC3E}">
        <p14:creationId xmlns:p14="http://schemas.microsoft.com/office/powerpoint/2010/main" val="261543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D0A409-5DFF-43A9-803C-CD32A41002A0}"/>
              </a:ext>
            </a:extLst>
          </p:cNvPr>
          <p:cNvSpPr txBox="1"/>
          <p:nvPr/>
        </p:nvSpPr>
        <p:spPr>
          <a:xfrm>
            <a:off x="1888177" y="902525"/>
            <a:ext cx="8668987" cy="590931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 increasing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global temperatures</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increased environmental disasters will occur.</a:t>
            </a:r>
          </a:p>
          <a:p>
            <a:pPr marL="285750" indent="-285750">
              <a:buFont typeface="Arial" panose="020B0604020202020204" pitchFamily="34" charset="0"/>
              <a:buChar char="•"/>
            </a:pP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“Extreme events like droughts and floods, and greater CO2 concentrations in the atmosphere have already begun to impact staple crops around the world” (“Climate Change Food Security”). </a:t>
            </a:r>
          </a:p>
          <a:p>
            <a:pPr marL="285750" indent="-285750">
              <a:buFont typeface="Arial" panose="020B0604020202020204" pitchFamily="34" charset="0"/>
              <a:buChar char="•"/>
            </a:pP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Intense disasters will negatively impact agriculture. In terms of food availability, food prices are expected to rise. </a:t>
            </a:r>
          </a:p>
          <a:p>
            <a:pPr marL="285750" indent="-285750">
              <a:buFont typeface="Arial" panose="020B0604020202020204" pitchFamily="34" charset="0"/>
              <a:buChar char="•"/>
            </a:pPr>
            <a:endParaRPr lang="en-US"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 addition, climate change will also have a negative impact on the nutritional value of various agriculture. </a:t>
            </a:r>
          </a:p>
          <a:p>
            <a:pPr marL="285750" indent="-285750">
              <a:buFont typeface="Arial" panose="020B0604020202020204" pitchFamily="34" charset="0"/>
              <a:buChar char="•"/>
            </a:pP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Research has indicated that the increase of CO2 levels has led to the decrease of nutrients various crops. A lack of nutrients can lead to health and developmental issues (“Climate Change Will Reduce Nutrients in Crops”).</a:t>
            </a:r>
          </a:p>
          <a:p>
            <a:pPr marL="285750" indent="-285750">
              <a:buFont typeface="Arial" panose="020B0604020202020204" pitchFamily="34" charset="0"/>
              <a:buChar char="•"/>
            </a:pP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Overall, climate change will prove to have disastrous effects on the agricultural sector. </a:t>
            </a:r>
            <a:endParaRPr lang="en-US" b="1"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7096044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693</TotalTime>
  <Words>644</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Open Sans</vt:lpstr>
      <vt:lpstr>Times New Roman</vt:lpstr>
      <vt:lpstr>Crop</vt:lpstr>
      <vt:lpstr>The Effects of Climate Change in Our Future Lives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Climate Change in Our Future Lives</dc:title>
  <dc:creator>Shaheer Akram</dc:creator>
  <cp:lastModifiedBy>Shaheer Akram</cp:lastModifiedBy>
  <cp:revision>23</cp:revision>
  <dcterms:created xsi:type="dcterms:W3CDTF">2021-08-12T16:44:36Z</dcterms:created>
  <dcterms:modified xsi:type="dcterms:W3CDTF">2021-08-13T04:18:33Z</dcterms:modified>
</cp:coreProperties>
</file>