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40"/>
  </p:notesMasterIdLst>
  <p:sldIdLst>
    <p:sldId id="256" r:id="rId5"/>
    <p:sldId id="262" r:id="rId6"/>
    <p:sldId id="275" r:id="rId7"/>
    <p:sldId id="319" r:id="rId8"/>
    <p:sldId id="308" r:id="rId9"/>
    <p:sldId id="276" r:id="rId10"/>
    <p:sldId id="307" r:id="rId11"/>
    <p:sldId id="265" r:id="rId12"/>
    <p:sldId id="277" r:id="rId13"/>
    <p:sldId id="302" r:id="rId14"/>
    <p:sldId id="278" r:id="rId15"/>
    <p:sldId id="309" r:id="rId16"/>
    <p:sldId id="279" r:id="rId17"/>
    <p:sldId id="280" r:id="rId18"/>
    <p:sldId id="303" r:id="rId19"/>
    <p:sldId id="304" r:id="rId20"/>
    <p:sldId id="281" r:id="rId21"/>
    <p:sldId id="282" r:id="rId22"/>
    <p:sldId id="283" r:id="rId23"/>
    <p:sldId id="284" r:id="rId24"/>
    <p:sldId id="285" r:id="rId25"/>
    <p:sldId id="286" r:id="rId26"/>
    <p:sldId id="287" r:id="rId27"/>
    <p:sldId id="274" r:id="rId28"/>
    <p:sldId id="291" r:id="rId29"/>
    <p:sldId id="312" r:id="rId30"/>
    <p:sldId id="293" r:id="rId31"/>
    <p:sldId id="294" r:id="rId32"/>
    <p:sldId id="295" r:id="rId33"/>
    <p:sldId id="296" r:id="rId34"/>
    <p:sldId id="297" r:id="rId35"/>
    <p:sldId id="298" r:id="rId36"/>
    <p:sldId id="299" r:id="rId37"/>
    <p:sldId id="300" r:id="rId38"/>
    <p:sldId id="30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859" autoAdjust="0"/>
  </p:normalViewPr>
  <p:slideViewPr>
    <p:cSldViewPr>
      <p:cViewPr>
        <p:scale>
          <a:sx n="81" d="100"/>
          <a:sy n="81" d="100"/>
        </p:scale>
        <p:origin x="10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3409BA-E8CB-4666-82A5-9DDE1A20336A}" type="datetimeFigureOut">
              <a:rPr lang="en-CA" smtClean="0"/>
              <a:pPr/>
              <a:t>2021-08-11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FF3170-970D-4017-9702-880F4F4356E8}" type="slidenum">
              <a:rPr lang="en-CA" smtClean="0"/>
              <a:pPr/>
              <a:t>‹#›</a:t>
            </a:fld>
            <a:endParaRPr lang="en-CA"/>
          </a:p>
        </p:txBody>
      </p:sp>
    </p:spTree>
    <p:extLst>
      <p:ext uri="{BB962C8B-B14F-4D97-AF65-F5344CB8AC3E}">
        <p14:creationId xmlns:p14="http://schemas.microsoft.com/office/powerpoint/2010/main" val="1864358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t>With British and French coastal settlements, the Beothuk were forced inland. The lack of their normal food source gradually decreased the Beothuk population. By the 19th Century, the tribe no longer existed.</a:t>
            </a: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0C1AB9F-CF5D-40D2-8093-9E25C468F777}" type="slidenum">
              <a:rPr lang="en-CA">
                <a:solidFill>
                  <a:prstClr val="black"/>
                </a:solidFill>
              </a:rPr>
              <a:pPr>
                <a:defRPr/>
              </a:pPr>
              <a:t>3</a:t>
            </a:fld>
            <a:endParaRPr lang="en-CA">
              <a:solidFill>
                <a:prstClr val="black"/>
              </a:solidFill>
            </a:endParaRPr>
          </a:p>
        </p:txBody>
      </p:sp>
    </p:spTree>
    <p:extLst>
      <p:ext uri="{BB962C8B-B14F-4D97-AF65-F5344CB8AC3E}">
        <p14:creationId xmlns:p14="http://schemas.microsoft.com/office/powerpoint/2010/main" val="2776702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t>Foreign fisherman came from England, the U.S., the Soviet Union, East and West Germany. Spain, Portugal, Poland and some Asia nations such as Japan and Korea.  </a:t>
            </a: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D51EB81-8E04-4D53-A746-35A29CA25E4C}" type="slidenum">
              <a:rPr lang="en-CA">
                <a:solidFill>
                  <a:prstClr val="black"/>
                </a:solidFill>
              </a:rPr>
              <a:pPr>
                <a:defRPr/>
              </a:pPr>
              <a:t>31</a:t>
            </a:fld>
            <a:endParaRPr lang="en-CA">
              <a:solidFill>
                <a:prstClr val="black"/>
              </a:solidFill>
            </a:endParaRPr>
          </a:p>
        </p:txBody>
      </p:sp>
    </p:spTree>
    <p:extLst>
      <p:ext uri="{BB962C8B-B14F-4D97-AF65-F5344CB8AC3E}">
        <p14:creationId xmlns:p14="http://schemas.microsoft.com/office/powerpoint/2010/main" val="1559486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t>While the adaptive capacity of the Canadian fisheries sector with respect to climate change is generally poorly understood, there is growing recognition of the need to anticipate and prepare for potential changes, and increased realization that present-day decisions will affect future vulnerabilities. Fish can be exposed to high levels of pollution, as the bodies of water in which they live often receive contaminants from precipitation, storm water runoff and industrial effluents.</a:t>
            </a:r>
          </a:p>
          <a:p>
            <a:pPr eaLnBrk="1" hangingPunct="1">
              <a:spcBef>
                <a:spcPct val="0"/>
              </a:spcBef>
            </a:pPr>
            <a:r>
              <a:rPr lang="en-CA"/>
              <a:t>Exposure to harmful chemicals can weaken the immune systems of fish and impair reproduction and development. Some of these chemicals can be passed on to other animals and humans that eat them.</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B2C2A4C-76F1-4A5A-A441-E85F13160AC6}" type="slidenum">
              <a:rPr lang="en-CA">
                <a:solidFill>
                  <a:prstClr val="black"/>
                </a:solidFill>
              </a:rPr>
              <a:pPr>
                <a:defRPr/>
              </a:pPr>
              <a:t>33</a:t>
            </a:fld>
            <a:endParaRPr lang="en-CA">
              <a:solidFill>
                <a:prstClr val="black"/>
              </a:solidFill>
            </a:endParaRPr>
          </a:p>
        </p:txBody>
      </p:sp>
    </p:spTree>
    <p:extLst>
      <p:ext uri="{BB962C8B-B14F-4D97-AF65-F5344CB8AC3E}">
        <p14:creationId xmlns:p14="http://schemas.microsoft.com/office/powerpoint/2010/main" val="232443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t>Aquatic invasive species (AIS) have already been responsible for significant devastation of some native fish species and fisheries in Canada. Annually, the problem is responsible for billions of dollars in lost revenue and control measures. Canada, with its huge freshwater resource and extensive coastline, is especially vulnerable to this threat.</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242ACAE-3E18-4CC8-A7D8-240B1484BD1C}" type="slidenum">
              <a:rPr lang="en-CA">
                <a:solidFill>
                  <a:prstClr val="black"/>
                </a:solidFill>
              </a:rPr>
              <a:pPr>
                <a:defRPr/>
              </a:pPr>
              <a:t>34</a:t>
            </a:fld>
            <a:endParaRPr lang="en-CA">
              <a:solidFill>
                <a:prstClr val="black"/>
              </a:solidFill>
            </a:endParaRPr>
          </a:p>
        </p:txBody>
      </p:sp>
    </p:spTree>
    <p:extLst>
      <p:ext uri="{BB962C8B-B14F-4D97-AF65-F5344CB8AC3E}">
        <p14:creationId xmlns:p14="http://schemas.microsoft.com/office/powerpoint/2010/main" val="4160790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dirty="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0C1AB9F-CF5D-40D2-8093-9E25C468F777}" type="slidenum">
              <a:rPr lang="en-CA">
                <a:solidFill>
                  <a:prstClr val="black"/>
                </a:solidFill>
              </a:rPr>
              <a:pPr>
                <a:defRPr/>
              </a:pPr>
              <a:t>5</a:t>
            </a:fld>
            <a:endParaRPr lang="en-CA">
              <a:solidFill>
                <a:prstClr val="black"/>
              </a:solidFill>
            </a:endParaRPr>
          </a:p>
        </p:txBody>
      </p:sp>
    </p:spTree>
    <p:extLst>
      <p:ext uri="{BB962C8B-B14F-4D97-AF65-F5344CB8AC3E}">
        <p14:creationId xmlns:p14="http://schemas.microsoft.com/office/powerpoint/2010/main" val="413559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t>These fisherman for the most part would fish for a few months in the summer and would leave in the winter, with the exception of the Viking .</a:t>
            </a: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946A575-70CF-467A-ACDC-66670E66D187}" type="slidenum">
              <a:rPr lang="en-CA">
                <a:solidFill>
                  <a:prstClr val="black"/>
                </a:solidFill>
              </a:rPr>
              <a:pPr>
                <a:defRPr/>
              </a:pPr>
              <a:t>6</a:t>
            </a:fld>
            <a:endParaRPr lang="en-CA">
              <a:solidFill>
                <a:prstClr val="black"/>
              </a:solidFill>
            </a:endParaRPr>
          </a:p>
        </p:txBody>
      </p:sp>
    </p:spTree>
    <p:extLst>
      <p:ext uri="{BB962C8B-B14F-4D97-AF65-F5344CB8AC3E}">
        <p14:creationId xmlns:p14="http://schemas.microsoft.com/office/powerpoint/2010/main" val="2259201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t>1. Prawn Trap 2. Dive 3. Groundfish Bottom Longline 4. Shrimp Beam Trawl 5. Groundfish Otter Trawl 6. Midwater Trawl 7. Hook and Line</a:t>
            </a: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554A7BC-38A2-47EA-AB6B-49B1B2CF4867}" type="slidenum">
              <a:rPr lang="en-CA">
                <a:solidFill>
                  <a:prstClr val="black"/>
                </a:solidFill>
              </a:rPr>
              <a:pPr>
                <a:defRPr/>
              </a:pPr>
              <a:t>11</a:t>
            </a:fld>
            <a:endParaRPr lang="en-CA">
              <a:solidFill>
                <a:prstClr val="black"/>
              </a:solidFill>
            </a:endParaRPr>
          </a:p>
        </p:txBody>
      </p:sp>
    </p:spTree>
    <p:extLst>
      <p:ext uri="{BB962C8B-B14F-4D97-AF65-F5344CB8AC3E}">
        <p14:creationId xmlns:p14="http://schemas.microsoft.com/office/powerpoint/2010/main" val="2250092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t>8. Salmon Purse Seine 9. Midwater Salmon Gillnet 10. Pelagic Longline (swordfish longline) 11. Harpoon (swordfish harpoon)</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BA59FCA-CE68-4FCC-AB6F-F2B88D611EA3}" type="slidenum">
              <a:rPr lang="en-CA">
                <a:solidFill>
                  <a:prstClr val="black"/>
                </a:solidFill>
              </a:rPr>
              <a:pPr>
                <a:defRPr/>
              </a:pPr>
              <a:t>13</a:t>
            </a:fld>
            <a:endParaRPr lang="en-CA">
              <a:solidFill>
                <a:prstClr val="black"/>
              </a:solidFill>
            </a:endParaRPr>
          </a:p>
        </p:txBody>
      </p:sp>
    </p:spTree>
    <p:extLst>
      <p:ext uri="{BB962C8B-B14F-4D97-AF65-F5344CB8AC3E}">
        <p14:creationId xmlns:p14="http://schemas.microsoft.com/office/powerpoint/2010/main" val="193696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t>12. Purse Seine (herring seine) 13. Groundfish Otter Trawl 14. Offshore Hydraulic Clam Dredge 15. Dredge (scallop dredge) 16. Pot and Trap (lobster trap) 17. Bottom Gillnet (groundfish gillnet) 18. Groundfish Bottom Longline 19. Pot and Trap (crab pots) 20. Dive</a:t>
            </a: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467CC26-FE3D-4A6B-AEC9-6E2E9B4050B3}" type="slidenum">
              <a:rPr lang="en-CA">
                <a:solidFill>
                  <a:prstClr val="black"/>
                </a:solidFill>
              </a:rPr>
              <a:pPr>
                <a:defRPr/>
              </a:pPr>
              <a:t>14</a:t>
            </a:fld>
            <a:endParaRPr lang="en-CA">
              <a:solidFill>
                <a:prstClr val="black"/>
              </a:solidFill>
            </a:endParaRPr>
          </a:p>
        </p:txBody>
      </p:sp>
    </p:spTree>
    <p:extLst>
      <p:ext uri="{BB962C8B-B14F-4D97-AF65-F5344CB8AC3E}">
        <p14:creationId xmlns:p14="http://schemas.microsoft.com/office/powerpoint/2010/main" val="4026554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t>The Grand Banks of Newfoundland are a group of underwater plateaus southeast of Newfoundland on the North American continental shelf. These areas are relatively shallow, ranging from 80 to 330 feet (24–100 m) in depth. The cold Labrador Current mixes with the warm waters of the Gulf Stream here.</a:t>
            </a:r>
          </a:p>
          <a:p>
            <a:pPr eaLnBrk="1" hangingPunct="1">
              <a:spcBef>
                <a:spcPct val="0"/>
              </a:spcBef>
            </a:pPr>
            <a:r>
              <a:rPr lang="en-CA"/>
              <a:t>The mixing of these waters and the shape of the ocean bottom lifts nutrients to the surface. These conditions helped to create one of the richest fishing grounds in the world.</a:t>
            </a: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F166950-7F92-4CEA-85BB-E80B6F1DFB82}" type="slidenum">
              <a:rPr lang="en-CA">
                <a:solidFill>
                  <a:prstClr val="black"/>
                </a:solidFill>
              </a:rPr>
              <a:pPr>
                <a:defRPr/>
              </a:pPr>
              <a:t>17</a:t>
            </a:fld>
            <a:endParaRPr lang="en-CA">
              <a:solidFill>
                <a:prstClr val="black"/>
              </a:solidFill>
            </a:endParaRPr>
          </a:p>
        </p:txBody>
      </p:sp>
    </p:spTree>
    <p:extLst>
      <p:ext uri="{BB962C8B-B14F-4D97-AF65-F5344CB8AC3E}">
        <p14:creationId xmlns:p14="http://schemas.microsoft.com/office/powerpoint/2010/main" val="424111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t>Aquaculture involves cultivating freshwater and saltwater populations under controlled conditions, and can be contrasted with commercial fishing (which is the harvesting of wild fish).</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EE5E0AB-078C-4736-B269-5C9042E8C6FC}" type="slidenum">
              <a:rPr lang="en-CA">
                <a:solidFill>
                  <a:prstClr val="black"/>
                </a:solidFill>
              </a:rPr>
              <a:pPr>
                <a:defRPr/>
              </a:pPr>
              <a:t>21</a:t>
            </a:fld>
            <a:endParaRPr lang="en-CA">
              <a:solidFill>
                <a:prstClr val="black"/>
              </a:solidFill>
            </a:endParaRPr>
          </a:p>
        </p:txBody>
      </p:sp>
    </p:spTree>
    <p:extLst>
      <p:ext uri="{BB962C8B-B14F-4D97-AF65-F5344CB8AC3E}">
        <p14:creationId xmlns:p14="http://schemas.microsoft.com/office/powerpoint/2010/main" val="2032323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A019808-2CE8-466D-9B5B-703EB42E432C}" type="slidenum">
              <a:rPr lang="en-CA">
                <a:solidFill>
                  <a:prstClr val="black"/>
                </a:solidFill>
              </a:rPr>
              <a:pPr>
                <a:defRPr/>
              </a:pPr>
              <a:t>28</a:t>
            </a:fld>
            <a:endParaRPr lang="en-CA">
              <a:solidFill>
                <a:prstClr val="black"/>
              </a:solidFill>
            </a:endParaRPr>
          </a:p>
        </p:txBody>
      </p:sp>
    </p:spTree>
    <p:extLst>
      <p:ext uri="{BB962C8B-B14F-4D97-AF65-F5344CB8AC3E}">
        <p14:creationId xmlns:p14="http://schemas.microsoft.com/office/powerpoint/2010/main" val="3808805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2FDD3F4-7C47-4135-B715-AF728CF67095}" type="datetimeFigureOut">
              <a:rPr lang="en-CA" smtClean="0"/>
              <a:pPr/>
              <a:t>2021-08-11</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4E104F34-67DA-43DC-B030-38698051CE40}"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2FDD3F4-7C47-4135-B715-AF728CF67095}" type="datetimeFigureOut">
              <a:rPr lang="en-CA" smtClean="0"/>
              <a:pPr/>
              <a:t>2021-08-11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104F34-67DA-43DC-B030-38698051CE40}"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2FDD3F4-7C47-4135-B715-AF728CF67095}" type="datetimeFigureOut">
              <a:rPr lang="en-CA" smtClean="0"/>
              <a:pPr/>
              <a:t>2021-08-11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104F34-67DA-43DC-B030-38698051CE40}"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6D1169BD-D9F0-44D1-B5B5-DB8BA0C0BB79}" type="datetimeFigureOut">
              <a:rPr lang="en-CA">
                <a:solidFill>
                  <a:prstClr val="black">
                    <a:tint val="75000"/>
                  </a:prstClr>
                </a:solidFill>
              </a:rPr>
              <a:pPr>
                <a:defRPr/>
              </a:pPr>
              <a:t>2021-08-11</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9DC7BF-9DF3-4C25-A060-E2FC4C94C21B}"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3793790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9B741BB3-6F70-425B-BCF6-9FC491EC089C}" type="datetimeFigureOut">
              <a:rPr lang="en-CA">
                <a:solidFill>
                  <a:prstClr val="black">
                    <a:tint val="75000"/>
                  </a:prstClr>
                </a:solidFill>
              </a:rPr>
              <a:pPr>
                <a:defRPr/>
              </a:pPr>
              <a:t>2021-08-11</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776B0B-F451-470E-93BB-27CD6C0A9234}"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1276615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E2E1B40-525D-4A33-9B6E-FD4331076E44}" type="datetimeFigureOut">
              <a:rPr lang="en-CA">
                <a:solidFill>
                  <a:prstClr val="black">
                    <a:tint val="75000"/>
                  </a:prstClr>
                </a:solidFill>
              </a:rPr>
              <a:pPr>
                <a:defRPr/>
              </a:pPr>
              <a:t>2021-08-11</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F9F2A35-DFE1-4F3E-9922-5CD34B5A6045}"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794170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fld id="{88BB799C-E91B-4BCA-9157-98D9CC0C8797}" type="datetimeFigureOut">
              <a:rPr lang="en-CA">
                <a:solidFill>
                  <a:prstClr val="black">
                    <a:tint val="75000"/>
                  </a:prstClr>
                </a:solidFill>
              </a:rPr>
              <a:pPr>
                <a:defRPr/>
              </a:pPr>
              <a:t>2021-08-11</a:t>
            </a:fld>
            <a:endParaRPr lang="en-C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8395E5-E5C3-4940-AD93-099698014AB5}"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2893174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fld id="{E46EAA6C-03BF-4536-96C5-B1B528B31919}" type="datetimeFigureOut">
              <a:rPr lang="en-CA">
                <a:solidFill>
                  <a:prstClr val="black">
                    <a:tint val="75000"/>
                  </a:prstClr>
                </a:solidFill>
              </a:rPr>
              <a:pPr>
                <a:defRPr/>
              </a:pPr>
              <a:t>2021-08-11</a:t>
            </a:fld>
            <a:endParaRPr lang="en-CA"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8A834CE-FEB2-422F-8C0F-C2F8A2C8DD7F}"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2241622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69F341AE-DA18-437C-BD54-30F7B5F5C086}" type="datetimeFigureOut">
              <a:rPr lang="en-CA">
                <a:solidFill>
                  <a:prstClr val="black">
                    <a:tint val="75000"/>
                  </a:prstClr>
                </a:solidFill>
              </a:rPr>
              <a:pPr>
                <a:defRPr/>
              </a:pPr>
              <a:t>2021-08-11</a:t>
            </a:fld>
            <a:endParaRPr lang="en-CA"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4FA1F7E-595B-4771-96DC-ECB52D2F9139}"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2649130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ED449B8-A89C-4F41-B8BD-3500A343EB39}" type="datetimeFigureOut">
              <a:rPr lang="en-CA">
                <a:solidFill>
                  <a:prstClr val="black">
                    <a:tint val="75000"/>
                  </a:prstClr>
                </a:solidFill>
              </a:rPr>
              <a:pPr>
                <a:defRPr/>
              </a:pPr>
              <a:t>2021-08-11</a:t>
            </a:fld>
            <a:endParaRPr lang="en-CA"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CF294DD-F99B-455A-A876-2EC0B9C853B3}"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2186387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729F916-2CCA-49DC-9299-B9376705291E}" type="datetimeFigureOut">
              <a:rPr lang="en-CA">
                <a:solidFill>
                  <a:prstClr val="black">
                    <a:tint val="75000"/>
                  </a:prstClr>
                </a:solidFill>
              </a:rPr>
              <a:pPr>
                <a:defRPr/>
              </a:pPr>
              <a:t>2021-08-11</a:t>
            </a:fld>
            <a:endParaRPr lang="en-C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621D71-C685-43EF-B70C-C42B05BCD02C}"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2628123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2FDD3F4-7C47-4135-B715-AF728CF67095}" type="datetimeFigureOut">
              <a:rPr lang="en-CA" smtClean="0"/>
              <a:pPr/>
              <a:t>2021-08-11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104F34-67DA-43DC-B030-38698051CE40}" type="slidenum">
              <a:rPr lang="en-CA" smtClean="0"/>
              <a:pPr/>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37DD496-4A62-465C-8E77-43C32436EAE2}" type="datetimeFigureOut">
              <a:rPr lang="en-CA">
                <a:solidFill>
                  <a:prstClr val="black">
                    <a:tint val="75000"/>
                  </a:prstClr>
                </a:solidFill>
              </a:rPr>
              <a:pPr>
                <a:defRPr/>
              </a:pPr>
              <a:t>2021-08-11</a:t>
            </a:fld>
            <a:endParaRPr lang="en-C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8F6FCDB-7986-4FA7-B7B9-9B58EEA893F6}"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2258140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6E7D6C73-3DE3-4821-8058-A804775F63FF}" type="datetimeFigureOut">
              <a:rPr lang="en-CA">
                <a:solidFill>
                  <a:prstClr val="black">
                    <a:tint val="75000"/>
                  </a:prstClr>
                </a:solidFill>
              </a:rPr>
              <a:pPr>
                <a:defRPr/>
              </a:pPr>
              <a:t>2021-08-11</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85FE24-EC05-499F-B680-4142C00F0FE4}"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2263198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5312C8FC-177F-410B-AE1A-3BFEB670709A}" type="datetimeFigureOut">
              <a:rPr lang="en-CA">
                <a:solidFill>
                  <a:prstClr val="black">
                    <a:tint val="75000"/>
                  </a:prstClr>
                </a:solidFill>
              </a:rPr>
              <a:pPr>
                <a:defRPr/>
              </a:pPr>
              <a:t>2021-08-11</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2729BC-7D90-43D7-9FB5-8A92FBF640B6}"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3438228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6D1169BD-D9F0-44D1-B5B5-DB8BA0C0BB79}" type="datetimeFigureOut">
              <a:rPr lang="en-CA">
                <a:solidFill>
                  <a:prstClr val="black">
                    <a:tint val="75000"/>
                  </a:prstClr>
                </a:solidFill>
              </a:rPr>
              <a:pPr>
                <a:defRPr/>
              </a:pPr>
              <a:t>2021-08-11</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9DC7BF-9DF3-4C25-A060-E2FC4C94C21B}"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2624076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9B741BB3-6F70-425B-BCF6-9FC491EC089C}" type="datetimeFigureOut">
              <a:rPr lang="en-CA">
                <a:solidFill>
                  <a:prstClr val="black">
                    <a:tint val="75000"/>
                  </a:prstClr>
                </a:solidFill>
              </a:rPr>
              <a:pPr>
                <a:defRPr/>
              </a:pPr>
              <a:t>2021-08-11</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776B0B-F451-470E-93BB-27CD6C0A9234}"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1045400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E2E1B40-525D-4A33-9B6E-FD4331076E44}" type="datetimeFigureOut">
              <a:rPr lang="en-CA">
                <a:solidFill>
                  <a:prstClr val="black">
                    <a:tint val="75000"/>
                  </a:prstClr>
                </a:solidFill>
              </a:rPr>
              <a:pPr>
                <a:defRPr/>
              </a:pPr>
              <a:t>2021-08-11</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F9F2A35-DFE1-4F3E-9922-5CD34B5A6045}"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3209842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fld id="{88BB799C-E91B-4BCA-9157-98D9CC0C8797}" type="datetimeFigureOut">
              <a:rPr lang="en-CA">
                <a:solidFill>
                  <a:prstClr val="black">
                    <a:tint val="75000"/>
                  </a:prstClr>
                </a:solidFill>
              </a:rPr>
              <a:pPr>
                <a:defRPr/>
              </a:pPr>
              <a:t>2021-08-11</a:t>
            </a:fld>
            <a:endParaRPr lang="en-C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58395E5-E5C3-4940-AD93-099698014AB5}"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2893513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fld id="{E46EAA6C-03BF-4536-96C5-B1B528B31919}" type="datetimeFigureOut">
              <a:rPr lang="en-CA">
                <a:solidFill>
                  <a:prstClr val="black">
                    <a:tint val="75000"/>
                  </a:prstClr>
                </a:solidFill>
              </a:rPr>
              <a:pPr>
                <a:defRPr/>
              </a:pPr>
              <a:t>2021-08-11</a:t>
            </a:fld>
            <a:endParaRPr lang="en-CA"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8A834CE-FEB2-422F-8C0F-C2F8A2C8DD7F}"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3210962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69F341AE-DA18-437C-BD54-30F7B5F5C086}" type="datetimeFigureOut">
              <a:rPr lang="en-CA">
                <a:solidFill>
                  <a:prstClr val="black">
                    <a:tint val="75000"/>
                  </a:prstClr>
                </a:solidFill>
              </a:rPr>
              <a:pPr>
                <a:defRPr/>
              </a:pPr>
              <a:t>2021-08-11</a:t>
            </a:fld>
            <a:endParaRPr lang="en-CA"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4FA1F7E-595B-4771-96DC-ECB52D2F9139}"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3861502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ED449B8-A89C-4F41-B8BD-3500A343EB39}" type="datetimeFigureOut">
              <a:rPr lang="en-CA">
                <a:solidFill>
                  <a:prstClr val="black">
                    <a:tint val="75000"/>
                  </a:prstClr>
                </a:solidFill>
              </a:rPr>
              <a:pPr>
                <a:defRPr/>
              </a:pPr>
              <a:t>2021-08-11</a:t>
            </a:fld>
            <a:endParaRPr lang="en-CA"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CF294DD-F99B-455A-A876-2EC0B9C853B3}"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3333328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2FDD3F4-7C47-4135-B715-AF728CF67095}" type="datetimeFigureOut">
              <a:rPr lang="en-CA" smtClean="0"/>
              <a:pPr/>
              <a:t>2021-08-11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104F34-67DA-43DC-B030-38698051CE40}"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729F916-2CCA-49DC-9299-B9376705291E}" type="datetimeFigureOut">
              <a:rPr lang="en-CA">
                <a:solidFill>
                  <a:prstClr val="black">
                    <a:tint val="75000"/>
                  </a:prstClr>
                </a:solidFill>
              </a:rPr>
              <a:pPr>
                <a:defRPr/>
              </a:pPr>
              <a:t>2021-08-11</a:t>
            </a:fld>
            <a:endParaRPr lang="en-C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621D71-C685-43EF-B70C-C42B05BCD02C}"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2159156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37DD496-4A62-465C-8E77-43C32436EAE2}" type="datetimeFigureOut">
              <a:rPr lang="en-CA">
                <a:solidFill>
                  <a:prstClr val="black">
                    <a:tint val="75000"/>
                  </a:prstClr>
                </a:solidFill>
              </a:rPr>
              <a:pPr>
                <a:defRPr/>
              </a:pPr>
              <a:t>2021-08-11</a:t>
            </a:fld>
            <a:endParaRPr lang="en-C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8F6FCDB-7986-4FA7-B7B9-9B58EEA893F6}"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1142237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6E7D6C73-3DE3-4821-8058-A804775F63FF}" type="datetimeFigureOut">
              <a:rPr lang="en-CA">
                <a:solidFill>
                  <a:prstClr val="black">
                    <a:tint val="75000"/>
                  </a:prstClr>
                </a:solidFill>
              </a:rPr>
              <a:pPr>
                <a:defRPr/>
              </a:pPr>
              <a:t>2021-08-11</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85FE24-EC05-499F-B680-4142C00F0FE4}"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1994377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5312C8FC-177F-410B-AE1A-3BFEB670709A}" type="datetimeFigureOut">
              <a:rPr lang="en-CA">
                <a:solidFill>
                  <a:prstClr val="black">
                    <a:tint val="75000"/>
                  </a:prstClr>
                </a:solidFill>
              </a:rPr>
              <a:pPr>
                <a:defRPr/>
              </a:pPr>
              <a:t>2021-08-11</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2729BC-7D90-43D7-9FB5-8A92FBF640B6}"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1085121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2FDD3F4-7C47-4135-B715-AF728CF67095}" type="datetimeFigureOut">
              <a:rPr lang="en-CA" smtClean="0">
                <a:solidFill>
                  <a:srgbClr val="DBF5F9">
                    <a:shade val="90000"/>
                  </a:srgbClr>
                </a:solidFill>
              </a:rPr>
              <a:pPr/>
              <a:t>2021-08-11</a:t>
            </a:fld>
            <a:endParaRPr lang="en-CA">
              <a:solidFill>
                <a:srgbClr val="DBF5F9">
                  <a:shade val="90000"/>
                </a:srgbClr>
              </a:solidFill>
            </a:endParaRPr>
          </a:p>
        </p:txBody>
      </p:sp>
      <p:sp>
        <p:nvSpPr>
          <p:cNvPr id="19" name="Footer Placeholder 18"/>
          <p:cNvSpPr>
            <a:spLocks noGrp="1"/>
          </p:cNvSpPr>
          <p:nvPr>
            <p:ph type="ftr" sz="quarter" idx="11"/>
          </p:nvPr>
        </p:nvSpPr>
        <p:spPr/>
        <p:txBody>
          <a:bodyPr/>
          <a:lstStyle/>
          <a:p>
            <a:endParaRPr lang="en-CA">
              <a:solidFill>
                <a:srgbClr val="DBF5F9">
                  <a:shade val="90000"/>
                </a:srgbClr>
              </a:solidFill>
            </a:endParaRPr>
          </a:p>
        </p:txBody>
      </p:sp>
      <p:sp>
        <p:nvSpPr>
          <p:cNvPr id="27" name="Slide Number Placeholder 26"/>
          <p:cNvSpPr>
            <a:spLocks noGrp="1"/>
          </p:cNvSpPr>
          <p:nvPr>
            <p:ph type="sldNum" sz="quarter" idx="12"/>
          </p:nvPr>
        </p:nvSpPr>
        <p:spPr/>
        <p:txBody>
          <a:bodyPr/>
          <a:lstStyle/>
          <a:p>
            <a:fld id="{4E104F34-67DA-43DC-B030-38698051CE40}" type="slidenum">
              <a:rPr lang="en-CA" smtClean="0">
                <a:solidFill>
                  <a:srgbClr val="DBF5F9">
                    <a:shade val="90000"/>
                  </a:srgbClr>
                </a:solidFill>
              </a:rPr>
              <a:pPr/>
              <a:t>‹#›</a:t>
            </a:fld>
            <a:endParaRPr lang="en-CA">
              <a:solidFill>
                <a:srgbClr val="DBF5F9">
                  <a:shade val="90000"/>
                </a:srgbClr>
              </a:solidFill>
            </a:endParaRPr>
          </a:p>
        </p:txBody>
      </p:sp>
    </p:spTree>
    <p:extLst>
      <p:ext uri="{BB962C8B-B14F-4D97-AF65-F5344CB8AC3E}">
        <p14:creationId xmlns:p14="http://schemas.microsoft.com/office/powerpoint/2010/main" val="2545294661"/>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2FDD3F4-7C47-4135-B715-AF728CF67095}" type="datetimeFigureOut">
              <a:rPr lang="en-CA" smtClean="0">
                <a:solidFill>
                  <a:srgbClr val="04617B">
                    <a:shade val="90000"/>
                  </a:srgbClr>
                </a:solidFill>
              </a:rPr>
              <a:pPr/>
              <a:t>2021-08-11</a:t>
            </a:fld>
            <a:endParaRPr lang="en-CA">
              <a:solidFill>
                <a:srgbClr val="04617B">
                  <a:shade val="90000"/>
                </a:srgbClr>
              </a:solidFill>
            </a:endParaRPr>
          </a:p>
        </p:txBody>
      </p:sp>
      <p:sp>
        <p:nvSpPr>
          <p:cNvPr id="5" name="Footer Placeholder 4"/>
          <p:cNvSpPr>
            <a:spLocks noGrp="1"/>
          </p:cNvSpPr>
          <p:nvPr>
            <p:ph type="ftr" sz="quarter" idx="11"/>
          </p:nvPr>
        </p:nvSpPr>
        <p:spPr/>
        <p:txBody>
          <a:bodyPr/>
          <a:lstStyle/>
          <a:p>
            <a:endParaRPr lang="en-CA">
              <a:solidFill>
                <a:srgbClr val="04617B">
                  <a:shade val="90000"/>
                </a:srgbClr>
              </a:solidFill>
            </a:endParaRPr>
          </a:p>
        </p:txBody>
      </p:sp>
      <p:sp>
        <p:nvSpPr>
          <p:cNvPr id="6" name="Slide Number Placeholder 5"/>
          <p:cNvSpPr>
            <a:spLocks noGrp="1"/>
          </p:cNvSpPr>
          <p:nvPr>
            <p:ph type="sldNum" sz="quarter" idx="12"/>
          </p:nvPr>
        </p:nvSpPr>
        <p:spPr/>
        <p:txBody>
          <a:bodyPr/>
          <a:lstStyle/>
          <a:p>
            <a:fld id="{4E104F34-67DA-43DC-B030-38698051CE40}"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747399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2FDD3F4-7C47-4135-B715-AF728CF67095}" type="datetimeFigureOut">
              <a:rPr lang="en-CA" smtClean="0">
                <a:solidFill>
                  <a:srgbClr val="DBF5F9">
                    <a:shade val="90000"/>
                  </a:srgbClr>
                </a:solidFill>
              </a:rPr>
              <a:pPr/>
              <a:t>2021-08-11</a:t>
            </a:fld>
            <a:endParaRPr lang="en-CA">
              <a:solidFill>
                <a:srgbClr val="DBF5F9">
                  <a:shade val="90000"/>
                </a:srgbClr>
              </a:solidFill>
            </a:endParaRPr>
          </a:p>
        </p:txBody>
      </p:sp>
      <p:sp>
        <p:nvSpPr>
          <p:cNvPr id="5" name="Footer Placeholder 4"/>
          <p:cNvSpPr>
            <a:spLocks noGrp="1"/>
          </p:cNvSpPr>
          <p:nvPr>
            <p:ph type="ftr" sz="quarter" idx="11"/>
          </p:nvPr>
        </p:nvSpPr>
        <p:spPr/>
        <p:txBody>
          <a:bodyPr/>
          <a:lstStyle/>
          <a:p>
            <a:endParaRPr lang="en-CA">
              <a:solidFill>
                <a:srgbClr val="DBF5F9">
                  <a:shade val="90000"/>
                </a:srgbClr>
              </a:solidFill>
            </a:endParaRPr>
          </a:p>
        </p:txBody>
      </p:sp>
      <p:sp>
        <p:nvSpPr>
          <p:cNvPr id="6" name="Slide Number Placeholder 5"/>
          <p:cNvSpPr>
            <a:spLocks noGrp="1"/>
          </p:cNvSpPr>
          <p:nvPr>
            <p:ph type="sldNum" sz="quarter" idx="12"/>
          </p:nvPr>
        </p:nvSpPr>
        <p:spPr/>
        <p:txBody>
          <a:bodyPr/>
          <a:lstStyle/>
          <a:p>
            <a:fld id="{4E104F34-67DA-43DC-B030-38698051CE40}" type="slidenum">
              <a:rPr lang="en-CA" smtClean="0">
                <a:solidFill>
                  <a:srgbClr val="DBF5F9">
                    <a:shade val="90000"/>
                  </a:srgbClr>
                </a:solidFill>
              </a:rPr>
              <a:pPr/>
              <a:t>‹#›</a:t>
            </a:fld>
            <a:endParaRPr lang="en-CA">
              <a:solidFill>
                <a:srgbClr val="DBF5F9">
                  <a:shade val="90000"/>
                </a:srgbClr>
              </a:solidFill>
            </a:endParaRPr>
          </a:p>
        </p:txBody>
      </p:sp>
    </p:spTree>
    <p:extLst>
      <p:ext uri="{BB962C8B-B14F-4D97-AF65-F5344CB8AC3E}">
        <p14:creationId xmlns:p14="http://schemas.microsoft.com/office/powerpoint/2010/main" val="2785136600"/>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2FDD3F4-7C47-4135-B715-AF728CF67095}" type="datetimeFigureOut">
              <a:rPr lang="en-CA" smtClean="0">
                <a:solidFill>
                  <a:srgbClr val="04617B">
                    <a:shade val="90000"/>
                  </a:srgbClr>
                </a:solidFill>
              </a:rPr>
              <a:pPr/>
              <a:t>2021-08-11</a:t>
            </a:fld>
            <a:endParaRPr lang="en-CA">
              <a:solidFill>
                <a:srgbClr val="04617B">
                  <a:shade val="90000"/>
                </a:srgbClr>
              </a:solidFill>
            </a:endParaRPr>
          </a:p>
        </p:txBody>
      </p:sp>
      <p:sp>
        <p:nvSpPr>
          <p:cNvPr id="6" name="Footer Placeholder 5"/>
          <p:cNvSpPr>
            <a:spLocks noGrp="1"/>
          </p:cNvSpPr>
          <p:nvPr>
            <p:ph type="ftr" sz="quarter" idx="11"/>
          </p:nvPr>
        </p:nvSpPr>
        <p:spPr/>
        <p:txBody>
          <a:bodyPr/>
          <a:lstStyle/>
          <a:p>
            <a:endParaRPr lang="en-CA">
              <a:solidFill>
                <a:srgbClr val="04617B">
                  <a:shade val="90000"/>
                </a:srgbClr>
              </a:solidFill>
            </a:endParaRPr>
          </a:p>
        </p:txBody>
      </p:sp>
      <p:sp>
        <p:nvSpPr>
          <p:cNvPr id="7" name="Slide Number Placeholder 6"/>
          <p:cNvSpPr>
            <a:spLocks noGrp="1"/>
          </p:cNvSpPr>
          <p:nvPr>
            <p:ph type="sldNum" sz="quarter" idx="12"/>
          </p:nvPr>
        </p:nvSpPr>
        <p:spPr/>
        <p:txBody>
          <a:bodyPr/>
          <a:lstStyle/>
          <a:p>
            <a:fld id="{4E104F34-67DA-43DC-B030-38698051CE40}"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39346796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2FDD3F4-7C47-4135-B715-AF728CF67095}" type="datetimeFigureOut">
              <a:rPr lang="en-CA" smtClean="0">
                <a:solidFill>
                  <a:srgbClr val="04617B">
                    <a:shade val="90000"/>
                  </a:srgbClr>
                </a:solidFill>
              </a:rPr>
              <a:pPr/>
              <a:t>2021-08-11</a:t>
            </a:fld>
            <a:endParaRPr lang="en-CA">
              <a:solidFill>
                <a:srgbClr val="04617B">
                  <a:shade val="90000"/>
                </a:srgbClr>
              </a:solidFill>
            </a:endParaRPr>
          </a:p>
        </p:txBody>
      </p:sp>
      <p:sp>
        <p:nvSpPr>
          <p:cNvPr id="8" name="Footer Placeholder 7"/>
          <p:cNvSpPr>
            <a:spLocks noGrp="1"/>
          </p:cNvSpPr>
          <p:nvPr>
            <p:ph type="ftr" sz="quarter" idx="11"/>
          </p:nvPr>
        </p:nvSpPr>
        <p:spPr/>
        <p:txBody>
          <a:bodyPr/>
          <a:lstStyle/>
          <a:p>
            <a:endParaRPr lang="en-CA">
              <a:solidFill>
                <a:srgbClr val="04617B">
                  <a:shade val="90000"/>
                </a:srgbClr>
              </a:solidFill>
            </a:endParaRPr>
          </a:p>
        </p:txBody>
      </p:sp>
      <p:sp>
        <p:nvSpPr>
          <p:cNvPr id="9" name="Slide Number Placeholder 8"/>
          <p:cNvSpPr>
            <a:spLocks noGrp="1"/>
          </p:cNvSpPr>
          <p:nvPr>
            <p:ph type="sldNum" sz="quarter" idx="12"/>
          </p:nvPr>
        </p:nvSpPr>
        <p:spPr/>
        <p:txBody>
          <a:bodyPr/>
          <a:lstStyle/>
          <a:p>
            <a:fld id="{4E104F34-67DA-43DC-B030-38698051CE40}"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529536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2FDD3F4-7C47-4135-B715-AF728CF67095}" type="datetimeFigureOut">
              <a:rPr lang="en-CA" smtClean="0">
                <a:solidFill>
                  <a:srgbClr val="04617B">
                    <a:shade val="90000"/>
                  </a:srgbClr>
                </a:solidFill>
              </a:rPr>
              <a:pPr/>
              <a:t>2021-08-11</a:t>
            </a:fld>
            <a:endParaRPr lang="en-CA">
              <a:solidFill>
                <a:srgbClr val="04617B">
                  <a:shade val="90000"/>
                </a:srgbClr>
              </a:solidFill>
            </a:endParaRPr>
          </a:p>
        </p:txBody>
      </p:sp>
      <p:sp>
        <p:nvSpPr>
          <p:cNvPr id="4" name="Footer Placeholder 3"/>
          <p:cNvSpPr>
            <a:spLocks noGrp="1"/>
          </p:cNvSpPr>
          <p:nvPr>
            <p:ph type="ftr" sz="quarter" idx="11"/>
          </p:nvPr>
        </p:nvSpPr>
        <p:spPr/>
        <p:txBody>
          <a:bodyPr/>
          <a:lstStyle/>
          <a:p>
            <a:endParaRPr lang="en-CA">
              <a:solidFill>
                <a:srgbClr val="04617B">
                  <a:shade val="90000"/>
                </a:srgbClr>
              </a:solidFill>
            </a:endParaRPr>
          </a:p>
        </p:txBody>
      </p:sp>
      <p:sp>
        <p:nvSpPr>
          <p:cNvPr id="5" name="Slide Number Placeholder 4"/>
          <p:cNvSpPr>
            <a:spLocks noGrp="1"/>
          </p:cNvSpPr>
          <p:nvPr>
            <p:ph type="sldNum" sz="quarter" idx="12"/>
          </p:nvPr>
        </p:nvSpPr>
        <p:spPr/>
        <p:txBody>
          <a:bodyPr/>
          <a:lstStyle/>
          <a:p>
            <a:fld id="{4E104F34-67DA-43DC-B030-38698051CE40}"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1566806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2FDD3F4-7C47-4135-B715-AF728CF67095}" type="datetimeFigureOut">
              <a:rPr lang="en-CA" smtClean="0"/>
              <a:pPr/>
              <a:t>2021-08-11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E104F34-67DA-43DC-B030-38698051CE40}" type="slidenum">
              <a:rPr lang="en-CA" smtClean="0"/>
              <a:pPr/>
              <a:t>‹#›</a:t>
            </a:fld>
            <a:endParaRPr lang="en-C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DD3F4-7C47-4135-B715-AF728CF67095}" type="datetimeFigureOut">
              <a:rPr lang="en-CA" smtClean="0">
                <a:solidFill>
                  <a:srgbClr val="04617B">
                    <a:shade val="90000"/>
                  </a:srgbClr>
                </a:solidFill>
              </a:rPr>
              <a:pPr/>
              <a:t>2021-08-11</a:t>
            </a:fld>
            <a:endParaRPr lang="en-CA">
              <a:solidFill>
                <a:srgbClr val="04617B">
                  <a:shade val="90000"/>
                </a:srgbClr>
              </a:solidFill>
            </a:endParaRPr>
          </a:p>
        </p:txBody>
      </p:sp>
      <p:sp>
        <p:nvSpPr>
          <p:cNvPr id="3" name="Footer Placeholder 2"/>
          <p:cNvSpPr>
            <a:spLocks noGrp="1"/>
          </p:cNvSpPr>
          <p:nvPr>
            <p:ph type="ftr" sz="quarter" idx="11"/>
          </p:nvPr>
        </p:nvSpPr>
        <p:spPr/>
        <p:txBody>
          <a:bodyPr/>
          <a:lstStyle/>
          <a:p>
            <a:endParaRPr lang="en-CA">
              <a:solidFill>
                <a:srgbClr val="04617B">
                  <a:shade val="90000"/>
                </a:srgbClr>
              </a:solidFill>
            </a:endParaRPr>
          </a:p>
        </p:txBody>
      </p:sp>
      <p:sp>
        <p:nvSpPr>
          <p:cNvPr id="4" name="Slide Number Placeholder 3"/>
          <p:cNvSpPr>
            <a:spLocks noGrp="1"/>
          </p:cNvSpPr>
          <p:nvPr>
            <p:ph type="sldNum" sz="quarter" idx="12"/>
          </p:nvPr>
        </p:nvSpPr>
        <p:spPr/>
        <p:txBody>
          <a:bodyPr/>
          <a:lstStyle/>
          <a:p>
            <a:fld id="{4E104F34-67DA-43DC-B030-38698051CE40}"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6058221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2FDD3F4-7C47-4135-B715-AF728CF67095}" type="datetimeFigureOut">
              <a:rPr lang="en-CA" smtClean="0">
                <a:solidFill>
                  <a:srgbClr val="04617B">
                    <a:shade val="90000"/>
                  </a:srgbClr>
                </a:solidFill>
              </a:rPr>
              <a:pPr/>
              <a:t>2021-08-11</a:t>
            </a:fld>
            <a:endParaRPr lang="en-CA">
              <a:solidFill>
                <a:srgbClr val="04617B">
                  <a:shade val="90000"/>
                </a:srgbClr>
              </a:solidFill>
            </a:endParaRPr>
          </a:p>
        </p:txBody>
      </p:sp>
      <p:sp>
        <p:nvSpPr>
          <p:cNvPr id="6" name="Footer Placeholder 5"/>
          <p:cNvSpPr>
            <a:spLocks noGrp="1"/>
          </p:cNvSpPr>
          <p:nvPr>
            <p:ph type="ftr" sz="quarter" idx="11"/>
          </p:nvPr>
        </p:nvSpPr>
        <p:spPr/>
        <p:txBody>
          <a:bodyPr/>
          <a:lstStyle/>
          <a:p>
            <a:endParaRPr lang="en-CA">
              <a:solidFill>
                <a:srgbClr val="04617B">
                  <a:shade val="90000"/>
                </a:srgbClr>
              </a:solidFill>
            </a:endParaRPr>
          </a:p>
        </p:txBody>
      </p:sp>
      <p:sp>
        <p:nvSpPr>
          <p:cNvPr id="7" name="Slide Number Placeholder 6"/>
          <p:cNvSpPr>
            <a:spLocks noGrp="1"/>
          </p:cNvSpPr>
          <p:nvPr>
            <p:ph type="sldNum" sz="quarter" idx="12"/>
          </p:nvPr>
        </p:nvSpPr>
        <p:spPr/>
        <p:txBody>
          <a:bodyPr/>
          <a:lstStyle/>
          <a:p>
            <a:fld id="{4E104F34-67DA-43DC-B030-38698051CE40}"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4811853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2FDD3F4-7C47-4135-B715-AF728CF67095}" type="datetimeFigureOut">
              <a:rPr lang="en-CA" smtClean="0">
                <a:solidFill>
                  <a:srgbClr val="04617B">
                    <a:shade val="90000"/>
                  </a:srgbClr>
                </a:solidFill>
              </a:rPr>
              <a:pPr/>
              <a:t>2021-08-11</a:t>
            </a:fld>
            <a:endParaRPr lang="en-CA">
              <a:solidFill>
                <a:srgbClr val="04617B">
                  <a:shade val="90000"/>
                </a:srgbClr>
              </a:solidFill>
            </a:endParaRPr>
          </a:p>
        </p:txBody>
      </p:sp>
      <p:sp>
        <p:nvSpPr>
          <p:cNvPr id="6" name="Footer Placeholder 5"/>
          <p:cNvSpPr>
            <a:spLocks noGrp="1"/>
          </p:cNvSpPr>
          <p:nvPr>
            <p:ph type="ftr" sz="quarter" idx="11"/>
          </p:nvPr>
        </p:nvSpPr>
        <p:spPr/>
        <p:txBody>
          <a:bodyPr/>
          <a:lstStyle/>
          <a:p>
            <a:endParaRPr lang="en-CA">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E104F34-67DA-43DC-B030-38698051CE40}" type="slidenum">
              <a:rPr lang="en-CA" smtClean="0">
                <a:solidFill>
                  <a:srgbClr val="04617B">
                    <a:shade val="90000"/>
                  </a:srgbClr>
                </a:solidFill>
              </a:rPr>
              <a:pPr/>
              <a:t>‹#›</a:t>
            </a:fld>
            <a:endParaRPr lang="en-CA">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2685303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2FDD3F4-7C47-4135-B715-AF728CF67095}" type="datetimeFigureOut">
              <a:rPr lang="en-CA" smtClean="0">
                <a:solidFill>
                  <a:srgbClr val="04617B">
                    <a:shade val="90000"/>
                  </a:srgbClr>
                </a:solidFill>
              </a:rPr>
              <a:pPr/>
              <a:t>2021-08-11</a:t>
            </a:fld>
            <a:endParaRPr lang="en-CA">
              <a:solidFill>
                <a:srgbClr val="04617B">
                  <a:shade val="90000"/>
                </a:srgbClr>
              </a:solidFill>
            </a:endParaRPr>
          </a:p>
        </p:txBody>
      </p:sp>
      <p:sp>
        <p:nvSpPr>
          <p:cNvPr id="5" name="Footer Placeholder 4"/>
          <p:cNvSpPr>
            <a:spLocks noGrp="1"/>
          </p:cNvSpPr>
          <p:nvPr>
            <p:ph type="ftr" sz="quarter" idx="11"/>
          </p:nvPr>
        </p:nvSpPr>
        <p:spPr/>
        <p:txBody>
          <a:bodyPr/>
          <a:lstStyle/>
          <a:p>
            <a:endParaRPr lang="en-CA">
              <a:solidFill>
                <a:srgbClr val="04617B">
                  <a:shade val="90000"/>
                </a:srgbClr>
              </a:solidFill>
            </a:endParaRPr>
          </a:p>
        </p:txBody>
      </p:sp>
      <p:sp>
        <p:nvSpPr>
          <p:cNvPr id="6" name="Slide Number Placeholder 5"/>
          <p:cNvSpPr>
            <a:spLocks noGrp="1"/>
          </p:cNvSpPr>
          <p:nvPr>
            <p:ph type="sldNum" sz="quarter" idx="12"/>
          </p:nvPr>
        </p:nvSpPr>
        <p:spPr/>
        <p:txBody>
          <a:bodyPr/>
          <a:lstStyle/>
          <a:p>
            <a:fld id="{4E104F34-67DA-43DC-B030-38698051CE40}"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37972858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2FDD3F4-7C47-4135-B715-AF728CF67095}" type="datetimeFigureOut">
              <a:rPr lang="en-CA" smtClean="0">
                <a:solidFill>
                  <a:srgbClr val="04617B">
                    <a:shade val="90000"/>
                  </a:srgbClr>
                </a:solidFill>
              </a:rPr>
              <a:pPr/>
              <a:t>2021-08-11</a:t>
            </a:fld>
            <a:endParaRPr lang="en-CA">
              <a:solidFill>
                <a:srgbClr val="04617B">
                  <a:shade val="90000"/>
                </a:srgbClr>
              </a:solidFill>
            </a:endParaRPr>
          </a:p>
        </p:txBody>
      </p:sp>
      <p:sp>
        <p:nvSpPr>
          <p:cNvPr id="5" name="Footer Placeholder 4"/>
          <p:cNvSpPr>
            <a:spLocks noGrp="1"/>
          </p:cNvSpPr>
          <p:nvPr>
            <p:ph type="ftr" sz="quarter" idx="11"/>
          </p:nvPr>
        </p:nvSpPr>
        <p:spPr/>
        <p:txBody>
          <a:bodyPr/>
          <a:lstStyle/>
          <a:p>
            <a:endParaRPr lang="en-CA">
              <a:solidFill>
                <a:srgbClr val="04617B">
                  <a:shade val="90000"/>
                </a:srgbClr>
              </a:solidFill>
            </a:endParaRPr>
          </a:p>
        </p:txBody>
      </p:sp>
      <p:sp>
        <p:nvSpPr>
          <p:cNvPr id="6" name="Slide Number Placeholder 5"/>
          <p:cNvSpPr>
            <a:spLocks noGrp="1"/>
          </p:cNvSpPr>
          <p:nvPr>
            <p:ph type="sldNum" sz="quarter" idx="12"/>
          </p:nvPr>
        </p:nvSpPr>
        <p:spPr/>
        <p:txBody>
          <a:bodyPr/>
          <a:lstStyle/>
          <a:p>
            <a:fld id="{4E104F34-67DA-43DC-B030-38698051CE40}" type="slidenum">
              <a:rPr lang="en-CA" smtClean="0">
                <a:solidFill>
                  <a:srgbClr val="04617B">
                    <a:shade val="90000"/>
                  </a:srgbClr>
                </a:solidFill>
              </a:rPr>
              <a:pPr/>
              <a:t>‹#›</a:t>
            </a:fld>
            <a:endParaRPr lang="en-CA">
              <a:solidFill>
                <a:srgbClr val="04617B">
                  <a:shade val="90000"/>
                </a:srgbClr>
              </a:solidFill>
            </a:endParaRPr>
          </a:p>
        </p:txBody>
      </p:sp>
    </p:spTree>
    <p:extLst>
      <p:ext uri="{BB962C8B-B14F-4D97-AF65-F5344CB8AC3E}">
        <p14:creationId xmlns:p14="http://schemas.microsoft.com/office/powerpoint/2010/main" val="1516526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2FDD3F4-7C47-4135-B715-AF728CF67095}" type="datetimeFigureOut">
              <a:rPr lang="en-CA" smtClean="0"/>
              <a:pPr/>
              <a:t>2021-08-11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E104F34-67DA-43DC-B030-38698051CE40}"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2FDD3F4-7C47-4135-B715-AF728CF67095}" type="datetimeFigureOut">
              <a:rPr lang="en-CA" smtClean="0"/>
              <a:pPr/>
              <a:t>2021-08-11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E104F34-67DA-43DC-B030-38698051CE40}"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DD3F4-7C47-4135-B715-AF728CF67095}" type="datetimeFigureOut">
              <a:rPr lang="en-CA" smtClean="0"/>
              <a:pPr/>
              <a:t>2021-08-11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E104F34-67DA-43DC-B030-38698051CE40}"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2FDD3F4-7C47-4135-B715-AF728CF67095}" type="datetimeFigureOut">
              <a:rPr lang="en-CA" smtClean="0"/>
              <a:pPr/>
              <a:t>2021-08-11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E104F34-67DA-43DC-B030-38698051CE40}"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2FDD3F4-7C47-4135-B715-AF728CF67095}" type="datetimeFigureOut">
              <a:rPr lang="en-CA" smtClean="0"/>
              <a:pPr/>
              <a:t>2021-08-11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077200" y="6356350"/>
            <a:ext cx="609600" cy="365125"/>
          </a:xfrm>
        </p:spPr>
        <p:txBody>
          <a:bodyPr/>
          <a:lstStyle/>
          <a:p>
            <a:fld id="{4E104F34-67DA-43DC-B030-38698051CE40}" type="slidenum">
              <a:rPr lang="en-CA" smtClean="0"/>
              <a:pPr/>
              <a:t>‹#›</a:t>
            </a:fld>
            <a:endParaRPr lang="en-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2FDD3F4-7C47-4135-B715-AF728CF67095}" type="datetimeFigureOut">
              <a:rPr lang="en-CA" smtClean="0"/>
              <a:pPr/>
              <a:t>2021-08-11</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E104F34-67DA-43DC-B030-38698051CE40}" type="slidenum">
              <a:rPr lang="en-CA" smtClean="0"/>
              <a:pPr/>
              <a:t>‹#›</a:t>
            </a:fld>
            <a:endParaRPr lang="en-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D2BE39A-988E-451F-A695-862C66C58F2B}" type="datetimeFigureOut">
              <a:rPr lang="en-CA">
                <a:solidFill>
                  <a:prstClr val="black">
                    <a:tint val="75000"/>
                  </a:prstClr>
                </a:solidFill>
              </a:rPr>
              <a:pPr>
                <a:defRPr/>
              </a:pPr>
              <a:t>2021-08-11</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00F91F1-92AE-456B-BB03-D57A469CE5B3}"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2874275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D2BE39A-988E-451F-A695-862C66C58F2B}" type="datetimeFigureOut">
              <a:rPr lang="en-CA">
                <a:solidFill>
                  <a:prstClr val="black">
                    <a:tint val="75000"/>
                  </a:prstClr>
                </a:solidFill>
              </a:rPr>
              <a:pPr>
                <a:defRPr/>
              </a:pPr>
              <a:t>2021-08-11</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00F91F1-92AE-456B-BB03-D57A469CE5B3}"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val="33792240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2FDD3F4-7C47-4135-B715-AF728CF67095}" type="datetimeFigureOut">
              <a:rPr lang="en-CA" smtClean="0">
                <a:solidFill>
                  <a:srgbClr val="04617B">
                    <a:shade val="90000"/>
                  </a:srgbClr>
                </a:solidFill>
              </a:rPr>
              <a:pPr/>
              <a:t>2021-08-11</a:t>
            </a:fld>
            <a:endParaRPr lang="en-CA">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E104F34-67DA-43DC-B030-38698051CE40}" type="slidenum">
              <a:rPr lang="en-CA" smtClean="0">
                <a:solidFill>
                  <a:srgbClr val="04617B">
                    <a:shade val="90000"/>
                  </a:srgbClr>
                </a:solidFill>
              </a:rPr>
              <a:pPr/>
              <a:t>‹#›</a:t>
            </a:fld>
            <a:endParaRPr lang="en-CA">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933721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6.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Fisheries</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32896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p:txBody>
          <a:bodyPr/>
          <a:lstStyle/>
          <a:p>
            <a:pPr eaLnBrk="1" hangingPunct="1"/>
            <a:r>
              <a:rPr lang="en-CA"/>
              <a:t>Recreational Fishing:</a:t>
            </a:r>
          </a:p>
        </p:txBody>
      </p:sp>
      <p:sp>
        <p:nvSpPr>
          <p:cNvPr id="32771" name="Content Placeholder 5"/>
          <p:cNvSpPr>
            <a:spLocks noGrp="1"/>
          </p:cNvSpPr>
          <p:nvPr>
            <p:ph sz="half" idx="2"/>
          </p:nvPr>
        </p:nvSpPr>
        <p:spPr>
          <a:xfrm>
            <a:off x="4648200" y="1600200"/>
            <a:ext cx="4038600" cy="4637088"/>
          </a:xfrm>
        </p:spPr>
        <p:txBody>
          <a:bodyPr/>
          <a:lstStyle/>
          <a:p>
            <a:pPr eaLnBrk="1" hangingPunct="1"/>
            <a:r>
              <a:rPr lang="en-CA" dirty="0"/>
              <a:t>Millions of dollars a year are also made from recreational fishing, through tourism</a:t>
            </a:r>
          </a:p>
          <a:p>
            <a:pPr eaLnBrk="1" hangingPunct="1"/>
            <a:r>
              <a:rPr lang="en-CA" dirty="0"/>
              <a:t>Sport fishing generates $</a:t>
            </a:r>
            <a:r>
              <a:rPr lang="en-CA" b="1" dirty="0"/>
              <a:t>288 </a:t>
            </a:r>
            <a:r>
              <a:rPr lang="en-CA" dirty="0"/>
              <a:t>million a year in GDP in British Columbia alone! </a:t>
            </a:r>
          </a:p>
          <a:p>
            <a:pPr eaLnBrk="1" hangingPunct="1"/>
            <a:endParaRPr lang="en-CA" dirty="0"/>
          </a:p>
          <a:p>
            <a:pPr eaLnBrk="1" hangingPunct="1"/>
            <a:endParaRPr lang="en-CA" dirty="0"/>
          </a:p>
        </p:txBody>
      </p:sp>
      <p:pic>
        <p:nvPicPr>
          <p:cNvPr id="32772" name="Picture 4" descr="sector-pi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68413"/>
            <a:ext cx="3671887"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Content Placeholder 8" descr="fishing.jp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71550" y="4076700"/>
            <a:ext cx="3517900" cy="2336800"/>
          </a:xfrm>
        </p:spPr>
      </p:pic>
    </p:spTree>
    <p:extLst>
      <p:ext uri="{BB962C8B-B14F-4D97-AF65-F5344CB8AC3E}">
        <p14:creationId xmlns:p14="http://schemas.microsoft.com/office/powerpoint/2010/main" val="511062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77875"/>
          </a:xfrm>
        </p:spPr>
        <p:txBody>
          <a:bodyPr/>
          <a:lstStyle/>
          <a:p>
            <a:pPr eaLnBrk="1" hangingPunct="1"/>
            <a:r>
              <a:rPr lang="en-CA"/>
              <a:t>Commercial Fishing:</a:t>
            </a:r>
          </a:p>
        </p:txBody>
      </p:sp>
      <p:sp>
        <p:nvSpPr>
          <p:cNvPr id="3" name="Content Placeholder 2"/>
          <p:cNvSpPr>
            <a:spLocks noGrp="1"/>
          </p:cNvSpPr>
          <p:nvPr>
            <p:ph sz="half" idx="1"/>
          </p:nvPr>
        </p:nvSpPr>
        <p:spPr>
          <a:xfrm>
            <a:off x="468313" y="981075"/>
            <a:ext cx="7642225" cy="2476500"/>
          </a:xfrm>
        </p:spPr>
        <p:txBody>
          <a:bodyPr rtlCol="0">
            <a:normAutofit/>
          </a:bodyPr>
          <a:lstStyle/>
          <a:p>
            <a:pPr eaLnBrk="1" fontAlgn="auto" hangingPunct="1">
              <a:spcAft>
                <a:spcPts val="0"/>
              </a:spcAft>
              <a:buFont typeface="Arial" pitchFamily="34" charset="0"/>
              <a:buChar char="•"/>
              <a:defRPr/>
            </a:pPr>
            <a:r>
              <a:rPr lang="en-CA" b="1" dirty="0"/>
              <a:t>Commercial fishing: </a:t>
            </a:r>
            <a:r>
              <a:rPr lang="en-CA" dirty="0"/>
              <a:t>is the activity of capturing fish and other seafood for commercial profit</a:t>
            </a:r>
          </a:p>
          <a:p>
            <a:pPr eaLnBrk="1" fontAlgn="auto" hangingPunct="1">
              <a:spcAft>
                <a:spcPts val="0"/>
              </a:spcAft>
              <a:buFont typeface="Arial" pitchFamily="34" charset="0"/>
              <a:buChar char="•"/>
              <a:defRPr/>
            </a:pPr>
            <a:r>
              <a:rPr lang="en-CA" dirty="0"/>
              <a:t>Commercial fishing methods have become very efficient using large nets and factory ships</a:t>
            </a:r>
          </a:p>
          <a:p>
            <a:pPr eaLnBrk="1" fontAlgn="auto" hangingPunct="1">
              <a:spcAft>
                <a:spcPts val="0"/>
              </a:spcAft>
              <a:buFont typeface="Arial" pitchFamily="34" charset="0"/>
              <a:buChar char="•"/>
              <a:defRPr/>
            </a:pPr>
            <a:r>
              <a:rPr lang="en-CA" b="1" dirty="0"/>
              <a:t>Fisheries</a:t>
            </a:r>
            <a:r>
              <a:rPr lang="en-CA" dirty="0"/>
              <a:t> refers to commercial fishing operations</a:t>
            </a:r>
          </a:p>
          <a:p>
            <a:pPr eaLnBrk="1" fontAlgn="auto" hangingPunct="1">
              <a:spcAft>
                <a:spcPts val="0"/>
              </a:spcAft>
              <a:buFont typeface="Arial" pitchFamily="34" charset="0"/>
              <a:buChar char="•"/>
              <a:defRPr/>
            </a:pPr>
            <a:endParaRPr lang="en-CA" dirty="0"/>
          </a:p>
        </p:txBody>
      </p:sp>
    </p:spTree>
    <p:extLst>
      <p:ext uri="{BB962C8B-B14F-4D97-AF65-F5344CB8AC3E}">
        <p14:creationId xmlns:p14="http://schemas.microsoft.com/office/powerpoint/2010/main" val="314326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a:xfrm>
            <a:off x="609600" y="5105400"/>
            <a:ext cx="8077200" cy="1020763"/>
          </a:xfrm>
        </p:spPr>
        <p:txBody>
          <a:bodyPr/>
          <a:lstStyle/>
          <a:p>
            <a:endParaRPr lang="en-US" sz="1600" dirty="0"/>
          </a:p>
          <a:p>
            <a:endParaRPr lang="en-US" sz="1600" dirty="0"/>
          </a:p>
          <a:p>
            <a:endParaRPr lang="en-US" sz="1600" dirty="0"/>
          </a:p>
          <a:p>
            <a:r>
              <a:rPr lang="en-CA" sz="1600" dirty="0">
                <a:solidFill>
                  <a:prstClr val="black"/>
                </a:solidFill>
                <a:latin typeface="Calibri" pitchFamily="34" charset="0"/>
              </a:rPr>
              <a:t>1. Prawn Trap 2. Dive 3. </a:t>
            </a:r>
            <a:r>
              <a:rPr lang="en-CA" sz="1600" dirty="0" err="1">
                <a:solidFill>
                  <a:prstClr val="black"/>
                </a:solidFill>
                <a:latin typeface="Calibri" pitchFamily="34" charset="0"/>
              </a:rPr>
              <a:t>Groundfish</a:t>
            </a:r>
            <a:r>
              <a:rPr lang="en-CA" sz="1600" dirty="0">
                <a:solidFill>
                  <a:prstClr val="black"/>
                </a:solidFill>
                <a:latin typeface="Calibri" pitchFamily="34" charset="0"/>
              </a:rPr>
              <a:t> Bottom </a:t>
            </a:r>
            <a:r>
              <a:rPr lang="en-CA" sz="1600" dirty="0" err="1">
                <a:solidFill>
                  <a:prstClr val="black"/>
                </a:solidFill>
                <a:latin typeface="Calibri" pitchFamily="34" charset="0"/>
              </a:rPr>
              <a:t>Longline</a:t>
            </a:r>
            <a:r>
              <a:rPr lang="en-CA" sz="1600" dirty="0">
                <a:solidFill>
                  <a:prstClr val="black"/>
                </a:solidFill>
                <a:latin typeface="Calibri" pitchFamily="34" charset="0"/>
              </a:rPr>
              <a:t> 4. Shrimp Beam Trawl 5. </a:t>
            </a:r>
            <a:r>
              <a:rPr lang="en-CA" sz="1600" dirty="0" err="1">
                <a:solidFill>
                  <a:prstClr val="black"/>
                </a:solidFill>
                <a:latin typeface="Calibri" pitchFamily="34" charset="0"/>
              </a:rPr>
              <a:t>Groundfish</a:t>
            </a:r>
            <a:r>
              <a:rPr lang="en-CA" sz="1600" dirty="0">
                <a:solidFill>
                  <a:prstClr val="black"/>
                </a:solidFill>
                <a:latin typeface="Calibri" pitchFamily="34" charset="0"/>
              </a:rPr>
              <a:t> Otter Trawl 6. </a:t>
            </a:r>
            <a:r>
              <a:rPr lang="en-CA" sz="1600" dirty="0" err="1">
                <a:solidFill>
                  <a:prstClr val="black"/>
                </a:solidFill>
                <a:latin typeface="Calibri" pitchFamily="34" charset="0"/>
              </a:rPr>
              <a:t>Midwater</a:t>
            </a:r>
            <a:r>
              <a:rPr lang="en-CA" sz="1600" dirty="0">
                <a:solidFill>
                  <a:prstClr val="black"/>
                </a:solidFill>
                <a:latin typeface="Calibri" pitchFamily="34" charset="0"/>
              </a:rPr>
              <a:t> Trawl 7. Hook and Line</a:t>
            </a:r>
          </a:p>
          <a:p>
            <a:endParaRPr lang="en-US" sz="1600" dirty="0"/>
          </a:p>
        </p:txBody>
      </p:sp>
      <p:pic>
        <p:nvPicPr>
          <p:cNvPr id="7" name="Content Placeholder 4" descr="geartypes_01.jpg"/>
          <p:cNvPicPr>
            <a:picLocks noChangeAspect="1"/>
          </p:cNvPicPr>
          <p:nvPr/>
        </p:nvPicPr>
        <p:blipFill>
          <a:blip r:embed="rId2"/>
          <a:stretch>
            <a:fillRect/>
          </a:stretch>
        </p:blipFill>
        <p:spPr bwMode="auto">
          <a:xfrm>
            <a:off x="0" y="381000"/>
            <a:ext cx="8859112" cy="4489450"/>
          </a:xfrm>
          <a:prstGeom prst="rect">
            <a:avLst/>
          </a:prstGeom>
          <a:noFill/>
          <a:ln w="38100" cap="sq">
            <a:solidFill>
              <a:srgbClr val="000000"/>
            </a:solidFill>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CA"/>
              <a:t>Commercial Fishing:</a:t>
            </a:r>
          </a:p>
        </p:txBody>
      </p:sp>
      <p:pic>
        <p:nvPicPr>
          <p:cNvPr id="5" name="Content Placeholder 4" descr="geartypes_02.jpg"/>
          <p:cNvPicPr>
            <a:picLocks noGrp="1" noChangeAspect="1"/>
          </p:cNvPicPr>
          <p:nvPr>
            <p:ph sz="half" idx="1"/>
          </p:nvPr>
        </p:nvPicPr>
        <p:blipFill>
          <a:blip r:embed="rId3"/>
          <a:stretch>
            <a:fillRect/>
          </a:stretch>
        </p:blipFill>
        <p:spPr>
          <a:xfrm>
            <a:off x="755650" y="1268413"/>
            <a:ext cx="7600950" cy="5268912"/>
          </a:xfrm>
          <a:ln w="38100" cap="sq">
            <a:solidFill>
              <a:srgbClr val="000000"/>
            </a:solidFill>
          </a:ln>
          <a:effectLst>
            <a:outerShdw blurRad="50800" dist="38100" dir="2700000" algn="tl" rotWithShape="0">
              <a:srgbClr val="000000">
                <a:alpha val="43000"/>
              </a:srgbClr>
            </a:outerShdw>
          </a:effectLst>
        </p:spPr>
      </p:pic>
      <p:sp>
        <p:nvSpPr>
          <p:cNvPr id="9220" name="TextBox 3"/>
          <p:cNvSpPr txBox="1">
            <a:spLocks noChangeArrowheads="1"/>
          </p:cNvSpPr>
          <p:nvPr/>
        </p:nvSpPr>
        <p:spPr bwMode="auto">
          <a:xfrm>
            <a:off x="827088" y="6021388"/>
            <a:ext cx="7416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CA" sz="1600">
                <a:solidFill>
                  <a:prstClr val="black"/>
                </a:solidFill>
                <a:latin typeface="Calibri" pitchFamily="34" charset="0"/>
              </a:rPr>
              <a:t>8. Salmon Purse Seine 9. Midwater Salmon Gillnet 10. Pelagic Longline  11. Harpoon</a:t>
            </a:r>
          </a:p>
          <a:p>
            <a:pPr algn="ctr" eaLnBrk="1" fontAlgn="base" hangingPunct="1">
              <a:spcBef>
                <a:spcPct val="0"/>
              </a:spcBef>
              <a:spcAft>
                <a:spcPct val="0"/>
              </a:spcAft>
            </a:pPr>
            <a:r>
              <a:rPr lang="en-CA" sz="1600">
                <a:solidFill>
                  <a:prstClr val="black"/>
                </a:solidFill>
                <a:latin typeface="Calibri" pitchFamily="34" charset="0"/>
              </a:rPr>
              <a:t>12. Purse Seine </a:t>
            </a:r>
          </a:p>
          <a:p>
            <a:pPr algn="ctr" eaLnBrk="1" fontAlgn="base" hangingPunct="1">
              <a:spcBef>
                <a:spcPct val="0"/>
              </a:spcBef>
              <a:spcAft>
                <a:spcPct val="0"/>
              </a:spcAft>
            </a:pPr>
            <a:endParaRPr lang="en-CA">
              <a:solidFill>
                <a:prstClr val="black"/>
              </a:solidFill>
              <a:latin typeface="Calibri" pitchFamily="34" charset="0"/>
            </a:endParaRPr>
          </a:p>
        </p:txBody>
      </p:sp>
    </p:spTree>
    <p:extLst>
      <p:ext uri="{BB962C8B-B14F-4D97-AF65-F5344CB8AC3E}">
        <p14:creationId xmlns:p14="http://schemas.microsoft.com/office/powerpoint/2010/main" val="1172482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p:txBody>
          <a:bodyPr/>
          <a:lstStyle/>
          <a:p>
            <a:pPr eaLnBrk="1" hangingPunct="1"/>
            <a:r>
              <a:rPr lang="en-CA"/>
              <a:t>Commercial Fishing:</a:t>
            </a:r>
          </a:p>
        </p:txBody>
      </p:sp>
      <p:pic>
        <p:nvPicPr>
          <p:cNvPr id="7" name="Content Placeholder 6" descr="geartypes_03.jpg"/>
          <p:cNvPicPr>
            <a:picLocks noGrp="1" noChangeAspect="1"/>
          </p:cNvPicPr>
          <p:nvPr>
            <p:ph idx="1"/>
          </p:nvPr>
        </p:nvPicPr>
        <p:blipFill>
          <a:blip r:embed="rId3"/>
          <a:stretch>
            <a:fillRect/>
          </a:stretch>
        </p:blipFill>
        <p:spPr>
          <a:xfrm>
            <a:off x="250825" y="1196975"/>
            <a:ext cx="8740775" cy="4752975"/>
          </a:xfrm>
          <a:ln w="38100" cap="sq">
            <a:solidFill>
              <a:srgbClr val="000000"/>
            </a:solidFill>
          </a:ln>
          <a:effectLst>
            <a:outerShdw blurRad="50800" dist="38100" dir="2700000" algn="tl" rotWithShape="0">
              <a:srgbClr val="000000">
                <a:alpha val="43000"/>
              </a:srgbClr>
            </a:outerShdw>
          </a:effectLst>
        </p:spPr>
      </p:pic>
      <p:sp>
        <p:nvSpPr>
          <p:cNvPr id="10244" name="TextBox 5"/>
          <p:cNvSpPr txBox="1">
            <a:spLocks noChangeArrowheads="1"/>
          </p:cNvSpPr>
          <p:nvPr/>
        </p:nvSpPr>
        <p:spPr bwMode="auto">
          <a:xfrm>
            <a:off x="107950" y="6165850"/>
            <a:ext cx="89281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CA" sz="1600">
                <a:solidFill>
                  <a:prstClr val="black"/>
                </a:solidFill>
                <a:latin typeface="Calibri" pitchFamily="34" charset="0"/>
              </a:rPr>
              <a:t>13. Groundfish Otter Trawl 14. Offshore Hydraulic Clam Dredge 15. Dredge 16. Pot and Trap 17. Bottom Gillnet 18. Groundfish Bottom Longline 19. Pot and Trap 20. Dive</a:t>
            </a:r>
          </a:p>
          <a:p>
            <a:pPr algn="ctr" eaLnBrk="1" fontAlgn="base" hangingPunct="1">
              <a:spcBef>
                <a:spcPct val="0"/>
              </a:spcBef>
              <a:spcAft>
                <a:spcPct val="0"/>
              </a:spcAft>
            </a:pPr>
            <a:endParaRPr lang="en-CA">
              <a:solidFill>
                <a:prstClr val="black"/>
              </a:solidFill>
              <a:latin typeface="Calibri" pitchFamily="34" charset="0"/>
            </a:endParaRPr>
          </a:p>
        </p:txBody>
      </p:sp>
    </p:spTree>
    <p:extLst>
      <p:ext uri="{BB962C8B-B14F-4D97-AF65-F5344CB8AC3E}">
        <p14:creationId xmlns:p14="http://schemas.microsoft.com/office/powerpoint/2010/main" val="27929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lstStyle/>
          <a:p>
            <a:r>
              <a:rPr lang="en-CA" dirty="0"/>
              <a:t>How it helps Canada’s economy</a:t>
            </a:r>
          </a:p>
        </p:txBody>
      </p:sp>
      <p:sp>
        <p:nvSpPr>
          <p:cNvPr id="3" name="Content Placeholder 2"/>
          <p:cNvSpPr>
            <a:spLocks noGrp="1"/>
          </p:cNvSpPr>
          <p:nvPr>
            <p:ph idx="4294967295"/>
          </p:nvPr>
        </p:nvSpPr>
        <p:spPr>
          <a:xfrm>
            <a:off x="0" y="1935163"/>
            <a:ext cx="8229600" cy="4389437"/>
          </a:xfrm>
        </p:spPr>
        <p:txBody>
          <a:bodyPr>
            <a:normAutofit/>
          </a:bodyPr>
          <a:lstStyle/>
          <a:p>
            <a:r>
              <a:rPr lang="en-CA" sz="3200" dirty="0"/>
              <a:t>Canada has one of the world's most valuable commercial fishing industries, contributing $2 billion a year. </a:t>
            </a:r>
          </a:p>
          <a:p>
            <a:r>
              <a:rPr lang="en-CA" sz="3200" dirty="0"/>
              <a:t>The commercial fishing industry employs approximately 70,000 people (2009), and is the main industry of approximately 1,500 communities in rural and coastal Canada.</a:t>
            </a:r>
          </a:p>
        </p:txBody>
      </p:sp>
    </p:spTree>
    <p:extLst>
      <p:ext uri="{BB962C8B-B14F-4D97-AF65-F5344CB8AC3E}">
        <p14:creationId xmlns:p14="http://schemas.microsoft.com/office/powerpoint/2010/main" val="690066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935163"/>
            <a:ext cx="8229600" cy="4389437"/>
          </a:xfrm>
        </p:spPr>
        <p:txBody>
          <a:bodyPr/>
          <a:lstStyle/>
          <a:p>
            <a:r>
              <a:rPr lang="en-CA" sz="3200" dirty="0"/>
              <a:t>Canada is currently the world's eighth-largest exporter of fish and seafood products.</a:t>
            </a:r>
          </a:p>
          <a:p>
            <a:r>
              <a:rPr lang="en-CA" sz="3200" dirty="0"/>
              <a:t>Seafood is the largest type of food exported by Canada</a:t>
            </a:r>
            <a:r>
              <a:rPr lang="en-CA" dirty="0"/>
              <a:t>.</a:t>
            </a:r>
          </a:p>
          <a:p>
            <a:endParaRPr lang="en-CA" dirty="0"/>
          </a:p>
        </p:txBody>
      </p:sp>
    </p:spTree>
    <p:extLst>
      <p:ext uri="{BB962C8B-B14F-4D97-AF65-F5344CB8AC3E}">
        <p14:creationId xmlns:p14="http://schemas.microsoft.com/office/powerpoint/2010/main" val="3409461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60648"/>
            <a:ext cx="8229600" cy="1143000"/>
          </a:xfrm>
        </p:spPr>
        <p:txBody>
          <a:bodyPr rtlCol="0">
            <a:normAutofit fontScale="90000"/>
          </a:bodyPr>
          <a:lstStyle/>
          <a:p>
            <a:pPr eaLnBrk="1" fontAlgn="auto" hangingPunct="1">
              <a:spcAft>
                <a:spcPts val="0"/>
              </a:spcAft>
              <a:defRPr/>
            </a:pPr>
            <a:r>
              <a:rPr lang="en-CA" dirty="0"/>
              <a:t>Main Sources of Commercial Fishing:</a:t>
            </a:r>
          </a:p>
        </p:txBody>
      </p:sp>
      <p:sp>
        <p:nvSpPr>
          <p:cNvPr id="6" name="Content Placeholder 5"/>
          <p:cNvSpPr>
            <a:spLocks noGrp="1"/>
          </p:cNvSpPr>
          <p:nvPr>
            <p:ph sz="half" idx="1"/>
          </p:nvPr>
        </p:nvSpPr>
        <p:spPr/>
        <p:txBody>
          <a:bodyPr rtlCol="0">
            <a:normAutofit fontScale="85000" lnSpcReduction="20000"/>
          </a:bodyPr>
          <a:lstStyle/>
          <a:p>
            <a:pPr eaLnBrk="1" fontAlgn="auto" hangingPunct="1">
              <a:spcAft>
                <a:spcPts val="0"/>
              </a:spcAft>
              <a:buFont typeface="Arial" pitchFamily="34" charset="0"/>
              <a:buNone/>
              <a:defRPr/>
            </a:pPr>
            <a:r>
              <a:rPr lang="en-CA" b="1" dirty="0"/>
              <a:t>1) East Coast:</a:t>
            </a:r>
          </a:p>
          <a:p>
            <a:pPr eaLnBrk="1" fontAlgn="auto" hangingPunct="1">
              <a:spcAft>
                <a:spcPts val="0"/>
              </a:spcAft>
              <a:buFont typeface="Arial" pitchFamily="34" charset="0"/>
              <a:buChar char="•"/>
              <a:defRPr/>
            </a:pPr>
            <a:r>
              <a:rPr lang="en-CA" dirty="0"/>
              <a:t>This includes fishing near the Atlantic Ocean and the Grand Banks</a:t>
            </a:r>
          </a:p>
          <a:p>
            <a:pPr eaLnBrk="1" fontAlgn="auto" hangingPunct="1">
              <a:spcAft>
                <a:spcPts val="0"/>
              </a:spcAft>
              <a:buFont typeface="Arial" pitchFamily="34" charset="0"/>
              <a:buChar char="•"/>
              <a:defRPr/>
            </a:pPr>
            <a:r>
              <a:rPr lang="en-CA" dirty="0"/>
              <a:t>The Grand Banks are of the richest fishing grounds in the world </a:t>
            </a:r>
          </a:p>
          <a:p>
            <a:pPr eaLnBrk="1" fontAlgn="auto" hangingPunct="1">
              <a:spcAft>
                <a:spcPts val="0"/>
              </a:spcAft>
              <a:buFont typeface="Arial" pitchFamily="34" charset="0"/>
              <a:buNone/>
              <a:defRPr/>
            </a:pPr>
            <a:r>
              <a:rPr lang="en-CA" dirty="0"/>
              <a:t>Species include:</a:t>
            </a:r>
          </a:p>
          <a:p>
            <a:pPr eaLnBrk="1" fontAlgn="auto" hangingPunct="1">
              <a:spcAft>
                <a:spcPts val="0"/>
              </a:spcAft>
              <a:buFont typeface="Arial" pitchFamily="34" charset="0"/>
              <a:buChar char="•"/>
              <a:defRPr/>
            </a:pPr>
            <a:r>
              <a:rPr lang="en-CA" dirty="0"/>
              <a:t>Cod</a:t>
            </a:r>
          </a:p>
          <a:p>
            <a:pPr eaLnBrk="1" fontAlgn="auto" hangingPunct="1">
              <a:spcAft>
                <a:spcPts val="0"/>
              </a:spcAft>
              <a:buFont typeface="Arial" pitchFamily="34" charset="0"/>
              <a:buChar char="•"/>
              <a:defRPr/>
            </a:pPr>
            <a:r>
              <a:rPr lang="en-CA" dirty="0"/>
              <a:t>Haddock</a:t>
            </a:r>
          </a:p>
          <a:p>
            <a:pPr eaLnBrk="1" fontAlgn="auto" hangingPunct="1">
              <a:spcAft>
                <a:spcPts val="0"/>
              </a:spcAft>
              <a:buFont typeface="Arial" pitchFamily="34" charset="0"/>
              <a:buChar char="•"/>
              <a:defRPr/>
            </a:pPr>
            <a:r>
              <a:rPr lang="en-CA" dirty="0"/>
              <a:t>Capelin</a:t>
            </a:r>
          </a:p>
          <a:p>
            <a:pPr eaLnBrk="1" fontAlgn="auto" hangingPunct="1">
              <a:spcAft>
                <a:spcPts val="0"/>
              </a:spcAft>
              <a:buFont typeface="Arial" pitchFamily="34" charset="0"/>
              <a:buChar char="•"/>
              <a:defRPr/>
            </a:pPr>
            <a:r>
              <a:rPr lang="en-CA" dirty="0"/>
              <a:t>Scallop </a:t>
            </a:r>
          </a:p>
          <a:p>
            <a:pPr eaLnBrk="1" fontAlgn="auto" hangingPunct="1">
              <a:spcAft>
                <a:spcPts val="0"/>
              </a:spcAft>
              <a:buFont typeface="Arial" pitchFamily="34" charset="0"/>
              <a:buChar char="•"/>
              <a:defRPr/>
            </a:pPr>
            <a:r>
              <a:rPr lang="en-CA" dirty="0"/>
              <a:t>Lobster</a:t>
            </a:r>
          </a:p>
        </p:txBody>
      </p:sp>
      <p:pic>
        <p:nvPicPr>
          <p:cNvPr id="11268" name="Content Placeholder 8" descr="grand_banks_300.gif"/>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00563" y="2492375"/>
            <a:ext cx="4295775" cy="2592388"/>
          </a:xfrm>
        </p:spPr>
      </p:pic>
    </p:spTree>
    <p:extLst>
      <p:ext uri="{BB962C8B-B14F-4D97-AF65-F5344CB8AC3E}">
        <p14:creationId xmlns:p14="http://schemas.microsoft.com/office/powerpoint/2010/main" val="3749366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linds(horizontal)">
                                      <p:cBhvr>
                                        <p:cTn id="42" dur="500"/>
                                        <p:tgtEl>
                                          <p:spTgt spid="6">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linds(horizontal)">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CA"/>
              <a:t>The Grand Banks:</a:t>
            </a:r>
          </a:p>
        </p:txBody>
      </p:sp>
      <p:sp>
        <p:nvSpPr>
          <p:cNvPr id="3" name="Content Placeholder 2"/>
          <p:cNvSpPr>
            <a:spLocks noGrp="1"/>
          </p:cNvSpPr>
          <p:nvPr>
            <p:ph sz="half" idx="1"/>
          </p:nvPr>
        </p:nvSpPr>
        <p:spPr>
          <a:xfrm>
            <a:off x="457200" y="1268413"/>
            <a:ext cx="8147050" cy="1655762"/>
          </a:xfrm>
        </p:spPr>
        <p:txBody>
          <a:bodyPr/>
          <a:lstStyle/>
          <a:p>
            <a:pPr eaLnBrk="1" hangingPunct="1"/>
            <a:r>
              <a:rPr lang="en-CA" dirty="0"/>
              <a:t>For years there were no regulations or control over fishing in the Grand Banks</a:t>
            </a:r>
          </a:p>
          <a:p>
            <a:pPr eaLnBrk="1" hangingPunct="1"/>
            <a:r>
              <a:rPr lang="en-CA" dirty="0"/>
              <a:t>This depleted the fish in the area</a:t>
            </a:r>
          </a:p>
        </p:txBody>
      </p:sp>
      <p:pic>
        <p:nvPicPr>
          <p:cNvPr id="12292" name="Content Placeholder 4" descr="grand_banks_300.gif"/>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168400" y="2924175"/>
            <a:ext cx="6932613" cy="3600450"/>
          </a:xfrm>
        </p:spPr>
      </p:pic>
    </p:spTree>
    <p:extLst>
      <p:ext uri="{BB962C8B-B14F-4D97-AF65-F5344CB8AC3E}">
        <p14:creationId xmlns:p14="http://schemas.microsoft.com/office/powerpoint/2010/main" val="3676092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CA" dirty="0"/>
              <a:t>Main Sources of Commercial Fishing:</a:t>
            </a:r>
          </a:p>
        </p:txBody>
      </p:sp>
      <p:pic>
        <p:nvPicPr>
          <p:cNvPr id="13315" name="Content Placeholder 7" descr="west coast.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87388" y="1304925"/>
            <a:ext cx="3813175" cy="4821238"/>
          </a:xfrm>
        </p:spPr>
      </p:pic>
      <p:sp>
        <p:nvSpPr>
          <p:cNvPr id="7" name="Content Placeholder 6"/>
          <p:cNvSpPr>
            <a:spLocks noGrp="1"/>
          </p:cNvSpPr>
          <p:nvPr>
            <p:ph sz="half" idx="2"/>
          </p:nvPr>
        </p:nvSpPr>
        <p:spPr>
          <a:xfrm>
            <a:off x="4648200" y="1341438"/>
            <a:ext cx="4038600" cy="4784725"/>
          </a:xfrm>
        </p:spPr>
        <p:txBody>
          <a:bodyPr rtlCol="0">
            <a:normAutofit lnSpcReduction="10000"/>
          </a:bodyPr>
          <a:lstStyle/>
          <a:p>
            <a:pPr eaLnBrk="1" fontAlgn="auto" hangingPunct="1">
              <a:spcAft>
                <a:spcPts val="0"/>
              </a:spcAft>
              <a:buFont typeface="Arial" pitchFamily="34" charset="0"/>
              <a:buNone/>
              <a:defRPr/>
            </a:pPr>
            <a:r>
              <a:rPr lang="en-CA" b="1" dirty="0"/>
              <a:t>2) West Coast:</a:t>
            </a:r>
          </a:p>
          <a:p>
            <a:pPr eaLnBrk="1" fontAlgn="auto" hangingPunct="1">
              <a:spcAft>
                <a:spcPts val="0"/>
              </a:spcAft>
              <a:buFont typeface="Arial" pitchFamily="34" charset="0"/>
              <a:buChar char="•"/>
              <a:defRPr/>
            </a:pPr>
            <a:r>
              <a:rPr lang="en-CA" dirty="0"/>
              <a:t>This is the area off the coast of British Columbia in the Pacific Ocean</a:t>
            </a:r>
          </a:p>
          <a:p>
            <a:pPr eaLnBrk="1" fontAlgn="auto" hangingPunct="1">
              <a:spcAft>
                <a:spcPts val="0"/>
              </a:spcAft>
              <a:buFont typeface="Arial" pitchFamily="34" charset="0"/>
              <a:buNone/>
              <a:defRPr/>
            </a:pPr>
            <a:r>
              <a:rPr lang="en-CA" dirty="0"/>
              <a:t>Species Include:</a:t>
            </a:r>
          </a:p>
          <a:p>
            <a:pPr eaLnBrk="1" fontAlgn="auto" hangingPunct="1">
              <a:spcAft>
                <a:spcPts val="0"/>
              </a:spcAft>
              <a:buFont typeface="Arial" pitchFamily="34" charset="0"/>
              <a:buChar char="•"/>
              <a:defRPr/>
            </a:pPr>
            <a:r>
              <a:rPr lang="en-CA" dirty="0"/>
              <a:t>Salmon</a:t>
            </a:r>
          </a:p>
          <a:p>
            <a:pPr eaLnBrk="1" fontAlgn="auto" hangingPunct="1">
              <a:spcAft>
                <a:spcPts val="0"/>
              </a:spcAft>
              <a:buFont typeface="Arial" pitchFamily="34" charset="0"/>
              <a:buChar char="•"/>
              <a:defRPr/>
            </a:pPr>
            <a:r>
              <a:rPr lang="en-CA" dirty="0"/>
              <a:t>Herring </a:t>
            </a:r>
          </a:p>
          <a:p>
            <a:pPr eaLnBrk="1" fontAlgn="auto" hangingPunct="1">
              <a:spcAft>
                <a:spcPts val="0"/>
              </a:spcAft>
              <a:buFont typeface="Arial" pitchFamily="34" charset="0"/>
              <a:buChar char="•"/>
              <a:defRPr/>
            </a:pPr>
            <a:r>
              <a:rPr lang="en-CA" dirty="0"/>
              <a:t>Tuna</a:t>
            </a:r>
          </a:p>
          <a:p>
            <a:pPr eaLnBrk="1" fontAlgn="auto" hangingPunct="1">
              <a:spcAft>
                <a:spcPts val="0"/>
              </a:spcAft>
              <a:buFont typeface="Arial" pitchFamily="34" charset="0"/>
              <a:buChar char="•"/>
              <a:defRPr/>
            </a:pPr>
            <a:r>
              <a:rPr lang="en-CA" dirty="0"/>
              <a:t>Shellfish  </a:t>
            </a:r>
          </a:p>
          <a:p>
            <a:pPr eaLnBrk="1" fontAlgn="auto" hangingPunct="1">
              <a:spcAft>
                <a:spcPts val="0"/>
              </a:spcAft>
              <a:buFont typeface="Arial" pitchFamily="34" charset="0"/>
              <a:buChar char="•"/>
              <a:defRPr/>
            </a:pPr>
            <a:endParaRPr lang="en-CA" dirty="0"/>
          </a:p>
          <a:p>
            <a:pPr eaLnBrk="1" fontAlgn="auto" hangingPunct="1">
              <a:spcAft>
                <a:spcPts val="0"/>
              </a:spcAft>
              <a:buFont typeface="Arial" pitchFamily="34" charset="0"/>
              <a:buChar char="•"/>
              <a:defRPr/>
            </a:pPr>
            <a:endParaRPr lang="en-CA" dirty="0"/>
          </a:p>
        </p:txBody>
      </p:sp>
    </p:spTree>
    <p:extLst>
      <p:ext uri="{BB962C8B-B14F-4D97-AF65-F5344CB8AC3E}">
        <p14:creationId xmlns:p14="http://schemas.microsoft.com/office/powerpoint/2010/main" val="1599772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Canada’s Fisheries…</a:t>
            </a:r>
          </a:p>
        </p:txBody>
      </p:sp>
      <p:sp>
        <p:nvSpPr>
          <p:cNvPr id="5" name="Content Placeholder 4"/>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6577955" cy="4888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937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CA" dirty="0"/>
              <a:t>Main Sources of Commercial Fishing:</a:t>
            </a:r>
          </a:p>
        </p:txBody>
      </p:sp>
      <p:sp>
        <p:nvSpPr>
          <p:cNvPr id="7" name="Content Placeholder 6"/>
          <p:cNvSpPr>
            <a:spLocks noGrp="1"/>
          </p:cNvSpPr>
          <p:nvPr>
            <p:ph sz="half" idx="1"/>
          </p:nvPr>
        </p:nvSpPr>
        <p:spPr/>
        <p:txBody>
          <a:bodyPr rtlCol="0">
            <a:normAutofit fontScale="77500" lnSpcReduction="20000"/>
          </a:bodyPr>
          <a:lstStyle/>
          <a:p>
            <a:pPr eaLnBrk="1" fontAlgn="auto" hangingPunct="1">
              <a:spcAft>
                <a:spcPts val="0"/>
              </a:spcAft>
              <a:buFont typeface="Arial" pitchFamily="34" charset="0"/>
              <a:buNone/>
              <a:defRPr/>
            </a:pPr>
            <a:r>
              <a:rPr lang="en-CA" b="1" dirty="0"/>
              <a:t>3) Fresh Water:</a:t>
            </a:r>
          </a:p>
          <a:p>
            <a:pPr eaLnBrk="1" fontAlgn="auto" hangingPunct="1">
              <a:spcAft>
                <a:spcPts val="0"/>
              </a:spcAft>
              <a:buFont typeface="Arial" pitchFamily="34" charset="0"/>
              <a:buChar char="•"/>
              <a:defRPr/>
            </a:pPr>
            <a:r>
              <a:rPr lang="en-CA" dirty="0"/>
              <a:t>Canada’s freshwater system is the largest in the world, encompassing about 2 million rivers and lakes, totalling over 755,000 sq. km.</a:t>
            </a:r>
          </a:p>
          <a:p>
            <a:pPr eaLnBrk="1" fontAlgn="auto" hangingPunct="1">
              <a:spcAft>
                <a:spcPts val="0"/>
              </a:spcAft>
              <a:buFont typeface="Arial" pitchFamily="34" charset="0"/>
              <a:buChar char="•"/>
              <a:defRPr/>
            </a:pPr>
            <a:r>
              <a:rPr lang="en-CA" dirty="0"/>
              <a:t>Currently, it is Manitoba's fishing industry that produces about 25% of the freshwater fish in Canada</a:t>
            </a:r>
          </a:p>
          <a:p>
            <a:pPr eaLnBrk="1" fontAlgn="auto" hangingPunct="1">
              <a:spcAft>
                <a:spcPts val="0"/>
              </a:spcAft>
              <a:buFont typeface="Arial" pitchFamily="34" charset="0"/>
              <a:buChar char="•"/>
              <a:defRPr/>
            </a:pPr>
            <a:r>
              <a:rPr lang="en-CA" dirty="0"/>
              <a:t>There are about 13 species of fish that are being harvested commercially: including lake trout, northern pike, whitefish and yellow perch.</a:t>
            </a:r>
          </a:p>
          <a:p>
            <a:pPr eaLnBrk="1" fontAlgn="auto" hangingPunct="1">
              <a:spcAft>
                <a:spcPts val="0"/>
              </a:spcAft>
              <a:buFont typeface="Arial" pitchFamily="34" charset="0"/>
              <a:buChar char="•"/>
              <a:defRPr/>
            </a:pPr>
            <a:endParaRPr lang="en-CA" dirty="0"/>
          </a:p>
        </p:txBody>
      </p:sp>
      <p:pic>
        <p:nvPicPr>
          <p:cNvPr id="14340" name="Content Placeholder 8" descr="manitoba.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916113"/>
            <a:ext cx="4038600" cy="3960812"/>
          </a:xfrm>
        </p:spPr>
      </p:pic>
    </p:spTree>
    <p:extLst>
      <p:ext uri="{BB962C8B-B14F-4D97-AF65-F5344CB8AC3E}">
        <p14:creationId xmlns:p14="http://schemas.microsoft.com/office/powerpoint/2010/main" val="99047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CA" dirty="0"/>
              <a:t>Main Sources of Commercial Fishing:</a:t>
            </a:r>
          </a:p>
        </p:txBody>
      </p:sp>
      <p:sp>
        <p:nvSpPr>
          <p:cNvPr id="3" name="Content Placeholder 2"/>
          <p:cNvSpPr>
            <a:spLocks noGrp="1"/>
          </p:cNvSpPr>
          <p:nvPr>
            <p:ph sz="half" idx="1"/>
          </p:nvPr>
        </p:nvSpPr>
        <p:spPr/>
        <p:txBody>
          <a:bodyPr/>
          <a:lstStyle/>
          <a:p>
            <a:pPr eaLnBrk="1" hangingPunct="1">
              <a:buFont typeface="Arial" charset="0"/>
              <a:buNone/>
            </a:pPr>
            <a:r>
              <a:rPr lang="en-CA" b="1" dirty="0">
                <a:solidFill>
                  <a:schemeClr val="tx2"/>
                </a:solidFill>
              </a:rPr>
              <a:t>4) AQUACULTURE:</a:t>
            </a:r>
          </a:p>
          <a:p>
            <a:pPr eaLnBrk="1" hangingPunct="1"/>
            <a:r>
              <a:rPr lang="en-CA" dirty="0"/>
              <a:t>is </a:t>
            </a:r>
            <a:r>
              <a:rPr lang="en-CA" u="sng" dirty="0"/>
              <a:t>the farming </a:t>
            </a:r>
            <a:r>
              <a:rPr lang="en-CA" dirty="0"/>
              <a:t>of aquatic organisms under controlled conditions</a:t>
            </a:r>
          </a:p>
          <a:p>
            <a:pPr lvl="1" eaLnBrk="1" hangingPunct="1">
              <a:buFont typeface="Arial" charset="0"/>
              <a:buChar char="•"/>
            </a:pPr>
            <a:r>
              <a:rPr lang="en-CA" dirty="0"/>
              <a:t>The main species are Atlantic and Pacific Salmon, Mussels and Trout </a:t>
            </a:r>
          </a:p>
          <a:p>
            <a:pPr eaLnBrk="1" hangingPunct="1"/>
            <a:r>
              <a:rPr lang="en-CA" dirty="0"/>
              <a:t>85 per cent of fish harvested is exported </a:t>
            </a:r>
          </a:p>
          <a:p>
            <a:pPr eaLnBrk="1" hangingPunct="1"/>
            <a:endParaRPr lang="en-CA" dirty="0"/>
          </a:p>
          <a:p>
            <a:pPr eaLnBrk="1" hangingPunct="1"/>
            <a:endParaRPr lang="en-CA" dirty="0"/>
          </a:p>
        </p:txBody>
      </p:sp>
      <p:pic>
        <p:nvPicPr>
          <p:cNvPr id="6" name="Content Placeholder 5" descr="AquacultureCagesgraphic_web_TL.jpg"/>
          <p:cNvPicPr>
            <a:picLocks noGrp="1" noChangeAspect="1"/>
          </p:cNvPicPr>
          <p:nvPr>
            <p:ph sz="half" idx="2"/>
          </p:nvPr>
        </p:nvPicPr>
        <p:blipFill>
          <a:blip r:embed="rId3"/>
          <a:stretch>
            <a:fillRect/>
          </a:stretch>
        </p:blipFill>
        <p:spPr>
          <a:xfrm>
            <a:off x="4648200" y="2200275"/>
            <a:ext cx="4038600" cy="3325813"/>
          </a:xfrm>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8697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CA" dirty="0"/>
              <a:t>Aquaculture… the future of fishing?</a:t>
            </a:r>
          </a:p>
        </p:txBody>
      </p:sp>
      <p:sp>
        <p:nvSpPr>
          <p:cNvPr id="4" name="Content Placeholder 3"/>
          <p:cNvSpPr>
            <a:spLocks noGrp="1"/>
          </p:cNvSpPr>
          <p:nvPr>
            <p:ph sz="half" idx="2"/>
          </p:nvPr>
        </p:nvSpPr>
        <p:spPr>
          <a:xfrm>
            <a:off x="4648200" y="1412875"/>
            <a:ext cx="4038600" cy="4713288"/>
          </a:xfrm>
        </p:spPr>
        <p:txBody>
          <a:bodyPr rtlCol="0">
            <a:normAutofit fontScale="85000" lnSpcReduction="20000"/>
          </a:bodyPr>
          <a:lstStyle/>
          <a:p>
            <a:pPr eaLnBrk="1" fontAlgn="auto" hangingPunct="1">
              <a:spcAft>
                <a:spcPts val="0"/>
              </a:spcAft>
              <a:buFont typeface="Arial" pitchFamily="34" charset="0"/>
              <a:buChar char="•"/>
              <a:defRPr/>
            </a:pPr>
            <a:endParaRPr lang="en-CA" dirty="0"/>
          </a:p>
          <a:p>
            <a:pPr eaLnBrk="1" fontAlgn="auto" hangingPunct="1">
              <a:spcAft>
                <a:spcPts val="0"/>
              </a:spcAft>
              <a:buFont typeface="Arial" pitchFamily="34" charset="0"/>
              <a:buChar char="•"/>
              <a:defRPr/>
            </a:pPr>
            <a:r>
              <a:rPr lang="en-CA" dirty="0"/>
              <a:t>In 2008, wild harvest and aquaculture exports totalled almost $4 billion</a:t>
            </a:r>
          </a:p>
          <a:p>
            <a:pPr eaLnBrk="1" fontAlgn="auto" hangingPunct="1">
              <a:spcAft>
                <a:spcPts val="0"/>
              </a:spcAft>
              <a:buFont typeface="Arial" pitchFamily="34" charset="0"/>
              <a:buChar char="•"/>
              <a:defRPr/>
            </a:pPr>
            <a:r>
              <a:rPr lang="en-CA" dirty="0"/>
              <a:t>The aquaculture industry employed more than 16,000 people</a:t>
            </a:r>
          </a:p>
          <a:p>
            <a:pPr eaLnBrk="1" fontAlgn="auto" hangingPunct="1">
              <a:spcAft>
                <a:spcPts val="0"/>
              </a:spcAft>
              <a:buFont typeface="Arial" pitchFamily="34" charset="0"/>
              <a:buChar char="•"/>
              <a:defRPr/>
            </a:pPr>
            <a:r>
              <a:rPr lang="en-CA" dirty="0"/>
              <a:t>There are aquaculture operations in every Canadian province and in the Yukon Territory. </a:t>
            </a:r>
          </a:p>
          <a:p>
            <a:pPr eaLnBrk="1" fontAlgn="auto" hangingPunct="1">
              <a:spcAft>
                <a:spcPts val="0"/>
              </a:spcAft>
              <a:buFont typeface="Arial" pitchFamily="34" charset="0"/>
              <a:buChar char="•"/>
              <a:defRPr/>
            </a:pPr>
            <a:r>
              <a:rPr lang="en-CA" dirty="0"/>
              <a:t>Canada's aquaculture industry is continuing to grow</a:t>
            </a:r>
          </a:p>
        </p:txBody>
      </p:sp>
      <p:pic>
        <p:nvPicPr>
          <p:cNvPr id="7" name="Picture 6" descr="slide3_e.jpg"/>
          <p:cNvPicPr>
            <a:picLocks noChangeAspect="1"/>
          </p:cNvPicPr>
          <p:nvPr/>
        </p:nvPicPr>
        <p:blipFill>
          <a:blip r:embed="rId2"/>
          <a:stretch>
            <a:fillRect/>
          </a:stretch>
        </p:blipFill>
        <p:spPr>
          <a:xfrm>
            <a:off x="250825" y="3500438"/>
            <a:ext cx="4286250" cy="2803525"/>
          </a:xfrm>
          <a:prstGeom prst="rect">
            <a:avLst/>
          </a:prstGeom>
          <a:ln>
            <a:noFill/>
          </a:ln>
          <a:effectLst>
            <a:outerShdw blurRad="292100" dist="139700" dir="2700000" algn="tl" rotWithShape="0">
              <a:srgbClr val="333333">
                <a:alpha val="65000"/>
              </a:srgbClr>
            </a:outerShdw>
          </a:effectLst>
        </p:spPr>
      </p:pic>
      <p:pic>
        <p:nvPicPr>
          <p:cNvPr id="9" name="Content Placeholder 8" descr="slide35-3.jpg"/>
          <p:cNvPicPr>
            <a:picLocks noGrp="1" noChangeAspect="1"/>
          </p:cNvPicPr>
          <p:nvPr>
            <p:ph sz="half" idx="1"/>
          </p:nvPr>
        </p:nvPicPr>
        <p:blipFill>
          <a:blip r:embed="rId3" cstate="print"/>
          <a:stretch>
            <a:fillRect/>
          </a:stretch>
        </p:blipFill>
        <p:spPr>
          <a:xfrm>
            <a:off x="323528" y="1340768"/>
            <a:ext cx="2160240" cy="2149439"/>
          </a:xfrm>
          <a:effectLst>
            <a:softEdge rad="112500"/>
          </a:effectLst>
        </p:spPr>
      </p:pic>
      <p:pic>
        <p:nvPicPr>
          <p:cNvPr id="13" name="Picture 12" descr="slide35-2.jpg"/>
          <p:cNvPicPr>
            <a:picLocks noChangeAspect="1"/>
          </p:cNvPicPr>
          <p:nvPr/>
        </p:nvPicPr>
        <p:blipFill>
          <a:blip r:embed="rId4" cstate="print"/>
          <a:stretch>
            <a:fillRect/>
          </a:stretch>
        </p:blipFill>
        <p:spPr>
          <a:xfrm>
            <a:off x="2483768" y="1340768"/>
            <a:ext cx="1944943" cy="2016224"/>
          </a:xfrm>
          <a:prstGeom prst="rect">
            <a:avLst/>
          </a:prstGeom>
          <a:ln>
            <a:noFill/>
          </a:ln>
          <a:effectLst>
            <a:softEdge rad="112500"/>
          </a:effectLst>
        </p:spPr>
      </p:pic>
    </p:spTree>
    <p:extLst>
      <p:ext uri="{BB962C8B-B14F-4D97-AF65-F5344CB8AC3E}">
        <p14:creationId xmlns:p14="http://schemas.microsoft.com/office/powerpoint/2010/main" val="2861891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pPr eaLnBrk="1" hangingPunct="1"/>
            <a:r>
              <a:rPr lang="en-CA"/>
              <a:t>Aquaculture Risks:</a:t>
            </a:r>
          </a:p>
        </p:txBody>
      </p:sp>
      <p:pic>
        <p:nvPicPr>
          <p:cNvPr id="17411" name="Content Placeholder 6" descr="OceanGovAquacultureRisk.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1196975"/>
            <a:ext cx="4314825" cy="5403850"/>
          </a:xfrm>
        </p:spPr>
      </p:pic>
      <p:sp>
        <p:nvSpPr>
          <p:cNvPr id="10" name="Content Placeholder 9"/>
          <p:cNvSpPr>
            <a:spLocks noGrp="1"/>
          </p:cNvSpPr>
          <p:nvPr>
            <p:ph sz="half" idx="2"/>
          </p:nvPr>
        </p:nvSpPr>
        <p:spPr>
          <a:xfrm>
            <a:off x="4648200" y="1196975"/>
            <a:ext cx="4038600" cy="5472113"/>
          </a:xfrm>
        </p:spPr>
        <p:txBody>
          <a:bodyPr rtlCol="0">
            <a:normAutofit fontScale="92500"/>
          </a:bodyPr>
          <a:lstStyle/>
          <a:p>
            <a:pPr eaLnBrk="1" fontAlgn="auto" hangingPunct="1">
              <a:spcAft>
                <a:spcPts val="0"/>
              </a:spcAft>
              <a:buFont typeface="Arial" pitchFamily="34" charset="0"/>
              <a:buChar char="•"/>
              <a:defRPr/>
            </a:pPr>
            <a:r>
              <a:rPr lang="en-CA" dirty="0"/>
              <a:t>Farmed fish can escape their pens and pose biological risks to wild populations</a:t>
            </a:r>
          </a:p>
          <a:p>
            <a:pPr eaLnBrk="1" fontAlgn="auto" hangingPunct="1">
              <a:spcAft>
                <a:spcPts val="0"/>
              </a:spcAft>
              <a:buFont typeface="Arial" pitchFamily="34" charset="0"/>
              <a:buChar char="•"/>
              <a:defRPr/>
            </a:pPr>
            <a:r>
              <a:rPr lang="en-CA" dirty="0"/>
              <a:t>Large releases of nitrogen, phosphorus, and fecal matter from such farming can damage the coastal environment </a:t>
            </a:r>
          </a:p>
          <a:p>
            <a:pPr eaLnBrk="1" fontAlgn="auto" hangingPunct="1">
              <a:spcAft>
                <a:spcPts val="0"/>
              </a:spcAft>
              <a:buFont typeface="Arial" pitchFamily="34" charset="0"/>
              <a:buChar char="•"/>
              <a:defRPr/>
            </a:pPr>
            <a:r>
              <a:rPr lang="en-CA" dirty="0"/>
              <a:t>Questions have also been raised about the nutrition, safety and taste of “farmed” fish</a:t>
            </a:r>
          </a:p>
        </p:txBody>
      </p:sp>
    </p:spTree>
    <p:extLst>
      <p:ext uri="{BB962C8B-B14F-4D97-AF65-F5344CB8AC3E}">
        <p14:creationId xmlns:p14="http://schemas.microsoft.com/office/powerpoint/2010/main" val="2921913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CA"/>
              <a:t>Fish as a Resource:</a:t>
            </a:r>
          </a:p>
        </p:txBody>
      </p:sp>
      <p:sp>
        <p:nvSpPr>
          <p:cNvPr id="4099" name="Content Placeholder 2"/>
          <p:cNvSpPr>
            <a:spLocks noGrp="1"/>
          </p:cNvSpPr>
          <p:nvPr>
            <p:ph idx="1"/>
          </p:nvPr>
        </p:nvSpPr>
        <p:spPr/>
        <p:txBody>
          <a:bodyPr/>
          <a:lstStyle/>
          <a:p>
            <a:pPr eaLnBrk="1" hangingPunct="1"/>
            <a:r>
              <a:rPr lang="en-CA" dirty="0"/>
              <a:t>Fish are a </a:t>
            </a:r>
            <a:r>
              <a:rPr lang="en-CA" b="1" dirty="0"/>
              <a:t>renewable resource</a:t>
            </a:r>
            <a:r>
              <a:rPr lang="en-CA" dirty="0"/>
              <a:t> – that means with </a:t>
            </a:r>
            <a:r>
              <a:rPr lang="en-CA" u="sng" dirty="0"/>
              <a:t>proper management </a:t>
            </a:r>
            <a:r>
              <a:rPr lang="en-CA" dirty="0"/>
              <a:t>the resource could last forever…</a:t>
            </a:r>
          </a:p>
          <a:p>
            <a:pPr eaLnBrk="1" hangingPunct="1"/>
            <a:r>
              <a:rPr lang="en-CA" dirty="0"/>
              <a:t>However, there are many threats to commercial fishing…</a:t>
            </a:r>
          </a:p>
        </p:txBody>
      </p:sp>
    </p:spTree>
    <p:extLst>
      <p:ext uri="{BB962C8B-B14F-4D97-AF65-F5344CB8AC3E}">
        <p14:creationId xmlns:p14="http://schemas.microsoft.com/office/powerpoint/2010/main" val="4100755757"/>
      </p:ext>
    </p:extLst>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CA" dirty="0"/>
              <a:t>Case Study: The Collapse of the Cod Industry:</a:t>
            </a:r>
          </a:p>
        </p:txBody>
      </p:sp>
      <p:pic>
        <p:nvPicPr>
          <p:cNvPr id="21507" name="Content Placeholder 4" descr="cod.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362200" y="1524000"/>
            <a:ext cx="4051300" cy="1500187"/>
          </a:xfrm>
        </p:spPr>
      </p:pic>
      <p:sp>
        <p:nvSpPr>
          <p:cNvPr id="4" name="Content Placeholder 3"/>
          <p:cNvSpPr>
            <a:spLocks noGrp="1"/>
          </p:cNvSpPr>
          <p:nvPr>
            <p:ph sz="half" idx="2"/>
          </p:nvPr>
        </p:nvSpPr>
        <p:spPr>
          <a:xfrm>
            <a:off x="611188" y="2997200"/>
            <a:ext cx="8075612" cy="3128963"/>
          </a:xfrm>
        </p:spPr>
        <p:txBody>
          <a:bodyPr rtlCol="0">
            <a:normAutofit/>
          </a:bodyPr>
          <a:lstStyle/>
          <a:p>
            <a:pPr eaLnBrk="1" fontAlgn="auto" hangingPunct="1">
              <a:spcAft>
                <a:spcPts val="0"/>
              </a:spcAft>
              <a:buFont typeface="Arial" pitchFamily="34" charset="0"/>
              <a:buChar char="•"/>
              <a:defRPr/>
            </a:pPr>
            <a:r>
              <a:rPr lang="en-CA" dirty="0"/>
              <a:t>In 1992, the Cod industry in the Grand Banks (</a:t>
            </a:r>
            <a:r>
              <a:rPr lang="en-CA" dirty="0" err="1"/>
              <a:t>Nfld</a:t>
            </a:r>
            <a:r>
              <a:rPr lang="en-CA" dirty="0"/>
              <a:t>) collapsed </a:t>
            </a:r>
          </a:p>
          <a:p>
            <a:pPr eaLnBrk="1" fontAlgn="auto" hangingPunct="1">
              <a:spcAft>
                <a:spcPts val="0"/>
              </a:spcAft>
              <a:buFont typeface="Arial" pitchFamily="34" charset="0"/>
              <a:buChar char="•"/>
              <a:defRPr/>
            </a:pPr>
            <a:r>
              <a:rPr lang="en-CA" dirty="0"/>
              <a:t>Less than 1% of initial population left</a:t>
            </a:r>
          </a:p>
          <a:p>
            <a:pPr eaLnBrk="1" fontAlgn="auto" hangingPunct="1">
              <a:spcAft>
                <a:spcPts val="0"/>
              </a:spcAft>
              <a:buFont typeface="Arial" pitchFamily="34" charset="0"/>
              <a:buChar char="•"/>
              <a:defRPr/>
            </a:pPr>
            <a:r>
              <a:rPr lang="en-CA" dirty="0"/>
              <a:t>Atlantic cod were declared an endangered species and the federal government put a </a:t>
            </a:r>
            <a:r>
              <a:rPr lang="en-CA" b="1" dirty="0"/>
              <a:t>moratorium</a:t>
            </a:r>
            <a:r>
              <a:rPr lang="en-CA" dirty="0"/>
              <a:t> on the Newfoundland and Labrador cod fishery  </a:t>
            </a:r>
          </a:p>
          <a:p>
            <a:pPr eaLnBrk="1" fontAlgn="auto" hangingPunct="1">
              <a:spcAft>
                <a:spcPts val="0"/>
              </a:spcAft>
              <a:buNone/>
              <a:defRPr/>
            </a:pPr>
            <a:endParaRPr lang="en-CA" dirty="0"/>
          </a:p>
        </p:txBody>
      </p:sp>
    </p:spTree>
    <p:extLst>
      <p:ext uri="{BB962C8B-B14F-4D97-AF65-F5344CB8AC3E}">
        <p14:creationId xmlns:p14="http://schemas.microsoft.com/office/powerpoint/2010/main" val="3603407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CA" dirty="0"/>
              <a:t>Case Study: The Collapse of the Cod Industry:</a:t>
            </a:r>
          </a:p>
        </p:txBody>
      </p:sp>
      <p:pic>
        <p:nvPicPr>
          <p:cNvPr id="21507" name="Content Placeholder 4" descr="cod.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362200" y="1447800"/>
            <a:ext cx="4051300" cy="1500187"/>
          </a:xfrm>
        </p:spPr>
      </p:pic>
      <p:sp>
        <p:nvSpPr>
          <p:cNvPr id="4" name="Content Placeholder 3"/>
          <p:cNvSpPr>
            <a:spLocks noGrp="1"/>
          </p:cNvSpPr>
          <p:nvPr>
            <p:ph sz="half" idx="2"/>
          </p:nvPr>
        </p:nvSpPr>
        <p:spPr>
          <a:xfrm>
            <a:off x="611188" y="2997200"/>
            <a:ext cx="8075612" cy="3128963"/>
          </a:xfrm>
        </p:spPr>
        <p:txBody>
          <a:bodyPr rtlCol="0">
            <a:normAutofit/>
          </a:bodyPr>
          <a:lstStyle/>
          <a:p>
            <a:pPr eaLnBrk="1" fontAlgn="auto" hangingPunct="1">
              <a:spcAft>
                <a:spcPts val="0"/>
              </a:spcAft>
              <a:buFont typeface="Arial" pitchFamily="34" charset="0"/>
              <a:buChar char="•"/>
              <a:defRPr/>
            </a:pPr>
            <a:r>
              <a:rPr lang="en-CA" dirty="0"/>
              <a:t>40,000 people lost their jobs in the Maritimes </a:t>
            </a:r>
          </a:p>
          <a:p>
            <a:pPr eaLnBrk="1" fontAlgn="auto" hangingPunct="1">
              <a:spcAft>
                <a:spcPts val="0"/>
              </a:spcAft>
              <a:buFont typeface="Arial" pitchFamily="34" charset="0"/>
              <a:buChar char="•"/>
              <a:defRPr/>
            </a:pPr>
            <a:r>
              <a:rPr lang="en-CA" dirty="0"/>
              <a:t>The communities are still struggling to recover</a:t>
            </a:r>
          </a:p>
          <a:p>
            <a:pPr eaLnBrk="1" fontAlgn="auto" hangingPunct="1">
              <a:spcAft>
                <a:spcPts val="0"/>
              </a:spcAft>
              <a:buFont typeface="Arial" pitchFamily="34" charset="0"/>
              <a:buChar char="•"/>
              <a:defRPr/>
            </a:pPr>
            <a:r>
              <a:rPr lang="en-CA" dirty="0"/>
              <a:t>The marine ecosystem is still in a state of collapse</a:t>
            </a:r>
          </a:p>
          <a:p>
            <a:pPr eaLnBrk="1" fontAlgn="auto" hangingPunct="1">
              <a:spcAft>
                <a:spcPts val="0"/>
              </a:spcAft>
              <a:buNone/>
              <a:defRPr/>
            </a:pPr>
            <a:endParaRPr lang="en-CA" dirty="0"/>
          </a:p>
        </p:txBody>
      </p:sp>
    </p:spTree>
    <p:extLst>
      <p:ext uri="{BB962C8B-B14F-4D97-AF65-F5344CB8AC3E}">
        <p14:creationId xmlns:p14="http://schemas.microsoft.com/office/powerpoint/2010/main" val="3603407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CA"/>
              <a:t>Salmon, the next Cod?</a:t>
            </a:r>
          </a:p>
        </p:txBody>
      </p:sp>
      <p:sp>
        <p:nvSpPr>
          <p:cNvPr id="3" name="Content Placeholder 2"/>
          <p:cNvSpPr>
            <a:spLocks noGrp="1"/>
          </p:cNvSpPr>
          <p:nvPr>
            <p:ph sz="half" idx="1"/>
          </p:nvPr>
        </p:nvSpPr>
        <p:spPr/>
        <p:txBody>
          <a:bodyPr rtlCol="0">
            <a:normAutofit fontScale="92500"/>
          </a:bodyPr>
          <a:lstStyle/>
          <a:p>
            <a:pPr eaLnBrk="1" fontAlgn="auto" hangingPunct="1">
              <a:spcAft>
                <a:spcPts val="0"/>
              </a:spcAft>
              <a:buFont typeface="Arial" pitchFamily="34" charset="0"/>
              <a:buChar char="•"/>
              <a:defRPr/>
            </a:pPr>
            <a:r>
              <a:rPr lang="en-CA" dirty="0"/>
              <a:t>East coast salmon is also quickly disappearing</a:t>
            </a:r>
          </a:p>
          <a:p>
            <a:pPr eaLnBrk="1" fontAlgn="auto" hangingPunct="1">
              <a:spcAft>
                <a:spcPts val="0"/>
              </a:spcAft>
              <a:buFont typeface="Arial" pitchFamily="34" charset="0"/>
              <a:buChar char="•"/>
              <a:defRPr/>
            </a:pPr>
            <a:r>
              <a:rPr lang="en-CA" dirty="0"/>
              <a:t>West coast salmon numbers are also declining</a:t>
            </a:r>
          </a:p>
          <a:p>
            <a:pPr eaLnBrk="1" fontAlgn="auto" hangingPunct="1">
              <a:spcAft>
                <a:spcPts val="0"/>
              </a:spcAft>
              <a:buFont typeface="Arial" pitchFamily="34" charset="0"/>
              <a:buChar char="•"/>
              <a:defRPr/>
            </a:pPr>
            <a:r>
              <a:rPr lang="en-CA" dirty="0"/>
              <a:t>Today 350,000 wild salmon return to Nova Scotia’s Bay of Fundy area (down from 1.5 million in the mid-1970s)</a:t>
            </a:r>
          </a:p>
        </p:txBody>
      </p:sp>
      <p:pic>
        <p:nvPicPr>
          <p:cNvPr id="23556" name="Content Placeholder 4" descr="fish002%20Atlantic%20Salmon%2016x20%20C2.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57750" y="1600200"/>
            <a:ext cx="3619500" cy="4525963"/>
          </a:xfrm>
        </p:spPr>
      </p:pic>
    </p:spTree>
    <p:extLst>
      <p:ext uri="{BB962C8B-B14F-4D97-AF65-F5344CB8AC3E}">
        <p14:creationId xmlns:p14="http://schemas.microsoft.com/office/powerpoint/2010/main" val="3336477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CA"/>
              <a:t>Threats to Commercial Fishing:</a:t>
            </a:r>
          </a:p>
        </p:txBody>
      </p:sp>
      <p:sp>
        <p:nvSpPr>
          <p:cNvPr id="3" name="Content Placeholder 2"/>
          <p:cNvSpPr>
            <a:spLocks noGrp="1"/>
          </p:cNvSpPr>
          <p:nvPr>
            <p:ph sz="half" idx="1"/>
          </p:nvPr>
        </p:nvSpPr>
        <p:spPr>
          <a:xfrm>
            <a:off x="457200" y="1412875"/>
            <a:ext cx="4038600" cy="5111750"/>
          </a:xfrm>
        </p:spPr>
        <p:txBody>
          <a:bodyPr rtlCol="0">
            <a:normAutofit fontScale="85000" lnSpcReduction="20000"/>
          </a:bodyPr>
          <a:lstStyle/>
          <a:p>
            <a:pPr eaLnBrk="1" fontAlgn="auto" hangingPunct="1">
              <a:spcAft>
                <a:spcPts val="0"/>
              </a:spcAft>
              <a:buFont typeface="Arial" pitchFamily="34" charset="0"/>
              <a:buNone/>
              <a:defRPr/>
            </a:pPr>
            <a:r>
              <a:rPr lang="en-CA" dirty="0"/>
              <a:t>Technology</a:t>
            </a:r>
          </a:p>
          <a:p>
            <a:pPr eaLnBrk="1" fontAlgn="auto" hangingPunct="1">
              <a:spcAft>
                <a:spcPts val="0"/>
              </a:spcAft>
              <a:buFont typeface="Arial" pitchFamily="34" charset="0"/>
              <a:buChar char="•"/>
              <a:defRPr/>
            </a:pPr>
            <a:r>
              <a:rPr lang="en-CA" dirty="0"/>
              <a:t>New technology is making it possible to find and capture fish more easily</a:t>
            </a:r>
          </a:p>
          <a:p>
            <a:pPr lvl="1" eaLnBrk="1" fontAlgn="auto" hangingPunct="1">
              <a:spcAft>
                <a:spcPts val="0"/>
              </a:spcAft>
              <a:buFont typeface="Wingdings" pitchFamily="2" charset="2"/>
              <a:buChar char="§"/>
              <a:defRPr/>
            </a:pPr>
            <a:r>
              <a:rPr lang="en-CA" dirty="0"/>
              <a:t>Examples: radar, GPS</a:t>
            </a:r>
            <a:endParaRPr lang="en-CA" b="1" dirty="0"/>
          </a:p>
          <a:p>
            <a:pPr eaLnBrk="1" fontAlgn="auto" hangingPunct="1">
              <a:spcAft>
                <a:spcPts val="0"/>
              </a:spcAft>
              <a:buFont typeface="Arial" pitchFamily="34" charset="0"/>
              <a:buChar char="•"/>
              <a:defRPr/>
            </a:pPr>
            <a:r>
              <a:rPr lang="en-CA" b="1" dirty="0"/>
              <a:t>Trawlers</a:t>
            </a:r>
            <a:r>
              <a:rPr lang="en-CA" dirty="0"/>
              <a:t> are huge factor ships that make it possible to capture, gut and freeze fish instantly onboard </a:t>
            </a:r>
          </a:p>
          <a:p>
            <a:pPr eaLnBrk="1" fontAlgn="auto" hangingPunct="1">
              <a:spcAft>
                <a:spcPts val="0"/>
              </a:spcAft>
              <a:buFont typeface="Arial" pitchFamily="34" charset="0"/>
              <a:buChar char="•"/>
              <a:defRPr/>
            </a:pPr>
            <a:r>
              <a:rPr lang="en-CA" b="1" dirty="0"/>
              <a:t>Draggers:</a:t>
            </a:r>
            <a:r>
              <a:rPr lang="en-CA" dirty="0"/>
              <a:t> huge nets that are dragged along the bottom of the ocean that catch everything in its path and destroy the underlying eco-system in the process</a:t>
            </a:r>
          </a:p>
        </p:txBody>
      </p:sp>
      <p:pic>
        <p:nvPicPr>
          <p:cNvPr id="5" name="Content Placeholder 4" descr="trawler.jpg"/>
          <p:cNvPicPr>
            <a:picLocks noGrp="1" noChangeAspect="1"/>
          </p:cNvPicPr>
          <p:nvPr>
            <p:ph sz="half" idx="2"/>
          </p:nvPr>
        </p:nvPicPr>
        <p:blipFill>
          <a:blip r:embed="rId3"/>
          <a:stretch>
            <a:fillRect/>
          </a:stretch>
        </p:blipFill>
        <p:spPr>
          <a:xfrm>
            <a:off x="4648200" y="2347913"/>
            <a:ext cx="4038600" cy="3028950"/>
          </a:xfrm>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6637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3106738" cy="1143000"/>
          </a:xfrm>
        </p:spPr>
        <p:txBody>
          <a:bodyPr/>
          <a:lstStyle/>
          <a:p>
            <a:pPr eaLnBrk="1" hangingPunct="1"/>
            <a:r>
              <a:rPr lang="en-CA" dirty="0"/>
              <a:t>Technology </a:t>
            </a:r>
            <a:r>
              <a:rPr lang="en-CA" dirty="0" err="1"/>
              <a:t>cntd</a:t>
            </a:r>
            <a:r>
              <a:rPr lang="en-CA" dirty="0"/>
              <a:t>:</a:t>
            </a:r>
          </a:p>
        </p:txBody>
      </p:sp>
      <p:sp>
        <p:nvSpPr>
          <p:cNvPr id="3" name="Content Placeholder 2"/>
          <p:cNvSpPr>
            <a:spLocks noGrp="1"/>
          </p:cNvSpPr>
          <p:nvPr>
            <p:ph sz="half" idx="1"/>
          </p:nvPr>
        </p:nvSpPr>
        <p:spPr/>
        <p:txBody>
          <a:bodyPr rtlCol="0">
            <a:normAutofit/>
          </a:bodyPr>
          <a:lstStyle/>
          <a:p>
            <a:pPr eaLnBrk="1" fontAlgn="auto" hangingPunct="1">
              <a:spcAft>
                <a:spcPts val="0"/>
              </a:spcAft>
              <a:buFont typeface="Arial" pitchFamily="34" charset="0"/>
              <a:buNone/>
              <a:defRPr/>
            </a:pPr>
            <a:r>
              <a:rPr lang="en-CA" dirty="0"/>
              <a:t>Example:</a:t>
            </a:r>
          </a:p>
          <a:p>
            <a:pPr eaLnBrk="1" fontAlgn="auto" hangingPunct="1">
              <a:spcAft>
                <a:spcPts val="0"/>
              </a:spcAft>
              <a:buFont typeface="Arial" pitchFamily="34" charset="0"/>
              <a:buChar char="•"/>
              <a:defRPr/>
            </a:pPr>
            <a:r>
              <a:rPr lang="en-CA" dirty="0"/>
              <a:t>In 1972 it took traditional seine boats 51 days to harvest their quota in the West Coast </a:t>
            </a:r>
          </a:p>
          <a:p>
            <a:pPr eaLnBrk="1" fontAlgn="auto" hangingPunct="1">
              <a:spcAft>
                <a:spcPts val="0"/>
              </a:spcAft>
              <a:buFont typeface="Arial" pitchFamily="34" charset="0"/>
              <a:buChar char="•"/>
              <a:defRPr/>
            </a:pPr>
            <a:r>
              <a:rPr lang="en-CA" dirty="0"/>
              <a:t>In 1994 it took less that four days for modern boats to fill their quota</a:t>
            </a:r>
          </a:p>
        </p:txBody>
      </p:sp>
      <p:pic>
        <p:nvPicPr>
          <p:cNvPr id="25604" name="Content Placeholder 4" descr="seine.pn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92725" y="476250"/>
            <a:ext cx="2717800" cy="3181350"/>
          </a:xfrm>
        </p:spPr>
      </p:pic>
      <p:pic>
        <p:nvPicPr>
          <p:cNvPr id="25605" name="Picture 5" descr="trawl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4076700"/>
            <a:ext cx="3330575"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557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CA"/>
              <a:t>History of Fishing in Canada:</a:t>
            </a:r>
          </a:p>
        </p:txBody>
      </p:sp>
      <p:sp>
        <p:nvSpPr>
          <p:cNvPr id="7" name="Content Placeholder 6"/>
          <p:cNvSpPr>
            <a:spLocks noGrp="1"/>
          </p:cNvSpPr>
          <p:nvPr>
            <p:ph sz="half" idx="1"/>
          </p:nvPr>
        </p:nvSpPr>
        <p:spPr>
          <a:xfrm>
            <a:off x="457200" y="1600200"/>
            <a:ext cx="3106738" cy="4525963"/>
          </a:xfrm>
        </p:spPr>
        <p:txBody>
          <a:bodyPr/>
          <a:lstStyle/>
          <a:p>
            <a:pPr eaLnBrk="1" hangingPunct="1"/>
            <a:r>
              <a:rPr lang="en-CA" dirty="0"/>
              <a:t>The </a:t>
            </a:r>
            <a:r>
              <a:rPr lang="en-CA" dirty="0" err="1"/>
              <a:t>Beothuk</a:t>
            </a:r>
            <a:r>
              <a:rPr lang="en-CA" dirty="0"/>
              <a:t> were the native people of Newfoundland, and survived on a diet of fish</a:t>
            </a:r>
          </a:p>
          <a:p>
            <a:pPr eaLnBrk="1" hangingPunct="1"/>
            <a:r>
              <a:rPr lang="en-CA" dirty="0"/>
              <a:t>Fish was a source of protein for many First Nations peoples</a:t>
            </a:r>
          </a:p>
        </p:txBody>
      </p:sp>
      <p:pic>
        <p:nvPicPr>
          <p:cNvPr id="5124" name="Content Placeholder 8" descr="PHOTO9.gif"/>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54463" y="1628775"/>
            <a:ext cx="4732337" cy="3897313"/>
          </a:xfrm>
        </p:spPr>
      </p:pic>
    </p:spTree>
    <p:extLst>
      <p:ext uri="{BB962C8B-B14F-4D97-AF65-F5344CB8AC3E}">
        <p14:creationId xmlns:p14="http://schemas.microsoft.com/office/powerpoint/2010/main" val="553116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CA"/>
              <a:t>Threats to Commercial Fishing:</a:t>
            </a:r>
          </a:p>
        </p:txBody>
      </p:sp>
      <p:pic>
        <p:nvPicPr>
          <p:cNvPr id="26627" name="Content Placeholder 4" descr="bycatch.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55650" y="1700213"/>
            <a:ext cx="3643313" cy="2733675"/>
          </a:xfrm>
        </p:spPr>
      </p:pic>
      <p:sp>
        <p:nvSpPr>
          <p:cNvPr id="4" name="Content Placeholder 3"/>
          <p:cNvSpPr>
            <a:spLocks noGrp="1"/>
          </p:cNvSpPr>
          <p:nvPr>
            <p:ph sz="half" idx="2"/>
          </p:nvPr>
        </p:nvSpPr>
        <p:spPr/>
        <p:txBody>
          <a:bodyPr/>
          <a:lstStyle/>
          <a:p>
            <a:pPr eaLnBrk="1" hangingPunct="1">
              <a:buFont typeface="Arial" charset="0"/>
              <a:buNone/>
            </a:pPr>
            <a:r>
              <a:rPr lang="en-CA" b="1" dirty="0"/>
              <a:t>Overfishing</a:t>
            </a:r>
          </a:p>
          <a:p>
            <a:pPr eaLnBrk="1" hangingPunct="1"/>
            <a:r>
              <a:rPr lang="en-CA" dirty="0"/>
              <a:t>Simply means catching too many fish</a:t>
            </a:r>
          </a:p>
          <a:p>
            <a:pPr eaLnBrk="1" hangingPunct="1"/>
            <a:r>
              <a:rPr lang="en-CA" dirty="0" err="1"/>
              <a:t>Bycatch</a:t>
            </a:r>
            <a:r>
              <a:rPr lang="en-CA" dirty="0"/>
              <a:t> is when nets accidently catch small fish or other marine species</a:t>
            </a:r>
          </a:p>
        </p:txBody>
      </p:sp>
      <p:sp>
        <p:nvSpPr>
          <p:cNvPr id="26629" name="TextBox 5"/>
          <p:cNvSpPr txBox="1">
            <a:spLocks noChangeArrowheads="1"/>
          </p:cNvSpPr>
          <p:nvPr/>
        </p:nvSpPr>
        <p:spPr bwMode="auto">
          <a:xfrm>
            <a:off x="1042988" y="4724400"/>
            <a:ext cx="28813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CA" b="1">
                <a:solidFill>
                  <a:prstClr val="black"/>
                </a:solidFill>
                <a:latin typeface="Calibri" pitchFamily="34" charset="0"/>
              </a:rPr>
              <a:t>Bycatch </a:t>
            </a:r>
            <a:r>
              <a:rPr lang="en-CA">
                <a:solidFill>
                  <a:prstClr val="black"/>
                </a:solidFill>
                <a:latin typeface="Calibri" pitchFamily="34" charset="0"/>
              </a:rPr>
              <a:t>is often 80 per cent of the stock</a:t>
            </a:r>
          </a:p>
        </p:txBody>
      </p:sp>
    </p:spTree>
    <p:extLst>
      <p:ext uri="{BB962C8B-B14F-4D97-AF65-F5344CB8AC3E}">
        <p14:creationId xmlns:p14="http://schemas.microsoft.com/office/powerpoint/2010/main" val="1185331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CA"/>
              <a:t>Threats to Commercial Fishing:</a:t>
            </a:r>
          </a:p>
        </p:txBody>
      </p:sp>
      <p:sp>
        <p:nvSpPr>
          <p:cNvPr id="3" name="Content Placeholder 2"/>
          <p:cNvSpPr>
            <a:spLocks noGrp="1"/>
          </p:cNvSpPr>
          <p:nvPr>
            <p:ph sz="half" idx="1"/>
          </p:nvPr>
        </p:nvSpPr>
        <p:spPr>
          <a:xfrm>
            <a:off x="457200" y="1341438"/>
            <a:ext cx="7715250" cy="2663825"/>
          </a:xfrm>
        </p:spPr>
        <p:txBody>
          <a:bodyPr rtlCol="0">
            <a:normAutofit fontScale="85000" lnSpcReduction="20000"/>
          </a:bodyPr>
          <a:lstStyle/>
          <a:p>
            <a:pPr eaLnBrk="1" fontAlgn="auto" hangingPunct="1">
              <a:spcAft>
                <a:spcPts val="0"/>
              </a:spcAft>
              <a:buFont typeface="Arial" pitchFamily="34" charset="0"/>
              <a:buNone/>
              <a:defRPr/>
            </a:pPr>
            <a:r>
              <a:rPr lang="en-CA" b="1" dirty="0"/>
              <a:t>Foreign Fisherman:</a:t>
            </a:r>
          </a:p>
          <a:p>
            <a:pPr eaLnBrk="1" fontAlgn="auto" hangingPunct="1">
              <a:spcAft>
                <a:spcPts val="0"/>
              </a:spcAft>
              <a:buFont typeface="Arial" pitchFamily="34" charset="0"/>
              <a:buChar char="•"/>
              <a:defRPr/>
            </a:pPr>
            <a:r>
              <a:rPr lang="en-CA" dirty="0"/>
              <a:t>Up until the 1950s, 250,000 tonnes of Cod were caught in Grand Banks alone</a:t>
            </a:r>
          </a:p>
          <a:p>
            <a:pPr eaLnBrk="1" fontAlgn="auto" hangingPunct="1">
              <a:spcAft>
                <a:spcPts val="0"/>
              </a:spcAft>
              <a:buFont typeface="Arial" pitchFamily="34" charset="0"/>
              <a:buChar char="•"/>
              <a:defRPr/>
            </a:pPr>
            <a:r>
              <a:rPr lang="en-CA" dirty="0"/>
              <a:t>However, after the 1950s foreign fisherman began arriving at the Grand Banks in trawlers (huge factory ships)</a:t>
            </a:r>
          </a:p>
          <a:p>
            <a:pPr eaLnBrk="1" fontAlgn="auto" hangingPunct="1">
              <a:spcAft>
                <a:spcPts val="0"/>
              </a:spcAft>
              <a:buFont typeface="Arial" pitchFamily="34" charset="0"/>
              <a:buChar char="•"/>
              <a:defRPr/>
            </a:pPr>
            <a:r>
              <a:rPr lang="en-CA" dirty="0"/>
              <a:t>Although Canada tries to maintain  quotas, it cannot restrict anyone beyond the 200 nautical mile jurisdiction </a:t>
            </a:r>
          </a:p>
          <a:p>
            <a:pPr eaLnBrk="1" fontAlgn="auto" hangingPunct="1">
              <a:spcAft>
                <a:spcPts val="0"/>
              </a:spcAft>
              <a:buFont typeface="Arial" pitchFamily="34" charset="0"/>
              <a:buChar char="•"/>
              <a:defRPr/>
            </a:pPr>
            <a:endParaRPr lang="en-CA" dirty="0"/>
          </a:p>
        </p:txBody>
      </p:sp>
      <p:pic>
        <p:nvPicPr>
          <p:cNvPr id="27652" name="Content Placeholder 7" descr="chinese-fishing-fleet.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478088" y="4310063"/>
            <a:ext cx="3389312" cy="2197100"/>
          </a:xfrm>
        </p:spPr>
      </p:pic>
    </p:spTree>
    <p:extLst>
      <p:ext uri="{BB962C8B-B14F-4D97-AF65-F5344CB8AC3E}">
        <p14:creationId xmlns:p14="http://schemas.microsoft.com/office/powerpoint/2010/main" val="947269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CA"/>
              <a:t>Foreign Fishermen:</a:t>
            </a:r>
          </a:p>
        </p:txBody>
      </p:sp>
      <p:pic>
        <p:nvPicPr>
          <p:cNvPr id="28675" name="Content Placeholder 4" descr="alaskan.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95288" y="1700213"/>
            <a:ext cx="4129087" cy="4032250"/>
          </a:xfrm>
        </p:spPr>
      </p:pic>
      <p:sp>
        <p:nvSpPr>
          <p:cNvPr id="4" name="Content Placeholder 3"/>
          <p:cNvSpPr>
            <a:spLocks noGrp="1"/>
          </p:cNvSpPr>
          <p:nvPr>
            <p:ph sz="half" idx="2"/>
          </p:nvPr>
        </p:nvSpPr>
        <p:spPr>
          <a:xfrm>
            <a:off x="4716016" y="1628800"/>
            <a:ext cx="4038600" cy="4525963"/>
          </a:xfrm>
        </p:spPr>
        <p:txBody>
          <a:bodyPr/>
          <a:lstStyle/>
          <a:p>
            <a:pPr eaLnBrk="1" hangingPunct="1"/>
            <a:r>
              <a:rPr lang="en-CA" dirty="0"/>
              <a:t>The United States has a right to fish in the west coast due to the location of the state of Alaska </a:t>
            </a:r>
          </a:p>
          <a:p>
            <a:pPr eaLnBrk="1" hangingPunct="1"/>
            <a:r>
              <a:rPr lang="en-CA" dirty="0"/>
              <a:t>The American’s 2,500 Alaskan fleet is being partially blamed for depleting Salmon stocks</a:t>
            </a:r>
          </a:p>
        </p:txBody>
      </p:sp>
    </p:spTree>
    <p:extLst>
      <p:ext uri="{BB962C8B-B14F-4D97-AF65-F5344CB8AC3E}">
        <p14:creationId xmlns:p14="http://schemas.microsoft.com/office/powerpoint/2010/main" val="1087359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CA"/>
              <a:t>Threats to Commercial Fishing:</a:t>
            </a:r>
          </a:p>
        </p:txBody>
      </p:sp>
      <p:sp>
        <p:nvSpPr>
          <p:cNvPr id="6" name="Text Placeholder 5"/>
          <p:cNvSpPr>
            <a:spLocks noGrp="1"/>
          </p:cNvSpPr>
          <p:nvPr>
            <p:ph type="body" idx="1"/>
          </p:nvPr>
        </p:nvSpPr>
        <p:spPr/>
        <p:txBody>
          <a:bodyPr rtlCol="0">
            <a:normAutofit fontScale="92500"/>
          </a:bodyPr>
          <a:lstStyle/>
          <a:p>
            <a:pPr eaLnBrk="1" fontAlgn="auto" hangingPunct="1">
              <a:spcAft>
                <a:spcPts val="0"/>
              </a:spcAft>
              <a:buFont typeface="Arial" pitchFamily="34" charset="0"/>
              <a:buNone/>
              <a:defRPr/>
            </a:pPr>
            <a:r>
              <a:rPr lang="en-CA" dirty="0"/>
              <a:t>Environmental threats include:</a:t>
            </a:r>
          </a:p>
        </p:txBody>
      </p:sp>
      <p:sp>
        <p:nvSpPr>
          <p:cNvPr id="29700" name="Content Placeholder 2"/>
          <p:cNvSpPr>
            <a:spLocks noGrp="1"/>
          </p:cNvSpPr>
          <p:nvPr>
            <p:ph sz="half" idx="2"/>
          </p:nvPr>
        </p:nvSpPr>
        <p:spPr/>
        <p:txBody>
          <a:bodyPr/>
          <a:lstStyle/>
          <a:p>
            <a:pPr eaLnBrk="1" hangingPunct="1"/>
            <a:r>
              <a:rPr lang="en-CA" dirty="0"/>
              <a:t>Climate Change</a:t>
            </a:r>
          </a:p>
          <a:p>
            <a:pPr eaLnBrk="1" hangingPunct="1"/>
            <a:r>
              <a:rPr lang="en-CA" dirty="0"/>
              <a:t>Pollution   </a:t>
            </a:r>
          </a:p>
          <a:p>
            <a:pPr eaLnBrk="1" hangingPunct="1"/>
            <a:r>
              <a:rPr lang="en-CA" dirty="0"/>
              <a:t>Accidental introduction of invasive species </a:t>
            </a:r>
          </a:p>
          <a:p>
            <a:pPr eaLnBrk="1" hangingPunct="1">
              <a:buFont typeface="Arial" charset="0"/>
              <a:buNone/>
            </a:pPr>
            <a:endParaRPr lang="en-CA" dirty="0"/>
          </a:p>
          <a:p>
            <a:pPr eaLnBrk="1" hangingPunct="1"/>
            <a:endParaRPr lang="en-CA" dirty="0"/>
          </a:p>
        </p:txBody>
      </p:sp>
      <p:pic>
        <p:nvPicPr>
          <p:cNvPr id="29701" name="Content Placeholder 4" descr="fish.bmp"/>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427538" y="2133600"/>
            <a:ext cx="4121150" cy="3527425"/>
          </a:xfrm>
        </p:spPr>
      </p:pic>
    </p:spTree>
    <p:extLst>
      <p:ext uri="{BB962C8B-B14F-4D97-AF65-F5344CB8AC3E}">
        <p14:creationId xmlns:p14="http://schemas.microsoft.com/office/powerpoint/2010/main" val="111200666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6"/>
          <p:cNvSpPr>
            <a:spLocks noGrp="1"/>
          </p:cNvSpPr>
          <p:nvPr>
            <p:ph type="title"/>
          </p:nvPr>
        </p:nvSpPr>
        <p:spPr/>
        <p:txBody>
          <a:bodyPr/>
          <a:lstStyle/>
          <a:p>
            <a:pPr eaLnBrk="1" hangingPunct="1"/>
            <a:r>
              <a:rPr lang="en-CA"/>
              <a:t>Environmental threats: </a:t>
            </a:r>
          </a:p>
        </p:txBody>
      </p:sp>
      <p:sp>
        <p:nvSpPr>
          <p:cNvPr id="4" name="Content Placeholder 3"/>
          <p:cNvSpPr>
            <a:spLocks noGrp="1"/>
          </p:cNvSpPr>
          <p:nvPr>
            <p:ph sz="half" idx="1"/>
          </p:nvPr>
        </p:nvSpPr>
        <p:spPr/>
        <p:txBody>
          <a:bodyPr/>
          <a:lstStyle/>
          <a:p>
            <a:pPr marL="342900" lvl="1" indent="-342900" eaLnBrk="1" hangingPunct="1">
              <a:buFont typeface="Arial" charset="0"/>
              <a:buChar char="•"/>
            </a:pPr>
            <a:r>
              <a:rPr lang="en-CA" dirty="0">
                <a:solidFill>
                  <a:schemeClr val="tx2"/>
                </a:solidFill>
              </a:rPr>
              <a:t>INVASIVE SPECIES: </a:t>
            </a:r>
            <a:r>
              <a:rPr lang="en-CA" dirty="0"/>
              <a:t>a non-native species, whose introduction will likely cause (or has already caused) damage to the host ecosystem</a:t>
            </a:r>
          </a:p>
          <a:p>
            <a:pPr marL="342900" lvl="1" indent="-342900" eaLnBrk="1" hangingPunct="1">
              <a:buFont typeface="Arial" charset="0"/>
              <a:buNone/>
            </a:pPr>
            <a:r>
              <a:rPr lang="en-CA" dirty="0"/>
              <a:t>Examples:</a:t>
            </a:r>
          </a:p>
          <a:p>
            <a:pPr marL="742950" lvl="2" indent="-342900" eaLnBrk="1" hangingPunct="1"/>
            <a:r>
              <a:rPr lang="en-CA" dirty="0"/>
              <a:t>Sea lamprey </a:t>
            </a:r>
          </a:p>
          <a:p>
            <a:pPr marL="742950" lvl="2" indent="-342900" eaLnBrk="1" hangingPunct="1"/>
            <a:r>
              <a:rPr lang="en-CA" dirty="0"/>
              <a:t>Japanese oyster</a:t>
            </a:r>
          </a:p>
          <a:p>
            <a:pPr marL="742950" lvl="2" indent="-342900" eaLnBrk="1" hangingPunct="1"/>
            <a:r>
              <a:rPr lang="en-CA" dirty="0"/>
              <a:t>Japanese oyster</a:t>
            </a:r>
          </a:p>
          <a:p>
            <a:pPr eaLnBrk="1" hangingPunct="1"/>
            <a:endParaRPr lang="en-CA" dirty="0"/>
          </a:p>
        </p:txBody>
      </p:sp>
      <p:pic>
        <p:nvPicPr>
          <p:cNvPr id="30724" name="Content Placeholder 8" descr="sealamprey.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2060575"/>
            <a:ext cx="3854450" cy="3281363"/>
          </a:xfrm>
        </p:spPr>
      </p:pic>
    </p:spTree>
    <p:extLst>
      <p:ext uri="{BB962C8B-B14F-4D97-AF65-F5344CB8AC3E}">
        <p14:creationId xmlns:p14="http://schemas.microsoft.com/office/powerpoint/2010/main" val="1868382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linds(horizontal)">
                                      <p:cBhvr>
                                        <p:cTn id="16" dur="500"/>
                                        <p:tgtEl>
                                          <p:spTgt spid="4">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linds(horizont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l="-3000" r="-3000"/>
          </a:stretch>
        </a:blipFill>
        <a:effectLst/>
      </p:bgPr>
    </p:bg>
    <p:spTree>
      <p:nvGrpSpPr>
        <p:cNvPr id="1" name=""/>
        <p:cNvGrpSpPr/>
        <p:nvPr/>
      </p:nvGrpSpPr>
      <p:grpSpPr>
        <a:xfrm>
          <a:off x="0" y="0"/>
          <a:ext cx="0" cy="0"/>
          <a:chOff x="0" y="0"/>
          <a:chExt cx="0" cy="0"/>
        </a:xfrm>
      </p:grpSpPr>
      <p:sp>
        <p:nvSpPr>
          <p:cNvPr id="31746" name="Title 4"/>
          <p:cNvSpPr>
            <a:spLocks noGrp="1"/>
          </p:cNvSpPr>
          <p:nvPr>
            <p:ph type="title"/>
          </p:nvPr>
        </p:nvSpPr>
        <p:spPr/>
        <p:txBody>
          <a:bodyPr/>
          <a:lstStyle/>
          <a:p>
            <a:pPr eaLnBrk="1" hangingPunct="1"/>
            <a:r>
              <a:rPr lang="en-CA" sz="3800"/>
              <a:t>The Commercial Fishing Industry Today:</a:t>
            </a:r>
          </a:p>
        </p:txBody>
      </p:sp>
      <p:sp>
        <p:nvSpPr>
          <p:cNvPr id="6" name="Content Placeholder 5"/>
          <p:cNvSpPr>
            <a:spLocks noGrp="1"/>
          </p:cNvSpPr>
          <p:nvPr>
            <p:ph idx="1"/>
          </p:nvPr>
        </p:nvSpPr>
        <p:spPr>
          <a:xfrm>
            <a:off x="457200" y="1196975"/>
            <a:ext cx="8229600" cy="4929188"/>
          </a:xfrm>
        </p:spPr>
        <p:txBody>
          <a:bodyPr rtlCol="0">
            <a:normAutofit fontScale="92500" lnSpcReduction="20000"/>
          </a:bodyPr>
          <a:lstStyle/>
          <a:p>
            <a:pPr eaLnBrk="1" fontAlgn="auto" hangingPunct="1">
              <a:spcAft>
                <a:spcPts val="0"/>
              </a:spcAft>
              <a:buFont typeface="Arial" pitchFamily="34" charset="0"/>
              <a:buChar char="•"/>
              <a:defRPr/>
            </a:pPr>
            <a:r>
              <a:rPr lang="en-CA" dirty="0"/>
              <a:t>The fishing industry is still a big source of income in Canada </a:t>
            </a:r>
          </a:p>
          <a:p>
            <a:pPr eaLnBrk="1" fontAlgn="auto" hangingPunct="1">
              <a:spcAft>
                <a:spcPts val="0"/>
              </a:spcAft>
              <a:buFont typeface="Arial" pitchFamily="34" charset="0"/>
              <a:buChar char="•"/>
              <a:defRPr/>
            </a:pPr>
            <a:r>
              <a:rPr lang="en-CA" dirty="0"/>
              <a:t>In 2005 over 1 million tons of commercial fish was harvested, valued at about $2 billion</a:t>
            </a:r>
          </a:p>
          <a:p>
            <a:pPr eaLnBrk="1" fontAlgn="auto" hangingPunct="1">
              <a:spcAft>
                <a:spcPts val="0"/>
              </a:spcAft>
              <a:buFont typeface="Arial" pitchFamily="34" charset="0"/>
              <a:buChar char="•"/>
              <a:defRPr/>
            </a:pPr>
            <a:r>
              <a:rPr lang="en-CA" dirty="0"/>
              <a:t>Aquaculture production in the same year yielded over 150,000 tons, valued at over $700 million</a:t>
            </a:r>
          </a:p>
          <a:p>
            <a:pPr eaLnBrk="1" fontAlgn="auto" hangingPunct="1">
              <a:spcAft>
                <a:spcPts val="0"/>
              </a:spcAft>
              <a:buFont typeface="Arial" pitchFamily="34" charset="0"/>
              <a:buChar char="•"/>
              <a:defRPr/>
            </a:pPr>
            <a:r>
              <a:rPr lang="en-CA" dirty="0"/>
              <a:t>Businesses belonging to Canada's fishing industry number about 11,000 (includes aquaculture, fish processing, ocean services, engineering and hydrography, among others) </a:t>
            </a:r>
          </a:p>
          <a:p>
            <a:pPr eaLnBrk="1" fontAlgn="auto" hangingPunct="1">
              <a:spcAft>
                <a:spcPts val="0"/>
              </a:spcAft>
              <a:buFont typeface="Arial" pitchFamily="34" charset="0"/>
              <a:buChar char="•"/>
              <a:defRPr/>
            </a:pPr>
            <a:r>
              <a:rPr lang="en-CA" dirty="0"/>
              <a:t>However, this natural resource needs to be protected!</a:t>
            </a:r>
          </a:p>
          <a:p>
            <a:pPr eaLnBrk="1" fontAlgn="auto" hangingPunct="1">
              <a:spcAft>
                <a:spcPts val="0"/>
              </a:spcAft>
              <a:buFont typeface="Arial" pitchFamily="34" charset="0"/>
              <a:buChar char="•"/>
              <a:defRPr/>
            </a:pPr>
            <a:endParaRPr lang="en-CA" dirty="0"/>
          </a:p>
        </p:txBody>
      </p:sp>
    </p:spTree>
    <p:extLst>
      <p:ext uri="{BB962C8B-B14F-4D97-AF65-F5344CB8AC3E}">
        <p14:creationId xmlns:p14="http://schemas.microsoft.com/office/powerpoint/2010/main" val="2333783727"/>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92CBA-782F-48CB-9E48-F679C66A1A82}"/>
              </a:ext>
            </a:extLst>
          </p:cNvPr>
          <p:cNvSpPr>
            <a:spLocks noGrp="1"/>
          </p:cNvSpPr>
          <p:nvPr>
            <p:ph type="title"/>
          </p:nvPr>
        </p:nvSpPr>
        <p:spPr/>
        <p:txBody>
          <a:bodyPr/>
          <a:lstStyle/>
          <a:p>
            <a:r>
              <a:rPr lang="en-CA" b="0" i="0" dirty="0">
                <a:solidFill>
                  <a:srgbClr val="202124"/>
                </a:solidFill>
                <a:effectLst/>
                <a:latin typeface="arial" panose="020B0604020202020204" pitchFamily="34" charset="0"/>
              </a:rPr>
              <a:t> Beothuk </a:t>
            </a:r>
            <a:endParaRPr lang="en-US" dirty="0"/>
          </a:p>
        </p:txBody>
      </p:sp>
      <p:sp>
        <p:nvSpPr>
          <p:cNvPr id="3" name="Content Placeholder 2">
            <a:extLst>
              <a:ext uri="{FF2B5EF4-FFF2-40B4-BE49-F238E27FC236}">
                <a16:creationId xmlns:a16="http://schemas.microsoft.com/office/drawing/2014/main" id="{362E76D4-1FB6-4010-8923-2F05BDB99699}"/>
              </a:ext>
            </a:extLst>
          </p:cNvPr>
          <p:cNvSpPr>
            <a:spLocks noGrp="1"/>
          </p:cNvSpPr>
          <p:nvPr>
            <p:ph sz="half" idx="1"/>
          </p:nvPr>
        </p:nvSpPr>
        <p:spPr>
          <a:xfrm>
            <a:off x="457200" y="1600200"/>
            <a:ext cx="8147248" cy="4525963"/>
          </a:xfrm>
        </p:spPr>
        <p:txBody>
          <a:bodyPr/>
          <a:lstStyle/>
          <a:p>
            <a:r>
              <a:rPr lang="en-CA" b="0" i="0" dirty="0">
                <a:solidFill>
                  <a:srgbClr val="202124"/>
                </a:solidFill>
                <a:effectLst/>
                <a:latin typeface="arial" panose="020B0604020202020204" pitchFamily="34" charset="0"/>
              </a:rPr>
              <a:t>The Beothuk are </a:t>
            </a:r>
            <a:r>
              <a:rPr lang="en-CA" b="1" i="0" dirty="0">
                <a:solidFill>
                  <a:srgbClr val="202124"/>
                </a:solidFill>
                <a:effectLst/>
                <a:latin typeface="arial" panose="020B0604020202020204" pitchFamily="34" charset="0"/>
              </a:rPr>
              <a:t>the Indigenous people of the island of Newfoundland</a:t>
            </a:r>
            <a:r>
              <a:rPr lang="en-CA" b="0" i="0" dirty="0">
                <a:solidFill>
                  <a:srgbClr val="202124"/>
                </a:solidFill>
                <a:effectLst/>
                <a:latin typeface="arial" panose="020B0604020202020204" pitchFamily="34" charset="0"/>
              </a:rPr>
              <a:t>. They were Algonkian-speaking hunter-gatherers who probably numbered less than a thousand people at the time of European contact. </a:t>
            </a:r>
            <a:endParaRPr lang="en-US" dirty="0"/>
          </a:p>
        </p:txBody>
      </p:sp>
    </p:spTree>
    <p:extLst>
      <p:ext uri="{BB962C8B-B14F-4D97-AF65-F5344CB8AC3E}">
        <p14:creationId xmlns:p14="http://schemas.microsoft.com/office/powerpoint/2010/main" val="504207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CA"/>
              <a:t>History of Fishing in Canada:</a:t>
            </a:r>
          </a:p>
        </p:txBody>
      </p:sp>
      <p:sp>
        <p:nvSpPr>
          <p:cNvPr id="7" name="Content Placeholder 6"/>
          <p:cNvSpPr>
            <a:spLocks noGrp="1"/>
          </p:cNvSpPr>
          <p:nvPr>
            <p:ph sz="half" idx="1"/>
          </p:nvPr>
        </p:nvSpPr>
        <p:spPr>
          <a:xfrm>
            <a:off x="457200" y="1371600"/>
            <a:ext cx="3106738" cy="5486400"/>
          </a:xfrm>
        </p:spPr>
        <p:txBody>
          <a:bodyPr/>
          <a:lstStyle/>
          <a:p>
            <a:pPr eaLnBrk="1" hangingPunct="1"/>
            <a:r>
              <a:rPr lang="en-CA" sz="2400" dirty="0"/>
              <a:t>With British and French coastal settlements, the </a:t>
            </a:r>
            <a:r>
              <a:rPr lang="en-CA" sz="2400" dirty="0" err="1"/>
              <a:t>Beothuk</a:t>
            </a:r>
            <a:r>
              <a:rPr lang="en-CA" sz="2400" dirty="0"/>
              <a:t> were forced inland</a:t>
            </a:r>
          </a:p>
          <a:p>
            <a:pPr eaLnBrk="1" hangingPunct="1"/>
            <a:r>
              <a:rPr lang="en-CA" sz="2400" dirty="0"/>
              <a:t>The lack of their normal food source gradually decreased the </a:t>
            </a:r>
            <a:r>
              <a:rPr lang="en-CA" sz="2400" dirty="0" err="1"/>
              <a:t>Beothuk</a:t>
            </a:r>
            <a:r>
              <a:rPr lang="en-CA" sz="2400" dirty="0"/>
              <a:t> population. </a:t>
            </a:r>
          </a:p>
          <a:p>
            <a:pPr eaLnBrk="1" hangingPunct="1"/>
            <a:r>
              <a:rPr lang="en-CA" sz="2400" dirty="0"/>
              <a:t>By the 19th Century, the tribe no longer existed.</a:t>
            </a:r>
          </a:p>
          <a:p>
            <a:pPr eaLnBrk="1" hangingPunct="1"/>
            <a:endParaRPr lang="en-CA" sz="2400" dirty="0"/>
          </a:p>
          <a:p>
            <a:pPr eaLnBrk="1" hangingPunct="1"/>
            <a:endParaRPr lang="en-CA" sz="2400" dirty="0"/>
          </a:p>
        </p:txBody>
      </p:sp>
      <p:pic>
        <p:nvPicPr>
          <p:cNvPr id="5124" name="Content Placeholder 8" descr="PHOTO9.gif"/>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54463" y="1628775"/>
            <a:ext cx="4732337" cy="3897313"/>
          </a:xfrm>
        </p:spPr>
      </p:pic>
    </p:spTree>
    <p:extLst>
      <p:ext uri="{BB962C8B-B14F-4D97-AF65-F5344CB8AC3E}">
        <p14:creationId xmlns:p14="http://schemas.microsoft.com/office/powerpoint/2010/main" val="553116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CA"/>
              <a:t>History of Fishing in Canada:</a:t>
            </a:r>
          </a:p>
        </p:txBody>
      </p:sp>
      <p:pic>
        <p:nvPicPr>
          <p:cNvPr id="5" name="Content Placeholder 4" descr="John-Cabot.jpg"/>
          <p:cNvPicPr>
            <a:picLocks noGrp="1" noChangeAspect="1"/>
          </p:cNvPicPr>
          <p:nvPr>
            <p:ph sz="half" idx="1"/>
          </p:nvPr>
        </p:nvPicPr>
        <p:blipFill>
          <a:blip r:embed="rId3"/>
          <a:stretch>
            <a:fillRect/>
          </a:stretch>
        </p:blipFill>
        <p:spPr>
          <a:xfrm>
            <a:off x="742950" y="1855788"/>
            <a:ext cx="3181350" cy="3683000"/>
          </a:xfrm>
          <a:ln w="38100" cap="sq">
            <a:solidFill>
              <a:srgbClr val="000000"/>
            </a:solidFill>
          </a:ln>
          <a:effectLst>
            <a:outerShdw blurRad="50800" dist="38100" dir="2700000" algn="tl" rotWithShape="0">
              <a:srgbClr val="000000">
                <a:alpha val="43000"/>
              </a:srgbClr>
            </a:outerShdw>
          </a:effectLst>
        </p:spPr>
      </p:pic>
      <p:sp>
        <p:nvSpPr>
          <p:cNvPr id="4" name="Content Placeholder 3"/>
          <p:cNvSpPr>
            <a:spLocks noGrp="1"/>
          </p:cNvSpPr>
          <p:nvPr>
            <p:ph sz="half" idx="2"/>
          </p:nvPr>
        </p:nvSpPr>
        <p:spPr>
          <a:xfrm>
            <a:off x="4211638" y="1341438"/>
            <a:ext cx="4475162" cy="5040312"/>
          </a:xfrm>
        </p:spPr>
        <p:txBody>
          <a:bodyPr rtlCol="0">
            <a:normAutofit/>
          </a:bodyPr>
          <a:lstStyle/>
          <a:p>
            <a:pPr eaLnBrk="1" fontAlgn="auto" hangingPunct="1">
              <a:spcAft>
                <a:spcPts val="0"/>
              </a:spcAft>
              <a:buFont typeface="Arial" pitchFamily="34" charset="0"/>
              <a:buChar char="•"/>
              <a:defRPr/>
            </a:pPr>
            <a:r>
              <a:rPr lang="en-CA" dirty="0"/>
              <a:t>John Cabot send by British King to explore</a:t>
            </a:r>
            <a:endParaRPr lang="en-CA" dirty="0">
              <a:hlinkClick r:id="" action="ppaction://noaction"/>
            </a:endParaRPr>
          </a:p>
          <a:p>
            <a:pPr eaLnBrk="1" fontAlgn="auto" hangingPunct="1">
              <a:spcAft>
                <a:spcPts val="0"/>
              </a:spcAft>
              <a:buFont typeface="Arial" pitchFamily="34" charset="0"/>
              <a:buChar char="•"/>
              <a:defRPr/>
            </a:pPr>
            <a:r>
              <a:rPr lang="en-CA" dirty="0">
                <a:hlinkClick r:id="" action="ppaction://noaction"/>
              </a:rPr>
              <a:t>Heritage Minute</a:t>
            </a:r>
            <a:r>
              <a:rPr lang="en-CA" dirty="0"/>
              <a:t> https://www.youtube.com/watch?v=ds8G9sFOK5w</a:t>
            </a:r>
          </a:p>
          <a:p>
            <a:pPr eaLnBrk="1" fontAlgn="auto" hangingPunct="1">
              <a:spcAft>
                <a:spcPts val="0"/>
              </a:spcAft>
              <a:buFont typeface="Arial" pitchFamily="34" charset="0"/>
              <a:buNone/>
              <a:defRPr/>
            </a:pPr>
            <a:endParaRPr lang="en-CA" dirty="0"/>
          </a:p>
        </p:txBody>
      </p:sp>
      <p:sp>
        <p:nvSpPr>
          <p:cNvPr id="6149" name="TextBox 5"/>
          <p:cNvSpPr txBox="1">
            <a:spLocks noChangeArrowheads="1"/>
          </p:cNvSpPr>
          <p:nvPr/>
        </p:nvSpPr>
        <p:spPr bwMode="auto">
          <a:xfrm>
            <a:off x="1403350" y="5661025"/>
            <a:ext cx="18002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CA">
                <a:solidFill>
                  <a:prstClr val="black"/>
                </a:solidFill>
                <a:latin typeface="Calibri" pitchFamily="34" charset="0"/>
              </a:rPr>
              <a:t>John Cabot</a:t>
            </a:r>
          </a:p>
        </p:txBody>
      </p:sp>
    </p:spTree>
    <p:extLst>
      <p:ext uri="{BB962C8B-B14F-4D97-AF65-F5344CB8AC3E}">
        <p14:creationId xmlns:p14="http://schemas.microsoft.com/office/powerpoint/2010/main" val="2452408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a:t>Cabot returned with stories of the Grand Banks, where cod appeared so thick that a person "could walk across their backs.”</a:t>
            </a:r>
          </a:p>
          <a:p>
            <a:r>
              <a:rPr lang="en-US" dirty="0"/>
              <a:t> That news opened the North West Atlantic fishery, which helped feed the world for centuries to come.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Types of Fisheries</a:t>
            </a:r>
          </a:p>
        </p:txBody>
      </p:sp>
      <p:sp>
        <p:nvSpPr>
          <p:cNvPr id="3" name="Content Placeholder 2"/>
          <p:cNvSpPr>
            <a:spLocks noGrp="1"/>
          </p:cNvSpPr>
          <p:nvPr>
            <p:ph idx="1"/>
          </p:nvPr>
        </p:nvSpPr>
        <p:spPr/>
        <p:txBody>
          <a:bodyPr/>
          <a:lstStyle/>
          <a:p>
            <a:r>
              <a:rPr lang="en-CA" dirty="0"/>
              <a:t>Freshwater: Fish and seafood found within fresh water (lakes, rivers </a:t>
            </a:r>
            <a:r>
              <a:rPr lang="en-CA" dirty="0" err="1"/>
              <a:t>etc</a:t>
            </a:r>
            <a:r>
              <a:rPr lang="en-CA" dirty="0"/>
              <a:t>)</a:t>
            </a:r>
          </a:p>
          <a:p>
            <a:r>
              <a:rPr lang="en-CA" dirty="0"/>
              <a:t>Saltwater: Fish and seafood found within salt water (oceans)</a:t>
            </a:r>
          </a:p>
          <a:p>
            <a:r>
              <a:rPr lang="en-CA" dirty="0"/>
              <a:t>Recreational: Fishing done by people for personal gain and pleasure</a:t>
            </a:r>
          </a:p>
          <a:p>
            <a:r>
              <a:rPr lang="en-CA" dirty="0"/>
              <a:t>Commercial: Fishing done by people for economic gain</a:t>
            </a:r>
          </a:p>
        </p:txBody>
      </p:sp>
    </p:spTree>
    <p:extLst>
      <p:ext uri="{BB962C8B-B14F-4D97-AF65-F5344CB8AC3E}">
        <p14:creationId xmlns:p14="http://schemas.microsoft.com/office/powerpoint/2010/main" val="1207275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CA" dirty="0"/>
              <a:t>Recreational vs. Subsistence Fishing:</a:t>
            </a:r>
          </a:p>
        </p:txBody>
      </p:sp>
      <p:pic>
        <p:nvPicPr>
          <p:cNvPr id="5" name="Content Placeholder 4" descr="fishing.jpg"/>
          <p:cNvPicPr>
            <a:picLocks noGrp="1" noChangeAspect="1"/>
          </p:cNvPicPr>
          <p:nvPr>
            <p:ph sz="half" idx="1"/>
          </p:nvPr>
        </p:nvPicPr>
        <p:blipFill>
          <a:blip r:embed="rId2"/>
          <a:stretch>
            <a:fillRect/>
          </a:stretch>
        </p:blipFill>
        <p:spPr>
          <a:xfrm>
            <a:off x="254000" y="2492375"/>
            <a:ext cx="4241800" cy="2616200"/>
          </a:xfrm>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p:txBody>
          <a:bodyPr/>
          <a:lstStyle/>
          <a:p>
            <a:pPr eaLnBrk="1" hangingPunct="1"/>
            <a:r>
              <a:rPr lang="en-CA" b="1" dirty="0"/>
              <a:t>Recreational fishing</a:t>
            </a:r>
            <a:r>
              <a:rPr lang="en-CA" dirty="0"/>
              <a:t>, also called </a:t>
            </a:r>
            <a:r>
              <a:rPr lang="en-CA" b="1" dirty="0"/>
              <a:t>sport fishing</a:t>
            </a:r>
            <a:r>
              <a:rPr lang="en-CA" dirty="0"/>
              <a:t>, is fishing for pleasure or competition</a:t>
            </a:r>
          </a:p>
          <a:p>
            <a:pPr eaLnBrk="1" hangingPunct="1"/>
            <a:r>
              <a:rPr lang="en-CA" b="1" dirty="0"/>
              <a:t>Subsistence fishing</a:t>
            </a:r>
            <a:r>
              <a:rPr lang="en-CA" dirty="0"/>
              <a:t> is fishing for survival </a:t>
            </a:r>
          </a:p>
          <a:p>
            <a:pPr lvl="1" eaLnBrk="1" hangingPunct="1">
              <a:buFont typeface="Wingdings" pitchFamily="2" charset="2"/>
              <a:buChar char="§"/>
            </a:pPr>
            <a:r>
              <a:rPr lang="en-CA" dirty="0"/>
              <a:t>For example: the </a:t>
            </a:r>
            <a:r>
              <a:rPr lang="en-CA" dirty="0" err="1"/>
              <a:t>Beothuk</a:t>
            </a:r>
            <a:r>
              <a:rPr lang="en-CA" dirty="0"/>
              <a:t> and many other First Nations were subsistence fisherman </a:t>
            </a:r>
          </a:p>
        </p:txBody>
      </p:sp>
    </p:spTree>
    <p:extLst>
      <p:ext uri="{BB962C8B-B14F-4D97-AF65-F5344CB8AC3E}">
        <p14:creationId xmlns:p14="http://schemas.microsoft.com/office/powerpoint/2010/main" val="3768533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dirty="0" smtClean="0"/>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dirty="0" smtClean="0"/>
        </a:defPPr>
      </a:lstStyle>
    </a:txDef>
  </a:objectDefaults>
  <a:extraClrSchemeLst/>
</a:theme>
</file>

<file path=ppt/theme/theme4.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4110</TotalTime>
  <Words>1880</Words>
  <Application>Microsoft Office PowerPoint</Application>
  <PresentationFormat>On-screen Show (4:3)</PresentationFormat>
  <Paragraphs>167</Paragraphs>
  <Slides>35</Slides>
  <Notes>12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35</vt:i4>
      </vt:variant>
    </vt:vector>
  </HeadingPairs>
  <TitlesOfParts>
    <vt:vector size="45" baseType="lpstr">
      <vt:lpstr>Arial</vt:lpstr>
      <vt:lpstr>Arial</vt:lpstr>
      <vt:lpstr>Calibri</vt:lpstr>
      <vt:lpstr>Constantia</vt:lpstr>
      <vt:lpstr>Wingdings</vt:lpstr>
      <vt:lpstr>Wingdings 2</vt:lpstr>
      <vt:lpstr>Flow</vt:lpstr>
      <vt:lpstr>Office Theme</vt:lpstr>
      <vt:lpstr>1_Office Theme</vt:lpstr>
      <vt:lpstr>1_Flow</vt:lpstr>
      <vt:lpstr>Fisheries</vt:lpstr>
      <vt:lpstr>Canada’s Fisheries…</vt:lpstr>
      <vt:lpstr>History of Fishing in Canada:</vt:lpstr>
      <vt:lpstr> Beothuk </vt:lpstr>
      <vt:lpstr>History of Fishing in Canada:</vt:lpstr>
      <vt:lpstr>History of Fishing in Canada:</vt:lpstr>
      <vt:lpstr>PowerPoint Presentation</vt:lpstr>
      <vt:lpstr>Types of Fisheries</vt:lpstr>
      <vt:lpstr>Recreational vs. Subsistence Fishing:</vt:lpstr>
      <vt:lpstr>Recreational Fishing:</vt:lpstr>
      <vt:lpstr>Commercial Fishing:</vt:lpstr>
      <vt:lpstr>PowerPoint Presentation</vt:lpstr>
      <vt:lpstr>Commercial Fishing:</vt:lpstr>
      <vt:lpstr>Commercial Fishing:</vt:lpstr>
      <vt:lpstr>How it helps Canada’s economy</vt:lpstr>
      <vt:lpstr>PowerPoint Presentation</vt:lpstr>
      <vt:lpstr>Main Sources of Commercial Fishing:</vt:lpstr>
      <vt:lpstr>The Grand Banks:</vt:lpstr>
      <vt:lpstr>Main Sources of Commercial Fishing:</vt:lpstr>
      <vt:lpstr>Main Sources of Commercial Fishing:</vt:lpstr>
      <vt:lpstr>Main Sources of Commercial Fishing:</vt:lpstr>
      <vt:lpstr>Aquaculture… the future of fishing?</vt:lpstr>
      <vt:lpstr>Aquaculture Risks:</vt:lpstr>
      <vt:lpstr>Fish as a Resource:</vt:lpstr>
      <vt:lpstr>Case Study: The Collapse of the Cod Industry:</vt:lpstr>
      <vt:lpstr>Case Study: The Collapse of the Cod Industry:</vt:lpstr>
      <vt:lpstr>Salmon, the next Cod?</vt:lpstr>
      <vt:lpstr>Threats to Commercial Fishing:</vt:lpstr>
      <vt:lpstr>Technology cntd:</vt:lpstr>
      <vt:lpstr>Threats to Commercial Fishing:</vt:lpstr>
      <vt:lpstr>Threats to Commercial Fishing:</vt:lpstr>
      <vt:lpstr>Foreign Fishermen:</vt:lpstr>
      <vt:lpstr>Threats to Commercial Fishing:</vt:lpstr>
      <vt:lpstr>Environmental threats: </vt:lpstr>
      <vt:lpstr>The Commercial Fishing Industry Today:</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dc:title>
  <dc:creator>Beth Wallace</dc:creator>
  <cp:lastModifiedBy>Shaheer Akram</cp:lastModifiedBy>
  <cp:revision>39</cp:revision>
  <dcterms:created xsi:type="dcterms:W3CDTF">2013-06-02T19:48:27Z</dcterms:created>
  <dcterms:modified xsi:type="dcterms:W3CDTF">2021-08-11T17:18:22Z</dcterms:modified>
</cp:coreProperties>
</file>