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83" r:id="rId3"/>
    <p:sldMasterId id="2147483684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9144000" cy="5143500" type="screen16x9"/>
  <p:notesSz cx="6858000" cy="9144000"/>
  <p:embeddedFontLst>
    <p:embeddedFont>
      <p:font typeface="Cabin" panose="020B0604020202020204" charset="0"/>
      <p:regular r:id="rId27"/>
      <p:bold r:id="rId28"/>
      <p:italic r:id="rId29"/>
      <p:boldItalic r:id="rId30"/>
    </p:embeddedFont>
    <p:embeddedFont>
      <p:font typeface="Cabin Condensed" panose="020B0604020202020204" charset="0"/>
      <p:regular r:id="rId31"/>
      <p:bold r:id="rId32"/>
    </p:embeddedFont>
    <p:embeddedFont>
      <p:font typeface="Titillium Web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4706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1102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990fdd1f0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3990fdd1f0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8423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990fdd1f0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3990fdd1f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1993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990fdd1f0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3990fdd1f0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557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990fdd1f0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3990fdd1f0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6267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990fdd1f0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3990fdd1f0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7050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990fdd1f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3990fdd1f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0644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990fdd1f0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3990fdd1f0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859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933482c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3933482c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0588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933482cb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933482cb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1534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933482cb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933482cb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959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1747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933482cb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933482cb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400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933482cb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933482cb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20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1622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5707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990fdd1f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3990fdd1f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7108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990fdd1f0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3990fdd1f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3409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990fdd1f0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3990fdd1f0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8701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990fdd1f0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3990fdd1f0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0668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990fdd1f0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3990fdd1f0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558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layout">
  <p:cSld name="Cover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2649293" y="1563638"/>
            <a:ext cx="3845416" cy="108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2"/>
          </p:nvPr>
        </p:nvSpPr>
        <p:spPr>
          <a:xfrm>
            <a:off x="2649145" y="2634232"/>
            <a:ext cx="3845416" cy="79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14" name="Google Shape;14;p2"/>
            <p:cNvSpPr/>
            <p:nvPr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" name="Google Shape;16;p2"/>
            <p:cNvCxnSpPr/>
            <p:nvPr/>
          </p:nvCxnSpPr>
          <p:spPr>
            <a:xfrm>
              <a:off x="4572000" y="548680"/>
              <a:ext cx="0" cy="720080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2000" y="5607528"/>
              <a:ext cx="0" cy="720080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6732240" y="3429000"/>
              <a:ext cx="792088" cy="0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619672" y="3429000"/>
              <a:ext cx="792088" cy="0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10800000" flipH="1">
              <a:off x="6156176" y="2378312"/>
              <a:ext cx="792088" cy="330608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10800000" flipH="1">
              <a:off x="5431496" y="1124744"/>
              <a:ext cx="432048" cy="792088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094136" y="1131624"/>
              <a:ext cx="613768" cy="785208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2195736" y="2090992"/>
              <a:ext cx="898400" cy="492240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10800000" flipH="1">
              <a:off x="3180984" y="4941168"/>
              <a:ext cx="526920" cy="576064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10800000" flipH="1">
              <a:off x="2456304" y="4329100"/>
              <a:ext cx="637832" cy="396044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979584" y="4142812"/>
              <a:ext cx="968680" cy="510324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431496" y="4875464"/>
              <a:ext cx="490068" cy="732064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Images and Contents Layout">
  <p:cSld name="7_Images and Contents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2" descr="D:\Fullppt\PNG이미지\핸드폰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0152" y="1023301"/>
            <a:ext cx="3024336" cy="366241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2"/>
          <p:cNvSpPr>
            <a:spLocks noGrp="1"/>
          </p:cNvSpPr>
          <p:nvPr>
            <p:ph type="pic" idx="2"/>
          </p:nvPr>
        </p:nvSpPr>
        <p:spPr>
          <a:xfrm>
            <a:off x="6687664" y="1164297"/>
            <a:ext cx="1744194" cy="26942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>
            <a:spLocks noGrp="1"/>
          </p:cNvSpPr>
          <p:nvPr>
            <p:ph type="pic" idx="3"/>
          </p:nvPr>
        </p:nvSpPr>
        <p:spPr>
          <a:xfrm>
            <a:off x="5196830" y="1426241"/>
            <a:ext cx="1744194" cy="26942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4"/>
          </p:nvPr>
        </p:nvSpPr>
        <p:spPr>
          <a:xfrm>
            <a:off x="467544" y="771550"/>
            <a:ext cx="8424936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asic Layout">
  <p:cSld name="6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2"/>
          </p:nvPr>
        </p:nvSpPr>
        <p:spPr>
          <a:xfrm>
            <a:off x="467544" y="771550"/>
            <a:ext cx="8424936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6" name="Google Shape;86;p13" descr="D:\Fullppt\005-PNG이미지\노트북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5896" y="1019175"/>
            <a:ext cx="6011911" cy="305775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>
            <a:spLocks noGrp="1"/>
          </p:cNvSpPr>
          <p:nvPr>
            <p:ph type="pic" idx="3"/>
          </p:nvPr>
        </p:nvSpPr>
        <p:spPr>
          <a:xfrm>
            <a:off x="5283453" y="1415430"/>
            <a:ext cx="2834003" cy="211421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mages and Contents Layout">
  <p:cSld name="3_Images and Contents Layou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>
            <a:spLocks noGrp="1"/>
          </p:cNvSpPr>
          <p:nvPr>
            <p:ph type="pic" idx="2"/>
          </p:nvPr>
        </p:nvSpPr>
        <p:spPr>
          <a:xfrm>
            <a:off x="429444" y="915566"/>
            <a:ext cx="4104456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>
            <a:spLocks noGrp="1"/>
          </p:cNvSpPr>
          <p:nvPr>
            <p:ph type="pic" idx="3"/>
          </p:nvPr>
        </p:nvSpPr>
        <p:spPr>
          <a:xfrm>
            <a:off x="4644008" y="915566"/>
            <a:ext cx="4104456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>
            <a:spLocks noGrp="1"/>
          </p:cNvSpPr>
          <p:nvPr>
            <p:ph type="pic" idx="4"/>
          </p:nvPr>
        </p:nvSpPr>
        <p:spPr>
          <a:xfrm>
            <a:off x="429444" y="2912740"/>
            <a:ext cx="4104456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0" y="18062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4644464" y="2912740"/>
            <a:ext cx="4104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mages and Contents Layout">
  <p:cSld name="2_Images and Contents Layou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/>
          <p:nvPr/>
        </p:nvSpPr>
        <p:spPr>
          <a:xfrm>
            <a:off x="8244000" y="0"/>
            <a:ext cx="90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5"/>
          <p:cNvSpPr>
            <a:spLocks noGrp="1"/>
          </p:cNvSpPr>
          <p:nvPr>
            <p:ph type="pic" idx="2"/>
          </p:nvPr>
        </p:nvSpPr>
        <p:spPr>
          <a:xfrm>
            <a:off x="5811908" y="0"/>
            <a:ext cx="2448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>
            <a:spLocks noGrp="1"/>
          </p:cNvSpPr>
          <p:nvPr>
            <p:ph type="pic" idx="3"/>
          </p:nvPr>
        </p:nvSpPr>
        <p:spPr>
          <a:xfrm>
            <a:off x="2477595" y="0"/>
            <a:ext cx="2448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/>
          <p:nvPr/>
        </p:nvSpPr>
        <p:spPr>
          <a:xfrm>
            <a:off x="4916268" y="0"/>
            <a:ext cx="900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s and Contents Layout">
  <p:cSld name="4_Images and Contents Layou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/>
          <p:nvPr/>
        </p:nvSpPr>
        <p:spPr>
          <a:xfrm>
            <a:off x="4583048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6"/>
          <p:cNvSpPr>
            <a:spLocks noGrp="1"/>
          </p:cNvSpPr>
          <p:nvPr>
            <p:ph type="pic" idx="2"/>
          </p:nvPr>
        </p:nvSpPr>
        <p:spPr>
          <a:xfrm>
            <a:off x="6858000" y="698778"/>
            <a:ext cx="2286000" cy="18722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>
            <a:spLocks noGrp="1"/>
          </p:cNvSpPr>
          <p:nvPr>
            <p:ph type="pic" idx="3"/>
          </p:nvPr>
        </p:nvSpPr>
        <p:spPr>
          <a:xfrm>
            <a:off x="4583048" y="2578606"/>
            <a:ext cx="2286000" cy="18722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>
            <a:spLocks noGrp="1"/>
          </p:cNvSpPr>
          <p:nvPr>
            <p:ph type="pic" idx="4"/>
          </p:nvPr>
        </p:nvSpPr>
        <p:spPr>
          <a:xfrm>
            <a:off x="2298953" y="699542"/>
            <a:ext cx="2286000" cy="18722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>
            <a:spLocks noGrp="1"/>
          </p:cNvSpPr>
          <p:nvPr>
            <p:ph type="pic" idx="5"/>
          </p:nvPr>
        </p:nvSpPr>
        <p:spPr>
          <a:xfrm>
            <a:off x="0" y="2579370"/>
            <a:ext cx="2286000" cy="18722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asic Layout">
  <p:cSld name="3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body" idx="2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sets layout">
  <p:cSld name="icon sets layou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10" name="Google Shape;110;p18"/>
          <p:cNvGrpSpPr/>
          <p:nvPr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111" name="Google Shape;111;p18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lt1">
                <a:alpha val="40784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8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sic Layout">
  <p:cSld name="4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2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sic Layout">
  <p:cSld name="1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2"/>
          </p:nvPr>
        </p:nvSpPr>
        <p:spPr>
          <a:xfrm>
            <a:off x="467544" y="771550"/>
            <a:ext cx="8424936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asic Layout">
  <p:cSld name="2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0" y="18062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Layout">
  <p:cSld name="End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666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31" name="Google Shape;31;p3"/>
            <p:cNvSpPr/>
            <p:nvPr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" name="Google Shape;33;p3"/>
            <p:cNvCxnSpPr/>
            <p:nvPr/>
          </p:nvCxnSpPr>
          <p:spPr>
            <a:xfrm>
              <a:off x="4572000" y="548680"/>
              <a:ext cx="0" cy="720080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4572000" y="5607528"/>
              <a:ext cx="0" cy="720080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6732240" y="3429000"/>
              <a:ext cx="792088" cy="0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1619672" y="3429000"/>
              <a:ext cx="792088" cy="0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" name="Google Shape;37;p3"/>
            <p:cNvCxnSpPr/>
            <p:nvPr/>
          </p:nvCxnSpPr>
          <p:spPr>
            <a:xfrm rot="10800000" flipH="1">
              <a:off x="6156176" y="2378312"/>
              <a:ext cx="792088" cy="330608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" name="Google Shape;38;p3"/>
            <p:cNvCxnSpPr/>
            <p:nvPr/>
          </p:nvCxnSpPr>
          <p:spPr>
            <a:xfrm rot="10800000" flipH="1">
              <a:off x="5431496" y="1124744"/>
              <a:ext cx="432048" cy="792088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" name="Google Shape;39;p3"/>
            <p:cNvCxnSpPr/>
            <p:nvPr/>
          </p:nvCxnSpPr>
          <p:spPr>
            <a:xfrm>
              <a:off x="3094136" y="1131624"/>
              <a:ext cx="613768" cy="785208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" name="Google Shape;40;p3"/>
            <p:cNvCxnSpPr/>
            <p:nvPr/>
          </p:nvCxnSpPr>
          <p:spPr>
            <a:xfrm>
              <a:off x="2195736" y="2090992"/>
              <a:ext cx="898400" cy="492240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" name="Google Shape;41;p3"/>
            <p:cNvCxnSpPr/>
            <p:nvPr/>
          </p:nvCxnSpPr>
          <p:spPr>
            <a:xfrm rot="10800000" flipH="1">
              <a:off x="3180984" y="4941168"/>
              <a:ext cx="526920" cy="576064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" name="Google Shape;42;p3"/>
            <p:cNvCxnSpPr/>
            <p:nvPr/>
          </p:nvCxnSpPr>
          <p:spPr>
            <a:xfrm rot="10800000" flipH="1">
              <a:off x="2456304" y="4329100"/>
              <a:ext cx="637832" cy="396044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" name="Google Shape;43;p3"/>
            <p:cNvCxnSpPr/>
            <p:nvPr/>
          </p:nvCxnSpPr>
          <p:spPr>
            <a:xfrm>
              <a:off x="5979584" y="4142812"/>
              <a:ext cx="968680" cy="510324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" name="Google Shape;44;p3"/>
            <p:cNvCxnSpPr/>
            <p:nvPr/>
          </p:nvCxnSpPr>
          <p:spPr>
            <a:xfrm>
              <a:off x="5431496" y="4875464"/>
              <a:ext cx="490068" cy="732064"/>
            </a:xfrm>
            <a:prstGeom prst="straightConnector1">
              <a:avLst/>
            </a:prstGeom>
            <a:noFill/>
            <a:ln w="19050" cap="flat" cmpd="sng">
              <a:solidFill>
                <a:schemeClr val="l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5" name="Google Shape;45;p3"/>
          <p:cNvSpPr txBox="1">
            <a:spLocks noGrp="1"/>
          </p:cNvSpPr>
          <p:nvPr>
            <p:ph type="body" idx="1"/>
          </p:nvPr>
        </p:nvSpPr>
        <p:spPr>
          <a:xfrm>
            <a:off x="0" y="2105794"/>
            <a:ext cx="9144000" cy="576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body" idx="2"/>
          </p:nvPr>
        </p:nvSpPr>
        <p:spPr>
          <a:xfrm>
            <a:off x="-148" y="2681858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2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26" name="Google Shape;126;p23"/>
          <p:cNvGrpSpPr/>
          <p:nvPr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127" name="Google Shape;127;p23"/>
            <p:cNvSpPr/>
            <p:nvPr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 cap="flat" cmpd="sng">
              <a:solidFill>
                <a:srgbClr val="C8FBF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9050" cap="flat" cmpd="sng">
              <a:solidFill>
                <a:srgbClr val="C8FBF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9" name="Google Shape;129;p23"/>
            <p:cNvCxnSpPr/>
            <p:nvPr/>
          </p:nvCxnSpPr>
          <p:spPr>
            <a:xfrm>
              <a:off x="4572000" y="548680"/>
              <a:ext cx="0" cy="720080"/>
            </a:xfrm>
            <a:prstGeom prst="straightConnector1">
              <a:avLst/>
            </a:prstGeom>
            <a:noFill/>
            <a:ln w="19050" cap="flat" cmpd="sng">
              <a:solidFill>
                <a:srgbClr val="C8FBF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0" name="Google Shape;130;p23"/>
            <p:cNvCxnSpPr/>
            <p:nvPr/>
          </p:nvCxnSpPr>
          <p:spPr>
            <a:xfrm>
              <a:off x="4572000" y="5607528"/>
              <a:ext cx="0" cy="720080"/>
            </a:xfrm>
            <a:prstGeom prst="straightConnector1">
              <a:avLst/>
            </a:prstGeom>
            <a:noFill/>
            <a:ln w="19050" cap="flat" cmpd="sng">
              <a:solidFill>
                <a:srgbClr val="C8FBF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1" name="Google Shape;131;p23"/>
            <p:cNvCxnSpPr/>
            <p:nvPr/>
          </p:nvCxnSpPr>
          <p:spPr>
            <a:xfrm>
              <a:off x="6732240" y="3429000"/>
              <a:ext cx="792088" cy="0"/>
            </a:xfrm>
            <a:prstGeom prst="straightConnector1">
              <a:avLst/>
            </a:prstGeom>
            <a:noFill/>
            <a:ln w="19050" cap="flat" cmpd="sng">
              <a:solidFill>
                <a:srgbClr val="C8FBF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2" name="Google Shape;132;p23"/>
            <p:cNvCxnSpPr/>
            <p:nvPr/>
          </p:nvCxnSpPr>
          <p:spPr>
            <a:xfrm>
              <a:off x="1619672" y="3429000"/>
              <a:ext cx="792088" cy="0"/>
            </a:xfrm>
            <a:prstGeom prst="straightConnector1">
              <a:avLst/>
            </a:prstGeom>
            <a:noFill/>
            <a:ln w="19050" cap="flat" cmpd="sng">
              <a:solidFill>
                <a:srgbClr val="C8FBF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3" name="Google Shape;133;p23"/>
            <p:cNvCxnSpPr/>
            <p:nvPr/>
          </p:nvCxnSpPr>
          <p:spPr>
            <a:xfrm rot="10800000" flipH="1">
              <a:off x="6156176" y="2378312"/>
              <a:ext cx="792088" cy="330608"/>
            </a:xfrm>
            <a:prstGeom prst="straightConnector1">
              <a:avLst/>
            </a:prstGeom>
            <a:noFill/>
            <a:ln w="19050" cap="flat" cmpd="sng">
              <a:solidFill>
                <a:srgbClr val="C8FBF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4" name="Google Shape;134;p23"/>
            <p:cNvCxnSpPr/>
            <p:nvPr/>
          </p:nvCxnSpPr>
          <p:spPr>
            <a:xfrm rot="10800000" flipH="1">
              <a:off x="5431496" y="1124744"/>
              <a:ext cx="432048" cy="792088"/>
            </a:xfrm>
            <a:prstGeom prst="straightConnector1">
              <a:avLst/>
            </a:prstGeom>
            <a:noFill/>
            <a:ln w="19050" cap="flat" cmpd="sng">
              <a:solidFill>
                <a:srgbClr val="C8FBF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5" name="Google Shape;135;p23"/>
            <p:cNvCxnSpPr/>
            <p:nvPr/>
          </p:nvCxnSpPr>
          <p:spPr>
            <a:xfrm>
              <a:off x="3094136" y="1131624"/>
              <a:ext cx="613768" cy="785208"/>
            </a:xfrm>
            <a:prstGeom prst="straightConnector1">
              <a:avLst/>
            </a:prstGeom>
            <a:noFill/>
            <a:ln w="19050" cap="flat" cmpd="sng">
              <a:solidFill>
                <a:srgbClr val="C8FBF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6" name="Google Shape;136;p23"/>
            <p:cNvCxnSpPr/>
            <p:nvPr/>
          </p:nvCxnSpPr>
          <p:spPr>
            <a:xfrm>
              <a:off x="2195736" y="2090992"/>
              <a:ext cx="898400" cy="492240"/>
            </a:xfrm>
            <a:prstGeom prst="straightConnector1">
              <a:avLst/>
            </a:prstGeom>
            <a:noFill/>
            <a:ln w="19050" cap="flat" cmpd="sng">
              <a:solidFill>
                <a:srgbClr val="C8FBF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7" name="Google Shape;137;p23"/>
            <p:cNvCxnSpPr/>
            <p:nvPr/>
          </p:nvCxnSpPr>
          <p:spPr>
            <a:xfrm rot="10800000" flipH="1">
              <a:off x="3180984" y="4941168"/>
              <a:ext cx="526920" cy="576064"/>
            </a:xfrm>
            <a:prstGeom prst="straightConnector1">
              <a:avLst/>
            </a:prstGeom>
            <a:noFill/>
            <a:ln w="19050" cap="flat" cmpd="sng">
              <a:solidFill>
                <a:srgbClr val="C8FBF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8" name="Google Shape;138;p23"/>
            <p:cNvCxnSpPr/>
            <p:nvPr/>
          </p:nvCxnSpPr>
          <p:spPr>
            <a:xfrm rot="10800000" flipH="1">
              <a:off x="2456304" y="4329100"/>
              <a:ext cx="637832" cy="396044"/>
            </a:xfrm>
            <a:prstGeom prst="straightConnector1">
              <a:avLst/>
            </a:prstGeom>
            <a:noFill/>
            <a:ln w="19050" cap="flat" cmpd="sng">
              <a:solidFill>
                <a:srgbClr val="C8FBF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9" name="Google Shape;139;p23"/>
            <p:cNvCxnSpPr/>
            <p:nvPr/>
          </p:nvCxnSpPr>
          <p:spPr>
            <a:xfrm>
              <a:off x="5979584" y="4142812"/>
              <a:ext cx="968680" cy="510324"/>
            </a:xfrm>
            <a:prstGeom prst="straightConnector1">
              <a:avLst/>
            </a:prstGeom>
            <a:noFill/>
            <a:ln w="19050" cap="flat" cmpd="sng">
              <a:solidFill>
                <a:srgbClr val="C8FBF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0" name="Google Shape;140;p23"/>
            <p:cNvCxnSpPr/>
            <p:nvPr/>
          </p:nvCxnSpPr>
          <p:spPr>
            <a:xfrm>
              <a:off x="5431496" y="4875464"/>
              <a:ext cx="490068" cy="732064"/>
            </a:xfrm>
            <a:prstGeom prst="straightConnector1">
              <a:avLst/>
            </a:prstGeom>
            <a:noFill/>
            <a:ln w="19050" cap="flat" cmpd="sng">
              <a:solidFill>
                <a:srgbClr val="C8FBF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FF0040">
              <a:alpha val="8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5"/>
          <p:cNvSpPr/>
          <p:nvPr/>
        </p:nvSpPr>
        <p:spPr>
          <a:xfrm>
            <a:off x="579000" y="1920450"/>
            <a:ext cx="54300" cy="119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47" name="Google Shape;147;p25"/>
          <p:cNvSpPr txBox="1">
            <a:spLocks noGrp="1"/>
          </p:cNvSpPr>
          <p:nvPr>
            <p:ph type="ctrTitle"/>
          </p:nvPr>
        </p:nvSpPr>
        <p:spPr>
          <a:xfrm>
            <a:off x="685800" y="1915625"/>
            <a:ext cx="54123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6"/>
          <p:cNvSpPr/>
          <p:nvPr/>
        </p:nvSpPr>
        <p:spPr>
          <a:xfrm>
            <a:off x="579000" y="1722000"/>
            <a:ext cx="54300" cy="136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51" name="Google Shape;151;p26"/>
          <p:cNvSpPr txBox="1">
            <a:spLocks noGrp="1"/>
          </p:cNvSpPr>
          <p:nvPr>
            <p:ph type="ctrTitle"/>
          </p:nvPr>
        </p:nvSpPr>
        <p:spPr>
          <a:xfrm>
            <a:off x="826350" y="1519225"/>
            <a:ext cx="46383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ubTitle" idx="1"/>
          </p:nvPr>
        </p:nvSpPr>
        <p:spPr>
          <a:xfrm>
            <a:off x="826350" y="2763850"/>
            <a:ext cx="7632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/>
          <p:nvPr/>
        </p:nvSpPr>
        <p:spPr>
          <a:xfrm>
            <a:off x="0" y="-9750"/>
            <a:ext cx="7726800" cy="51630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1261050" y="1058150"/>
            <a:ext cx="5404500" cy="2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▪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▸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sz="3000" i="1">
                <a:solidFill>
                  <a:srgbClr val="FFFFFF"/>
                </a:solidFill>
              </a:defRPr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7"/>
          <p:cNvSpPr txBox="1"/>
          <p:nvPr/>
        </p:nvSpPr>
        <p:spPr>
          <a:xfrm>
            <a:off x="439873" y="742344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FFFFFF"/>
                </a:solidFill>
              </a:rPr>
              <a:t>“</a:t>
            </a:r>
            <a:endParaRPr sz="96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"/>
          </p:nvPr>
        </p:nvSpPr>
        <p:spPr>
          <a:xfrm>
            <a:off x="844425" y="1586325"/>
            <a:ext cx="5971500" cy="314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160" name="Google Shape;160;p28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8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body" idx="1"/>
          </p:nvPr>
        </p:nvSpPr>
        <p:spPr>
          <a:xfrm>
            <a:off x="844425" y="1584700"/>
            <a:ext cx="3267300" cy="321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body" idx="2"/>
          </p:nvPr>
        </p:nvSpPr>
        <p:spPr>
          <a:xfrm>
            <a:off x="4308498" y="1584700"/>
            <a:ext cx="3267300" cy="321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166" name="Google Shape;166;p29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9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1"/>
          </p:nvPr>
        </p:nvSpPr>
        <p:spPr>
          <a:xfrm>
            <a:off x="844425" y="1610450"/>
            <a:ext cx="2257200" cy="3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9pPr>
          </a:lstStyle>
          <a:p>
            <a:endParaRPr/>
          </a:p>
        </p:txBody>
      </p:sp>
      <p:sp>
        <p:nvSpPr>
          <p:cNvPr id="171" name="Google Shape;171;p30"/>
          <p:cNvSpPr txBox="1">
            <a:spLocks noGrp="1"/>
          </p:cNvSpPr>
          <p:nvPr>
            <p:ph type="body" idx="2"/>
          </p:nvPr>
        </p:nvSpPr>
        <p:spPr>
          <a:xfrm>
            <a:off x="3217286" y="1610450"/>
            <a:ext cx="2257200" cy="3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9pPr>
          </a:lstStyle>
          <a:p>
            <a:endParaRPr/>
          </a:p>
        </p:txBody>
      </p:sp>
      <p:sp>
        <p:nvSpPr>
          <p:cNvPr id="172" name="Google Shape;172;p30"/>
          <p:cNvSpPr txBox="1">
            <a:spLocks noGrp="1"/>
          </p:cNvSpPr>
          <p:nvPr>
            <p:ph type="body" idx="3"/>
          </p:nvPr>
        </p:nvSpPr>
        <p:spPr>
          <a:xfrm>
            <a:off x="5590146" y="1610450"/>
            <a:ext cx="2257200" cy="3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9pPr>
          </a:lstStyle>
          <a:p>
            <a:endParaRPr/>
          </a:p>
        </p:txBody>
      </p:sp>
      <p:sp>
        <p:nvSpPr>
          <p:cNvPr id="173" name="Google Shape;173;p30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0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1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1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color">
  <p:cSld name="TITLE_ONLY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2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32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half">
  <p:cSld name="TITLE_ONLY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/>
          <p:nvPr/>
        </p:nvSpPr>
        <p:spPr>
          <a:xfrm>
            <a:off x="0" y="0"/>
            <a:ext cx="45780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3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33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7" name="Google Shape;187;p33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Layout">
  <p:cSld name="Agenda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TITLE_ONLY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/>
          <p:nvPr/>
        </p:nvSpPr>
        <p:spPr>
          <a:xfrm>
            <a:off x="0" y="0"/>
            <a:ext cx="2292000" cy="5143500"/>
          </a:xfrm>
          <a:prstGeom prst="rect">
            <a:avLst/>
          </a:prstGeom>
          <a:solidFill>
            <a:srgbClr val="FF0040">
              <a:alpha val="8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>
            <a:spLocks noGrp="1"/>
          </p:cNvSpPr>
          <p:nvPr>
            <p:ph type="body" idx="1"/>
          </p:nvPr>
        </p:nvSpPr>
        <p:spPr>
          <a:xfrm>
            <a:off x="633300" y="4285675"/>
            <a:ext cx="8053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192" name="Google Shape;192;p35"/>
          <p:cNvSpPr/>
          <p:nvPr/>
        </p:nvSpPr>
        <p:spPr>
          <a:xfrm>
            <a:off x="579000" y="4467900"/>
            <a:ext cx="54300" cy="6756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5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7"/>
          <p:cNvSpPr/>
          <p:nvPr/>
        </p:nvSpPr>
        <p:spPr>
          <a:xfrm>
            <a:off x="0" y="0"/>
            <a:ext cx="9144000" cy="259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Layout">
  <p:cSld name="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asic Layout">
  <p:cSld name="5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>
            <a:spLocks noGrp="1"/>
          </p:cNvSpPr>
          <p:nvPr>
            <p:ph type="pic" idx="2"/>
          </p:nvPr>
        </p:nvSpPr>
        <p:spPr>
          <a:xfrm>
            <a:off x="2700934" y="322499"/>
            <a:ext cx="1583034" cy="1385155"/>
          </a:xfrm>
          <a:prstGeom prst="rect">
            <a:avLst/>
          </a:prstGeom>
          <a:solidFill>
            <a:srgbClr val="F2F2F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7"/>
          <p:cNvSpPr>
            <a:spLocks noGrp="1"/>
          </p:cNvSpPr>
          <p:nvPr>
            <p:ph type="pic" idx="3"/>
          </p:nvPr>
        </p:nvSpPr>
        <p:spPr>
          <a:xfrm>
            <a:off x="2700934" y="1898609"/>
            <a:ext cx="1583034" cy="1385155"/>
          </a:xfrm>
          <a:prstGeom prst="rect">
            <a:avLst/>
          </a:prstGeom>
          <a:solidFill>
            <a:srgbClr val="F2F2F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>
            <a:spLocks noGrp="1"/>
          </p:cNvSpPr>
          <p:nvPr>
            <p:ph type="pic" idx="4"/>
          </p:nvPr>
        </p:nvSpPr>
        <p:spPr>
          <a:xfrm>
            <a:off x="2700934" y="3474719"/>
            <a:ext cx="1583034" cy="1385155"/>
          </a:xfrm>
          <a:prstGeom prst="rect">
            <a:avLst/>
          </a:prstGeom>
          <a:solidFill>
            <a:srgbClr val="F2F2F2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s and Contents Layout">
  <p:cSld name="1_Images and Contents Layou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/>
          <p:nvPr/>
        </p:nvSpPr>
        <p:spPr>
          <a:xfrm>
            <a:off x="6012160" y="0"/>
            <a:ext cx="31318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8"/>
          <p:cNvSpPr>
            <a:spLocks noGrp="1"/>
          </p:cNvSpPr>
          <p:nvPr>
            <p:ph type="pic" idx="2"/>
          </p:nvPr>
        </p:nvSpPr>
        <p:spPr>
          <a:xfrm>
            <a:off x="3131840" y="0"/>
            <a:ext cx="288032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and Contents Layout">
  <p:cSld name="Images and Contents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>
            <a:spLocks noGrp="1"/>
          </p:cNvSpPr>
          <p:nvPr>
            <p:ph type="pic" idx="2"/>
          </p:nvPr>
        </p:nvSpPr>
        <p:spPr>
          <a:xfrm>
            <a:off x="533116" y="843558"/>
            <a:ext cx="8077768" cy="21602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>
            <a:spLocks noGrp="1"/>
          </p:cNvSpPr>
          <p:nvPr>
            <p:ph type="pic" idx="3"/>
          </p:nvPr>
        </p:nvSpPr>
        <p:spPr>
          <a:xfrm>
            <a:off x="4031416" y="2475359"/>
            <a:ext cx="1062118" cy="1062118"/>
          </a:xfrm>
          <a:prstGeom prst="ellipse">
            <a:avLst/>
          </a:prstGeom>
          <a:solidFill>
            <a:srgbClr val="F2F2F2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0" y="18062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s and Contents Layout">
  <p:cSld name="8_Images and Contents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 descr="D:\Fullppt\005-PNG이미지\모니터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8247" y="1275606"/>
            <a:ext cx="2526010" cy="2518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0" descr="D:\Fullppt\005-PNG이미지\모니터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8607" y="1275606"/>
            <a:ext cx="2526010" cy="251861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0"/>
          <p:cNvSpPr>
            <a:spLocks noGrp="1"/>
          </p:cNvSpPr>
          <p:nvPr>
            <p:ph type="pic" idx="2"/>
          </p:nvPr>
        </p:nvSpPr>
        <p:spPr>
          <a:xfrm>
            <a:off x="1748616" y="1374406"/>
            <a:ext cx="2319328" cy="15848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3"/>
          </p:nvPr>
        </p:nvSpPr>
        <p:spPr>
          <a:xfrm>
            <a:off x="4986924" y="1374406"/>
            <a:ext cx="2319328" cy="15848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4"/>
          </p:nvPr>
        </p:nvSpPr>
        <p:spPr>
          <a:xfrm>
            <a:off x="467544" y="771550"/>
            <a:ext cx="8424936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Images and Contents Layout">
  <p:cSld name="5_Images and Contents Layou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>
            <a:spLocks noGrp="1"/>
          </p:cNvSpPr>
          <p:nvPr>
            <p:ph type="pic" idx="2"/>
          </p:nvPr>
        </p:nvSpPr>
        <p:spPr>
          <a:xfrm>
            <a:off x="323528" y="248444"/>
            <a:ext cx="3294112" cy="15121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>
            <a:spLocks noGrp="1"/>
          </p:cNvSpPr>
          <p:nvPr>
            <p:ph type="pic" idx="3"/>
          </p:nvPr>
        </p:nvSpPr>
        <p:spPr>
          <a:xfrm>
            <a:off x="3671560" y="1832620"/>
            <a:ext cx="1512000" cy="15121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pic" idx="4"/>
          </p:nvPr>
        </p:nvSpPr>
        <p:spPr>
          <a:xfrm>
            <a:off x="2105640" y="3416796"/>
            <a:ext cx="3077920" cy="15121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>
            <a:spLocks noGrp="1"/>
          </p:cNvSpPr>
          <p:nvPr>
            <p:ph type="pic" idx="5"/>
          </p:nvPr>
        </p:nvSpPr>
        <p:spPr>
          <a:xfrm>
            <a:off x="323528" y="1832620"/>
            <a:ext cx="1728192" cy="30963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>
            <a:spLocks noGrp="1"/>
          </p:cNvSpPr>
          <p:nvPr>
            <p:ph type="pic" idx="6"/>
          </p:nvPr>
        </p:nvSpPr>
        <p:spPr>
          <a:xfrm>
            <a:off x="2105640" y="1832049"/>
            <a:ext cx="1512000" cy="15121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>
            <a:spLocks noGrp="1"/>
          </p:cNvSpPr>
          <p:nvPr>
            <p:ph type="pic" idx="7"/>
          </p:nvPr>
        </p:nvSpPr>
        <p:spPr>
          <a:xfrm>
            <a:off x="3671560" y="248444"/>
            <a:ext cx="1512000" cy="15121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1"/>
          </p:nvPr>
        </p:nvSpPr>
        <p:spPr>
          <a:xfrm>
            <a:off x="723798" y="1586325"/>
            <a:ext cx="6092100" cy="3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▪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▫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▸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8"/>
          <p:cNvSpPr txBox="1">
            <a:spLocks noGrp="1"/>
          </p:cNvSpPr>
          <p:nvPr>
            <p:ph type="body" idx="1"/>
          </p:nvPr>
        </p:nvSpPr>
        <p:spPr>
          <a:xfrm>
            <a:off x="2649293" y="2097038"/>
            <a:ext cx="38454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/>
              <a:t>Nature of Canada’s Economy</a:t>
            </a:r>
            <a:endParaRPr sz="36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7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/>
              <a:t>Labour</a:t>
            </a:r>
            <a:endParaRPr sz="3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7"/>
          <p:cNvSpPr/>
          <p:nvPr/>
        </p:nvSpPr>
        <p:spPr>
          <a:xfrm>
            <a:off x="3637525" y="2333846"/>
            <a:ext cx="380700" cy="379587"/>
          </a:xfrm>
          <a:custGeom>
            <a:avLst/>
            <a:gdLst/>
            <a:ahLst/>
            <a:cxnLst/>
            <a:rect l="0" t="0" r="0" b="0"/>
            <a:pathLst>
              <a:path w="3240000" h="3230531" extrusionOk="0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7"/>
          <p:cNvSpPr/>
          <p:nvPr/>
        </p:nvSpPr>
        <p:spPr>
          <a:xfrm>
            <a:off x="5042255" y="3628592"/>
            <a:ext cx="453600" cy="453600"/>
          </a:xfrm>
          <a:custGeom>
            <a:avLst/>
            <a:gdLst/>
            <a:ahLst/>
            <a:cxnLst/>
            <a:rect l="0" t="0" r="0" b="0"/>
            <a:pathLst>
              <a:path w="3240000" h="3240000" extrusionOk="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7"/>
          <p:cNvSpPr txBox="1">
            <a:spLocks noGrp="1"/>
          </p:cNvSpPr>
          <p:nvPr>
            <p:ph type="body" idx="1"/>
          </p:nvPr>
        </p:nvSpPr>
        <p:spPr>
          <a:xfrm>
            <a:off x="155000" y="1295550"/>
            <a:ext cx="88728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●"/>
            </a:pPr>
            <a:r>
              <a:rPr lang="en-US" sz="2400"/>
              <a:t>Larger number of people employed than primary industry but still lower than manufacturing industry</a:t>
            </a:r>
            <a:endParaRPr sz="2400"/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some college skilled labour (steel milling).  Often industry trained labour</a:t>
            </a:r>
            <a:endParaRPr sz="2400"/>
          </a:p>
        </p:txBody>
      </p:sp>
      <p:pic>
        <p:nvPicPr>
          <p:cNvPr id="305" name="Google Shape;3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3163" y="2847833"/>
            <a:ext cx="3437664" cy="2125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8"/>
          <p:cNvPicPr preferRelativeResize="0"/>
          <p:nvPr/>
        </p:nvPicPr>
        <p:blipFill rotWithShape="1">
          <a:blip r:embed="rId3">
            <a:alphaModFix/>
          </a:blip>
          <a:srcRect l="22285" r="22958"/>
          <a:stretch/>
        </p:blipFill>
        <p:spPr>
          <a:xfrm>
            <a:off x="2404250" y="0"/>
            <a:ext cx="6739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8"/>
          <p:cNvSpPr txBox="1"/>
          <p:nvPr/>
        </p:nvSpPr>
        <p:spPr>
          <a:xfrm>
            <a:off x="2404225" y="2687575"/>
            <a:ext cx="6739800" cy="1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highlight>
                  <a:srgbClr val="C8FBFC"/>
                </a:highlight>
                <a:latin typeface="Cabin"/>
                <a:ea typeface="Cabin"/>
                <a:cs typeface="Cabin"/>
                <a:sym typeface="Cabin"/>
              </a:rPr>
              <a:t>Involve the processing of primary industry products into finished goods.</a:t>
            </a:r>
            <a:endParaRPr sz="26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highlight>
                  <a:srgbClr val="C8FBFC"/>
                </a:highlight>
                <a:latin typeface="Cabin"/>
                <a:ea typeface="Cabin"/>
                <a:cs typeface="Cabin"/>
                <a:sym typeface="Cabin"/>
              </a:rPr>
              <a:t>Take raw materials and change them into things we can use.</a:t>
            </a:r>
            <a:endParaRPr sz="26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highlight>
                  <a:srgbClr val="C8FBFC"/>
                </a:highlight>
                <a:latin typeface="Cabin"/>
                <a:ea typeface="Cabin"/>
                <a:cs typeface="Cabin"/>
                <a:sym typeface="Cabin"/>
              </a:rPr>
              <a:t>E.g., Automobile production plant, factories</a:t>
            </a:r>
            <a:endParaRPr sz="26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6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12" name="Google Shape;312;p48"/>
          <p:cNvSpPr txBox="1"/>
          <p:nvPr/>
        </p:nvSpPr>
        <p:spPr>
          <a:xfrm>
            <a:off x="0" y="1129125"/>
            <a:ext cx="2327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Cabin Condensed"/>
                <a:ea typeface="Cabin Condensed"/>
                <a:cs typeface="Cabin Condensed"/>
                <a:sym typeface="Cabin Condensed"/>
              </a:rPr>
              <a:t>Secondary Manufacturing Industry</a:t>
            </a:r>
            <a:endParaRPr sz="3000" b="1"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9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/>
              <a:t>Labour</a:t>
            </a:r>
            <a:endParaRPr sz="3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9"/>
          <p:cNvSpPr/>
          <p:nvPr/>
        </p:nvSpPr>
        <p:spPr>
          <a:xfrm>
            <a:off x="3637525" y="2333846"/>
            <a:ext cx="380700" cy="379587"/>
          </a:xfrm>
          <a:custGeom>
            <a:avLst/>
            <a:gdLst/>
            <a:ahLst/>
            <a:cxnLst/>
            <a:rect l="0" t="0" r="0" b="0"/>
            <a:pathLst>
              <a:path w="3240000" h="3230531" extrusionOk="0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9"/>
          <p:cNvSpPr/>
          <p:nvPr/>
        </p:nvSpPr>
        <p:spPr>
          <a:xfrm>
            <a:off x="5042255" y="3628592"/>
            <a:ext cx="453600" cy="453600"/>
          </a:xfrm>
          <a:custGeom>
            <a:avLst/>
            <a:gdLst/>
            <a:ahLst/>
            <a:cxnLst/>
            <a:rect l="0" t="0" r="0" b="0"/>
            <a:pathLst>
              <a:path w="3240000" h="3240000" extrusionOk="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9"/>
          <p:cNvSpPr txBox="1">
            <a:spLocks noGrp="1"/>
          </p:cNvSpPr>
          <p:nvPr>
            <p:ph type="body" idx="1"/>
          </p:nvPr>
        </p:nvSpPr>
        <p:spPr>
          <a:xfrm>
            <a:off x="155000" y="990750"/>
            <a:ext cx="88728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●"/>
            </a:pPr>
            <a:r>
              <a:rPr lang="en-US" sz="2400"/>
              <a:t>larger number of people in a factory</a:t>
            </a:r>
            <a:endParaRPr sz="2400"/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Often industry trained labour, low skill labour</a:t>
            </a:r>
            <a:endParaRPr sz="2400"/>
          </a:p>
        </p:txBody>
      </p:sp>
      <p:pic>
        <p:nvPicPr>
          <p:cNvPr id="321" name="Google Shape;32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0038" y="2199448"/>
            <a:ext cx="4822725" cy="262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0"/>
          <p:cNvPicPr preferRelativeResize="0"/>
          <p:nvPr/>
        </p:nvPicPr>
        <p:blipFill rotWithShape="1">
          <a:blip r:embed="rId3">
            <a:alphaModFix/>
          </a:blip>
          <a:srcRect l="4485" r="5261"/>
          <a:stretch/>
        </p:blipFill>
        <p:spPr>
          <a:xfrm>
            <a:off x="2404225" y="-10500"/>
            <a:ext cx="6739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0"/>
          <p:cNvSpPr txBox="1"/>
          <p:nvPr/>
        </p:nvSpPr>
        <p:spPr>
          <a:xfrm>
            <a:off x="2404225" y="78825"/>
            <a:ext cx="6739800" cy="4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highlight>
                  <a:srgbClr val="C8FBFC"/>
                </a:highlight>
                <a:latin typeface="Cabin"/>
                <a:ea typeface="Cabin"/>
                <a:cs typeface="Cabin"/>
                <a:sym typeface="Cabin"/>
              </a:rPr>
              <a:t>Provide a wide range of servies that support primary and secondary industries.</a:t>
            </a:r>
            <a:endParaRPr sz="24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highlight>
                  <a:srgbClr val="C8FBFC"/>
                </a:highlight>
                <a:latin typeface="Cabin"/>
                <a:ea typeface="Cabin"/>
                <a:cs typeface="Cabin"/>
                <a:sym typeface="Cabin"/>
              </a:rPr>
              <a:t>These industries DO NOT manufacture products.</a:t>
            </a:r>
            <a:endParaRPr sz="24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highlight>
                  <a:srgbClr val="C8FBFC"/>
                </a:highlight>
                <a:latin typeface="Cabin"/>
                <a:ea typeface="Cabin"/>
                <a:cs typeface="Cabin"/>
                <a:sym typeface="Cabin"/>
              </a:rPr>
              <a:t>They provide SERVICES </a:t>
            </a:r>
            <a:endParaRPr sz="24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highlight>
                  <a:srgbClr val="C8FBFC"/>
                </a:highlight>
                <a:latin typeface="Cabin"/>
                <a:ea typeface="Cabin"/>
                <a:cs typeface="Cabin"/>
                <a:sym typeface="Cabin"/>
              </a:rPr>
              <a:t>E.g., Airlines, retail, doctors, teachers, lawyers</a:t>
            </a:r>
            <a:endParaRPr sz="24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8" name="Google Shape;328;p50"/>
          <p:cNvSpPr txBox="1"/>
          <p:nvPr/>
        </p:nvSpPr>
        <p:spPr>
          <a:xfrm>
            <a:off x="144525" y="1129125"/>
            <a:ext cx="21831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Cabin Condensed"/>
                <a:ea typeface="Cabin Condensed"/>
                <a:cs typeface="Cabin Condensed"/>
                <a:sym typeface="Cabin Condensed"/>
              </a:rPr>
              <a:t>Tertiary Industry</a:t>
            </a:r>
            <a:endParaRPr sz="3600" b="1"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1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/>
              <a:t>Labour</a:t>
            </a:r>
            <a:endParaRPr sz="3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1"/>
          <p:cNvSpPr/>
          <p:nvPr/>
        </p:nvSpPr>
        <p:spPr>
          <a:xfrm>
            <a:off x="3637525" y="2333846"/>
            <a:ext cx="380700" cy="379587"/>
          </a:xfrm>
          <a:custGeom>
            <a:avLst/>
            <a:gdLst/>
            <a:ahLst/>
            <a:cxnLst/>
            <a:rect l="0" t="0" r="0" b="0"/>
            <a:pathLst>
              <a:path w="3240000" h="3230531" extrusionOk="0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51"/>
          <p:cNvSpPr/>
          <p:nvPr/>
        </p:nvSpPr>
        <p:spPr>
          <a:xfrm>
            <a:off x="5042255" y="3628592"/>
            <a:ext cx="453600" cy="453600"/>
          </a:xfrm>
          <a:custGeom>
            <a:avLst/>
            <a:gdLst/>
            <a:ahLst/>
            <a:cxnLst/>
            <a:rect l="0" t="0" r="0" b="0"/>
            <a:pathLst>
              <a:path w="3240000" h="3240000" extrusionOk="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1"/>
          <p:cNvSpPr txBox="1">
            <a:spLocks noGrp="1"/>
          </p:cNvSpPr>
          <p:nvPr>
            <p:ph type="body" idx="1"/>
          </p:nvPr>
        </p:nvSpPr>
        <p:spPr>
          <a:xfrm>
            <a:off x="155000" y="1219350"/>
            <a:ext cx="88728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Large number of people employed in this industry</a:t>
            </a:r>
            <a:endParaRPr sz="2400"/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Labour skill varies: </a:t>
            </a:r>
            <a:endParaRPr sz="2400"/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Low skill labour (e.g., cashier)</a:t>
            </a:r>
            <a:endParaRPr sz="2400"/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College trained (e.g., chef, paramedic)</a:t>
            </a:r>
            <a:endParaRPr sz="2400"/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University trained (e.g., accountant, pharmacist)</a:t>
            </a:r>
            <a:endParaRPr sz="2400"/>
          </a:p>
        </p:txBody>
      </p:sp>
      <p:pic>
        <p:nvPicPr>
          <p:cNvPr id="337" name="Google Shape;33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330" y="2741650"/>
            <a:ext cx="3343344" cy="222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2"/>
          <p:cNvPicPr preferRelativeResize="0"/>
          <p:nvPr/>
        </p:nvPicPr>
        <p:blipFill rotWithShape="1">
          <a:blip r:embed="rId3">
            <a:alphaModFix/>
          </a:blip>
          <a:srcRect l="8667" r="3958"/>
          <a:stretch/>
        </p:blipFill>
        <p:spPr>
          <a:xfrm>
            <a:off x="2404200" y="0"/>
            <a:ext cx="67397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2"/>
          <p:cNvSpPr txBox="1"/>
          <p:nvPr/>
        </p:nvSpPr>
        <p:spPr>
          <a:xfrm>
            <a:off x="2404225" y="78825"/>
            <a:ext cx="6739800" cy="4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highlight>
                  <a:srgbClr val="C8FBFC"/>
                </a:highlight>
                <a:latin typeface="Cabin"/>
                <a:ea typeface="Cabin"/>
                <a:cs typeface="Cabin"/>
                <a:sym typeface="Cabin"/>
              </a:rPr>
              <a:t>Non traditional jobs</a:t>
            </a:r>
            <a:endParaRPr sz="24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highlight>
                  <a:srgbClr val="C8FBFC"/>
                </a:highlight>
                <a:latin typeface="Cabin"/>
                <a:ea typeface="Cabin"/>
                <a:cs typeface="Cabin"/>
                <a:sym typeface="Cabin"/>
              </a:rPr>
              <a:t>E.g., High tech, research, consultants </a:t>
            </a:r>
            <a:endParaRPr sz="24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44" name="Google Shape;344;p52"/>
          <p:cNvSpPr txBox="1"/>
          <p:nvPr/>
        </p:nvSpPr>
        <p:spPr>
          <a:xfrm>
            <a:off x="0" y="1129125"/>
            <a:ext cx="2327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Cabin Condensed"/>
                <a:ea typeface="Cabin Condensed"/>
                <a:cs typeface="Cabin Condensed"/>
                <a:sym typeface="Cabin Condensed"/>
              </a:rPr>
              <a:t>Quaternary Industry</a:t>
            </a:r>
            <a:endParaRPr sz="3600" b="1"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3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/>
              <a:t>Labour</a:t>
            </a:r>
            <a:endParaRPr sz="3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3"/>
          <p:cNvSpPr/>
          <p:nvPr/>
        </p:nvSpPr>
        <p:spPr>
          <a:xfrm>
            <a:off x="3637525" y="2333846"/>
            <a:ext cx="380700" cy="379587"/>
          </a:xfrm>
          <a:custGeom>
            <a:avLst/>
            <a:gdLst/>
            <a:ahLst/>
            <a:cxnLst/>
            <a:rect l="0" t="0" r="0" b="0"/>
            <a:pathLst>
              <a:path w="3240000" h="3230531" extrusionOk="0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53"/>
          <p:cNvSpPr/>
          <p:nvPr/>
        </p:nvSpPr>
        <p:spPr>
          <a:xfrm>
            <a:off x="5042255" y="3628592"/>
            <a:ext cx="453600" cy="453600"/>
          </a:xfrm>
          <a:custGeom>
            <a:avLst/>
            <a:gdLst/>
            <a:ahLst/>
            <a:cxnLst/>
            <a:rect l="0" t="0" r="0" b="0"/>
            <a:pathLst>
              <a:path w="3240000" h="3240000" extrusionOk="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3"/>
          <p:cNvSpPr txBox="1">
            <a:spLocks noGrp="1"/>
          </p:cNvSpPr>
          <p:nvPr>
            <p:ph type="body" idx="1"/>
          </p:nvPr>
        </p:nvSpPr>
        <p:spPr>
          <a:xfrm>
            <a:off x="155000" y="1219350"/>
            <a:ext cx="88728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●"/>
            </a:pPr>
            <a:r>
              <a:rPr lang="en-US" sz="2400"/>
              <a:t>Small number of people employed in this industry</a:t>
            </a:r>
            <a:endParaRPr sz="2400"/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Very highly trained employees (many years of university)</a:t>
            </a:r>
            <a:endParaRPr sz="2400"/>
          </a:p>
        </p:txBody>
      </p:sp>
      <p:pic>
        <p:nvPicPr>
          <p:cNvPr id="353" name="Google Shape;35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150" y="2333848"/>
            <a:ext cx="3898500" cy="258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4"/>
          <p:cNvSpPr txBox="1">
            <a:spLocks noGrp="1"/>
          </p:cNvSpPr>
          <p:nvPr>
            <p:ph type="body" idx="1"/>
          </p:nvPr>
        </p:nvSpPr>
        <p:spPr>
          <a:xfrm>
            <a:off x="3767336" y="2100838"/>
            <a:ext cx="51480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/>
              <a:t>Types of Jobs</a:t>
            </a:r>
            <a:endParaRPr sz="3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4"/>
          <p:cNvSpPr txBox="1">
            <a:spLocks noGrp="1"/>
          </p:cNvSpPr>
          <p:nvPr>
            <p:ph type="body" idx="2"/>
          </p:nvPr>
        </p:nvSpPr>
        <p:spPr>
          <a:xfrm>
            <a:off x="3843527" y="3533451"/>
            <a:ext cx="44061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Each of the different types of industries, no matter primary, secondary, tertiary or quaternary have jobs that are considered either basic jobs or non-basic jobs</a:t>
            </a:r>
            <a:endParaRPr sz="2400"/>
          </a:p>
        </p:txBody>
      </p:sp>
      <p:sp>
        <p:nvSpPr>
          <p:cNvPr id="360" name="Google Shape;360;p54"/>
          <p:cNvSpPr/>
          <p:nvPr/>
        </p:nvSpPr>
        <p:spPr>
          <a:xfrm rot="10800000">
            <a:off x="2061840" y="1799451"/>
            <a:ext cx="475983" cy="1466100"/>
          </a:xfrm>
          <a:custGeom>
            <a:avLst/>
            <a:gdLst/>
            <a:ahLst/>
            <a:cxnLst/>
            <a:rect l="0" t="0" r="0" b="0"/>
            <a:pathLst>
              <a:path w="1040400" h="3240000" extrusionOk="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BFC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5"/>
          <p:cNvSpPr txBox="1">
            <a:spLocks noGrp="1"/>
          </p:cNvSpPr>
          <p:nvPr>
            <p:ph type="title"/>
          </p:nvPr>
        </p:nvSpPr>
        <p:spPr>
          <a:xfrm>
            <a:off x="4913850" y="457675"/>
            <a:ext cx="39903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</a:rPr>
              <a:t>Basic Jobs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366" name="Google Shape;366;p55"/>
          <p:cNvSpPr txBox="1">
            <a:spLocks noGrp="1"/>
          </p:cNvSpPr>
          <p:nvPr>
            <p:ph type="body" idx="4294967295"/>
          </p:nvPr>
        </p:nvSpPr>
        <p:spPr>
          <a:xfrm>
            <a:off x="4698350" y="1180925"/>
            <a:ext cx="4594800" cy="33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38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300"/>
              <a:buChar char="▪"/>
            </a:pPr>
            <a:r>
              <a:rPr lang="en-US" sz="3300">
                <a:solidFill>
                  <a:srgbClr val="000000"/>
                </a:solidFill>
              </a:rPr>
              <a:t>Selling goods or services to people outside of the local community</a:t>
            </a:r>
            <a:endParaRPr sz="3300">
              <a:solidFill>
                <a:srgbClr val="000000"/>
              </a:solidFill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Char char="▪"/>
            </a:pPr>
            <a:r>
              <a:rPr lang="en-US" sz="3300">
                <a:solidFill>
                  <a:srgbClr val="000000"/>
                </a:solidFill>
              </a:rPr>
              <a:t>Bringing new money into the local economy</a:t>
            </a:r>
            <a:endParaRPr sz="33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300">
              <a:solidFill>
                <a:srgbClr val="000000"/>
              </a:solidFill>
            </a:endParaRPr>
          </a:p>
        </p:txBody>
      </p:sp>
      <p:pic>
        <p:nvPicPr>
          <p:cNvPr id="367" name="Google Shape;367;p55"/>
          <p:cNvPicPr preferRelativeResize="0"/>
          <p:nvPr/>
        </p:nvPicPr>
        <p:blipFill rotWithShape="1">
          <a:blip r:embed="rId3">
            <a:alphaModFix/>
          </a:blip>
          <a:srcRect l="28848" r="12290" b="10209"/>
          <a:stretch/>
        </p:blipFill>
        <p:spPr>
          <a:xfrm>
            <a:off x="0" y="0"/>
            <a:ext cx="45948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BFC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6"/>
          <p:cNvSpPr txBox="1">
            <a:spLocks noGrp="1"/>
          </p:cNvSpPr>
          <p:nvPr>
            <p:ph type="title"/>
          </p:nvPr>
        </p:nvSpPr>
        <p:spPr>
          <a:xfrm>
            <a:off x="5191713" y="586800"/>
            <a:ext cx="39903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</a:rPr>
              <a:t>Basic Jobs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373" name="Google Shape;373;p56"/>
          <p:cNvSpPr txBox="1">
            <a:spLocks noGrp="1"/>
          </p:cNvSpPr>
          <p:nvPr>
            <p:ph type="body" idx="4294967295"/>
          </p:nvPr>
        </p:nvSpPr>
        <p:spPr>
          <a:xfrm>
            <a:off x="4511188" y="1173300"/>
            <a:ext cx="4594800" cy="33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US" sz="2400">
                <a:solidFill>
                  <a:srgbClr val="000000"/>
                </a:solidFill>
              </a:rPr>
              <a:t>E.g. manufacturing something in your home town then selling it somewhere else</a:t>
            </a:r>
            <a:endParaRPr sz="2400">
              <a:solidFill>
                <a:srgbClr val="000000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▫"/>
            </a:pPr>
            <a:r>
              <a:rPr lang="en-US" sz="2400">
                <a:solidFill>
                  <a:srgbClr val="000000"/>
                </a:solidFill>
              </a:rPr>
              <a:t>You make a painting (a good) and a guy from California buys your painting</a:t>
            </a:r>
            <a:endParaRPr sz="2400">
              <a:solidFill>
                <a:srgbClr val="000000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▫"/>
            </a:pPr>
            <a:r>
              <a:rPr lang="en-US" sz="2400">
                <a:solidFill>
                  <a:srgbClr val="000000"/>
                </a:solidFill>
              </a:rPr>
              <a:t>You have a saw mill in BC and you sell lumber to a builder in Ottawa. </a:t>
            </a:r>
            <a:endParaRPr sz="24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</p:txBody>
      </p:sp>
      <p:pic>
        <p:nvPicPr>
          <p:cNvPr id="374" name="Google Shape;374;p56"/>
          <p:cNvPicPr preferRelativeResize="0"/>
          <p:nvPr/>
        </p:nvPicPr>
        <p:blipFill rotWithShape="1">
          <a:blip r:embed="rId3">
            <a:alphaModFix/>
          </a:blip>
          <a:srcRect l="18383" r="22064"/>
          <a:stretch/>
        </p:blipFill>
        <p:spPr>
          <a:xfrm>
            <a:off x="0" y="0"/>
            <a:ext cx="4628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9"/>
          <p:cNvSpPr txBox="1"/>
          <p:nvPr/>
        </p:nvSpPr>
        <p:spPr>
          <a:xfrm>
            <a:off x="-6424" y="34702"/>
            <a:ext cx="83883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3F3F3F"/>
                </a:solidFill>
              </a:rPr>
              <a:t>Key Questions:</a:t>
            </a:r>
            <a:endParaRPr/>
          </a:p>
        </p:txBody>
      </p:sp>
      <p:sp>
        <p:nvSpPr>
          <p:cNvPr id="208" name="Google Shape;208;p39"/>
          <p:cNvSpPr/>
          <p:nvPr/>
        </p:nvSpPr>
        <p:spPr>
          <a:xfrm>
            <a:off x="1457754" y="2036111"/>
            <a:ext cx="6570600" cy="61590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9"/>
          <p:cNvSpPr txBox="1"/>
          <p:nvPr/>
        </p:nvSpPr>
        <p:spPr>
          <a:xfrm>
            <a:off x="2073782" y="2197802"/>
            <a:ext cx="573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</a:rPr>
              <a:t>Primary Industry</a:t>
            </a: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9"/>
          <p:cNvSpPr/>
          <p:nvPr/>
        </p:nvSpPr>
        <p:spPr>
          <a:xfrm>
            <a:off x="1115576" y="2001893"/>
            <a:ext cx="684300" cy="6843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9"/>
          <p:cNvSpPr txBox="1"/>
          <p:nvPr/>
        </p:nvSpPr>
        <p:spPr>
          <a:xfrm>
            <a:off x="1243454" y="2091987"/>
            <a:ext cx="42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9"/>
          <p:cNvSpPr/>
          <p:nvPr/>
        </p:nvSpPr>
        <p:spPr>
          <a:xfrm>
            <a:off x="1457754" y="2872868"/>
            <a:ext cx="6570600" cy="615900"/>
          </a:xfrm>
          <a:prstGeom prst="rect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9"/>
          <p:cNvSpPr txBox="1"/>
          <p:nvPr/>
        </p:nvSpPr>
        <p:spPr>
          <a:xfrm>
            <a:off x="2073782" y="3034559"/>
            <a:ext cx="573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</a:rPr>
              <a:t>Manufacturing</a:t>
            </a: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9"/>
          <p:cNvSpPr/>
          <p:nvPr/>
        </p:nvSpPr>
        <p:spPr>
          <a:xfrm>
            <a:off x="1115576" y="2838650"/>
            <a:ext cx="684300" cy="6843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9"/>
          <p:cNvSpPr txBox="1"/>
          <p:nvPr/>
        </p:nvSpPr>
        <p:spPr>
          <a:xfrm>
            <a:off x="1243454" y="2928744"/>
            <a:ext cx="42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8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9"/>
          <p:cNvSpPr/>
          <p:nvPr/>
        </p:nvSpPr>
        <p:spPr>
          <a:xfrm>
            <a:off x="1457754" y="3709625"/>
            <a:ext cx="6570600" cy="615900"/>
          </a:xfrm>
          <a:prstGeom prst="rect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9"/>
          <p:cNvSpPr txBox="1"/>
          <p:nvPr/>
        </p:nvSpPr>
        <p:spPr>
          <a:xfrm>
            <a:off x="2073782" y="3871316"/>
            <a:ext cx="573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</a:rPr>
              <a:t>Location Factors</a:t>
            </a: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9"/>
          <p:cNvSpPr/>
          <p:nvPr/>
        </p:nvSpPr>
        <p:spPr>
          <a:xfrm>
            <a:off x="1115576" y="3675407"/>
            <a:ext cx="684300" cy="6843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9"/>
          <p:cNvSpPr txBox="1"/>
          <p:nvPr/>
        </p:nvSpPr>
        <p:spPr>
          <a:xfrm>
            <a:off x="1243454" y="3765501"/>
            <a:ext cx="42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800" b="1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9"/>
          <p:cNvSpPr txBox="1"/>
          <p:nvPr/>
        </p:nvSpPr>
        <p:spPr>
          <a:xfrm>
            <a:off x="120325" y="4708075"/>
            <a:ext cx="864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F3F3F"/>
                </a:solidFill>
              </a:rPr>
              <a:t>Before we move on, we first need an understanding of what makes up the Canadian Economy</a:t>
            </a: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9"/>
          <p:cNvSpPr txBox="1"/>
          <p:nvPr/>
        </p:nvSpPr>
        <p:spPr>
          <a:xfrm>
            <a:off x="-3675" y="978300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</a:rPr>
              <a:t>How does the human environment affect and change our natural environment?</a:t>
            </a:r>
            <a:r>
              <a:rPr lang="en-US" sz="1800">
                <a:solidFill>
                  <a:srgbClr val="3F3F3F"/>
                </a:solidFill>
              </a:rPr>
              <a:t> </a:t>
            </a:r>
            <a:endParaRPr sz="1800">
              <a:solidFill>
                <a:srgbClr val="3F3F3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3F3F3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</a:rPr>
              <a:t>We will be looking at this through 3 different aspects:</a:t>
            </a:r>
            <a:endParaRPr sz="2400">
              <a:solidFill>
                <a:srgbClr val="3F3F3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BFC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7"/>
          <p:cNvSpPr txBox="1">
            <a:spLocks noGrp="1"/>
          </p:cNvSpPr>
          <p:nvPr>
            <p:ph type="title"/>
          </p:nvPr>
        </p:nvSpPr>
        <p:spPr>
          <a:xfrm>
            <a:off x="5124850" y="379525"/>
            <a:ext cx="39903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</a:rPr>
              <a:t>Non-Basic Jobs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380" name="Google Shape;380;p57"/>
          <p:cNvSpPr txBox="1">
            <a:spLocks noGrp="1"/>
          </p:cNvSpPr>
          <p:nvPr>
            <p:ph type="body" idx="4294967295"/>
          </p:nvPr>
        </p:nvSpPr>
        <p:spPr>
          <a:xfrm>
            <a:off x="5053925" y="966025"/>
            <a:ext cx="4594800" cy="33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38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300"/>
              <a:buChar char="▪"/>
            </a:pPr>
            <a:r>
              <a:rPr lang="en-US" sz="3300">
                <a:solidFill>
                  <a:srgbClr val="000000"/>
                </a:solidFill>
              </a:rPr>
              <a:t>Selling goods or services to people within the </a:t>
            </a:r>
            <a:r>
              <a:rPr lang="en-US" sz="3300" b="1">
                <a:solidFill>
                  <a:srgbClr val="000000"/>
                </a:solidFill>
              </a:rPr>
              <a:t>local community</a:t>
            </a:r>
            <a:endParaRPr sz="3300" b="1">
              <a:solidFill>
                <a:srgbClr val="000000"/>
              </a:solidFill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Char char="▪"/>
            </a:pPr>
            <a:r>
              <a:rPr lang="en-US" sz="3300" b="1">
                <a:solidFill>
                  <a:srgbClr val="000000"/>
                </a:solidFill>
              </a:rPr>
              <a:t>Recycling </a:t>
            </a:r>
            <a:r>
              <a:rPr lang="en-US" sz="3300">
                <a:solidFill>
                  <a:srgbClr val="000000"/>
                </a:solidFill>
              </a:rPr>
              <a:t>existing money in the local economy</a:t>
            </a:r>
            <a:endParaRPr sz="33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300">
              <a:solidFill>
                <a:srgbClr val="000000"/>
              </a:solidFill>
            </a:endParaRPr>
          </a:p>
        </p:txBody>
      </p:sp>
      <p:pic>
        <p:nvPicPr>
          <p:cNvPr id="381" name="Google Shape;381;p57"/>
          <p:cNvPicPr preferRelativeResize="0"/>
          <p:nvPr/>
        </p:nvPicPr>
        <p:blipFill rotWithShape="1">
          <a:blip r:embed="rId3">
            <a:alphaModFix/>
          </a:blip>
          <a:srcRect l="13503" r="20367"/>
          <a:stretch/>
        </p:blipFill>
        <p:spPr>
          <a:xfrm>
            <a:off x="0" y="0"/>
            <a:ext cx="51020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8"/>
          <p:cNvSpPr/>
          <p:nvPr/>
        </p:nvSpPr>
        <p:spPr>
          <a:xfrm>
            <a:off x="9800" y="-9275"/>
            <a:ext cx="4594800" cy="5143500"/>
          </a:xfrm>
          <a:prstGeom prst="rect">
            <a:avLst/>
          </a:prstGeom>
          <a:solidFill>
            <a:srgbClr val="C8FBF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8"/>
          <p:cNvSpPr txBox="1">
            <a:spLocks noGrp="1"/>
          </p:cNvSpPr>
          <p:nvPr>
            <p:ph type="title"/>
          </p:nvPr>
        </p:nvSpPr>
        <p:spPr>
          <a:xfrm>
            <a:off x="634925" y="574900"/>
            <a:ext cx="39903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</a:rPr>
              <a:t>Non-Basic Jobs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388" name="Google Shape;388;p58"/>
          <p:cNvSpPr txBox="1">
            <a:spLocks noGrp="1"/>
          </p:cNvSpPr>
          <p:nvPr>
            <p:ph type="body" idx="4294967295"/>
          </p:nvPr>
        </p:nvSpPr>
        <p:spPr>
          <a:xfrm>
            <a:off x="-45600" y="1390000"/>
            <a:ext cx="4594800" cy="33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Char char="▪"/>
            </a:pPr>
            <a:r>
              <a:rPr lang="en-US" sz="3000">
                <a:solidFill>
                  <a:srgbClr val="000000"/>
                </a:solidFill>
              </a:rPr>
              <a:t>E.g. getting your haircut at a local barber</a:t>
            </a:r>
            <a:endParaRPr sz="3000">
              <a:solidFill>
                <a:srgbClr val="000000"/>
              </a:solidFill>
            </a:endParaRP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▪"/>
            </a:pPr>
            <a:r>
              <a:rPr lang="en-US" sz="3000">
                <a:solidFill>
                  <a:srgbClr val="000000"/>
                </a:solidFill>
              </a:rPr>
              <a:t>Fry guy at McDonald’s restaurant</a:t>
            </a:r>
            <a:endParaRPr sz="30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</p:txBody>
      </p:sp>
      <p:pic>
        <p:nvPicPr>
          <p:cNvPr id="389" name="Google Shape;389;p58"/>
          <p:cNvPicPr preferRelativeResize="0"/>
          <p:nvPr/>
        </p:nvPicPr>
        <p:blipFill rotWithShape="1">
          <a:blip r:embed="rId3">
            <a:alphaModFix/>
          </a:blip>
          <a:srcRect l="1583" r="10911"/>
          <a:stretch/>
        </p:blipFill>
        <p:spPr>
          <a:xfrm>
            <a:off x="4549200" y="884425"/>
            <a:ext cx="4594799" cy="335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>
            <a:spLocks noGrp="1"/>
          </p:cNvSpPr>
          <p:nvPr>
            <p:ph type="body" idx="1"/>
          </p:nvPr>
        </p:nvSpPr>
        <p:spPr>
          <a:xfrm>
            <a:off x="3919736" y="2253238"/>
            <a:ext cx="51480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/>
              <a:t>Economic Structure of Canada</a:t>
            </a:r>
            <a:endParaRPr sz="3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0"/>
          <p:cNvSpPr txBox="1">
            <a:spLocks noGrp="1"/>
          </p:cNvSpPr>
          <p:nvPr>
            <p:ph type="body" idx="2"/>
          </p:nvPr>
        </p:nvSpPr>
        <p:spPr>
          <a:xfrm>
            <a:off x="3995927" y="3685851"/>
            <a:ext cx="44061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2400"/>
              <a:t>Economic System</a:t>
            </a:r>
            <a:endParaRPr sz="2400"/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The organization in which products and services are made and used up</a:t>
            </a:r>
            <a:endParaRPr sz="2400"/>
          </a:p>
        </p:txBody>
      </p:sp>
      <p:sp>
        <p:nvSpPr>
          <p:cNvPr id="228" name="Google Shape;228;p40"/>
          <p:cNvSpPr/>
          <p:nvPr/>
        </p:nvSpPr>
        <p:spPr>
          <a:xfrm rot="10800000">
            <a:off x="2088356" y="2143459"/>
            <a:ext cx="472724" cy="856582"/>
          </a:xfrm>
          <a:custGeom>
            <a:avLst/>
            <a:gdLst/>
            <a:ahLst/>
            <a:cxnLst/>
            <a:rect l="0" t="0" r="0" b="0"/>
            <a:pathLst>
              <a:path w="3636337" h="7138182" extrusionOk="0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1"/>
          <p:cNvSpPr txBox="1">
            <a:spLocks noGrp="1"/>
          </p:cNvSpPr>
          <p:nvPr>
            <p:ph type="body" idx="1"/>
          </p:nvPr>
        </p:nvSpPr>
        <p:spPr>
          <a:xfrm>
            <a:off x="0" y="2758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/>
              <a:t>The economy is made up of two different types of people:</a:t>
            </a:r>
            <a:endParaRPr sz="3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1"/>
          <p:cNvSpPr/>
          <p:nvPr/>
        </p:nvSpPr>
        <p:spPr>
          <a:xfrm>
            <a:off x="794426" y="1404688"/>
            <a:ext cx="557704" cy="557704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924390" y="1533409"/>
            <a:ext cx="297776" cy="300263"/>
          </a:xfrm>
          <a:custGeom>
            <a:avLst/>
            <a:gdLst/>
            <a:ahLst/>
            <a:cxnLst/>
            <a:rect l="0" t="0" r="0" b="0"/>
            <a:pathLst>
              <a:path w="1652142" h="1665940" extrusionOk="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1"/>
          <p:cNvSpPr/>
          <p:nvPr/>
        </p:nvSpPr>
        <p:spPr>
          <a:xfrm>
            <a:off x="4864934" y="1404688"/>
            <a:ext cx="557704" cy="557704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7" name="Google Shape;237;p41"/>
          <p:cNvGrpSpPr/>
          <p:nvPr/>
        </p:nvGrpSpPr>
        <p:grpSpPr>
          <a:xfrm>
            <a:off x="1558022" y="1323485"/>
            <a:ext cx="2830293" cy="1024944"/>
            <a:chOff x="1472558" y="998559"/>
            <a:chExt cx="2766000" cy="1024944"/>
          </a:xfrm>
        </p:grpSpPr>
        <p:sp>
          <p:nvSpPr>
            <p:cNvPr id="238" name="Google Shape;238;p41"/>
            <p:cNvSpPr txBox="1"/>
            <p:nvPr/>
          </p:nvSpPr>
          <p:spPr>
            <a:xfrm>
              <a:off x="1472558" y="1561803"/>
              <a:ext cx="2766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3F3F3F"/>
                  </a:solidFill>
                </a:rPr>
                <a:t>people who harvest, manufacture products or provide services</a:t>
              </a:r>
              <a:endParaRPr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1"/>
            <p:cNvSpPr txBox="1"/>
            <p:nvPr/>
          </p:nvSpPr>
          <p:spPr>
            <a:xfrm>
              <a:off x="1472558" y="998559"/>
              <a:ext cx="27659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3F3F3F"/>
                  </a:solidFill>
                </a:rPr>
                <a:t>Producer:</a:t>
              </a:r>
              <a:endParaRPr sz="18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" name="Google Shape;240;p41"/>
          <p:cNvGrpSpPr/>
          <p:nvPr/>
        </p:nvGrpSpPr>
        <p:grpSpPr>
          <a:xfrm>
            <a:off x="5748957" y="1399685"/>
            <a:ext cx="2830171" cy="872544"/>
            <a:chOff x="1472558" y="998559"/>
            <a:chExt cx="2766000" cy="872544"/>
          </a:xfrm>
        </p:grpSpPr>
        <p:sp>
          <p:nvSpPr>
            <p:cNvPr id="241" name="Google Shape;241;p41"/>
            <p:cNvSpPr txBox="1"/>
            <p:nvPr/>
          </p:nvSpPr>
          <p:spPr>
            <a:xfrm>
              <a:off x="1472558" y="1409403"/>
              <a:ext cx="2766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3F3F3F"/>
                  </a:solidFill>
                </a:rPr>
                <a:t>people who use products and services</a:t>
              </a:r>
              <a:endParaRPr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1"/>
            <p:cNvSpPr txBox="1"/>
            <p:nvPr/>
          </p:nvSpPr>
          <p:spPr>
            <a:xfrm>
              <a:off x="1472558" y="998559"/>
              <a:ext cx="2766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3F3F3F"/>
                  </a:solidFill>
                </a:rPr>
                <a:t>Consumers:</a:t>
              </a:r>
              <a:endParaRPr sz="18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41"/>
          <p:cNvSpPr/>
          <p:nvPr/>
        </p:nvSpPr>
        <p:spPr>
          <a:xfrm>
            <a:off x="4962547" y="1524537"/>
            <a:ext cx="371900" cy="373588"/>
          </a:xfrm>
          <a:custGeom>
            <a:avLst/>
            <a:gdLst/>
            <a:ahLst/>
            <a:cxnLst/>
            <a:rect l="0" t="0" r="0" b="0"/>
            <a:pathLst>
              <a:path w="371900" h="373588" extrusionOk="0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1925" y="2961004"/>
            <a:ext cx="2562225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4350" y="2980054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2"/>
          <p:cNvSpPr txBox="1"/>
          <p:nvPr/>
        </p:nvSpPr>
        <p:spPr>
          <a:xfrm>
            <a:off x="69776" y="110902"/>
            <a:ext cx="83883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3F3F3F"/>
                </a:solidFill>
              </a:rPr>
              <a:t>Types of Industry</a:t>
            </a:r>
            <a:endParaRPr/>
          </a:p>
        </p:txBody>
      </p:sp>
      <p:sp>
        <p:nvSpPr>
          <p:cNvPr id="251" name="Google Shape;251;p42"/>
          <p:cNvSpPr/>
          <p:nvPr/>
        </p:nvSpPr>
        <p:spPr>
          <a:xfrm>
            <a:off x="1457754" y="1578911"/>
            <a:ext cx="6570600" cy="61590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2"/>
          <p:cNvSpPr txBox="1"/>
          <p:nvPr/>
        </p:nvSpPr>
        <p:spPr>
          <a:xfrm>
            <a:off x="2073782" y="1740602"/>
            <a:ext cx="573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</a:rPr>
              <a:t>Primary Industry</a:t>
            </a: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2"/>
          <p:cNvSpPr/>
          <p:nvPr/>
        </p:nvSpPr>
        <p:spPr>
          <a:xfrm>
            <a:off x="1115576" y="1544693"/>
            <a:ext cx="684300" cy="6843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2"/>
          <p:cNvSpPr txBox="1"/>
          <p:nvPr/>
        </p:nvSpPr>
        <p:spPr>
          <a:xfrm>
            <a:off x="1243454" y="1634787"/>
            <a:ext cx="42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2"/>
          <p:cNvSpPr/>
          <p:nvPr/>
        </p:nvSpPr>
        <p:spPr>
          <a:xfrm>
            <a:off x="1457754" y="2415668"/>
            <a:ext cx="6570600" cy="615900"/>
          </a:xfrm>
          <a:prstGeom prst="rect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2"/>
          <p:cNvSpPr txBox="1"/>
          <p:nvPr/>
        </p:nvSpPr>
        <p:spPr>
          <a:xfrm>
            <a:off x="2073782" y="2577359"/>
            <a:ext cx="573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</a:rPr>
              <a:t>Secondary Industry</a:t>
            </a: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2"/>
          <p:cNvSpPr/>
          <p:nvPr/>
        </p:nvSpPr>
        <p:spPr>
          <a:xfrm>
            <a:off x="1115576" y="2381450"/>
            <a:ext cx="684300" cy="6843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2"/>
          <p:cNvSpPr txBox="1"/>
          <p:nvPr/>
        </p:nvSpPr>
        <p:spPr>
          <a:xfrm>
            <a:off x="1243454" y="2471544"/>
            <a:ext cx="42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8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2"/>
          <p:cNvSpPr/>
          <p:nvPr/>
        </p:nvSpPr>
        <p:spPr>
          <a:xfrm>
            <a:off x="1457754" y="3252425"/>
            <a:ext cx="6570600" cy="615900"/>
          </a:xfrm>
          <a:prstGeom prst="rect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2"/>
          <p:cNvSpPr txBox="1"/>
          <p:nvPr/>
        </p:nvSpPr>
        <p:spPr>
          <a:xfrm>
            <a:off x="2073782" y="3414116"/>
            <a:ext cx="573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</a:rPr>
              <a:t>Tertiary Industry</a:t>
            </a: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2"/>
          <p:cNvSpPr/>
          <p:nvPr/>
        </p:nvSpPr>
        <p:spPr>
          <a:xfrm>
            <a:off x="1115576" y="3218207"/>
            <a:ext cx="684300" cy="6843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2"/>
          <p:cNvSpPr txBox="1"/>
          <p:nvPr/>
        </p:nvSpPr>
        <p:spPr>
          <a:xfrm>
            <a:off x="1243454" y="3308301"/>
            <a:ext cx="42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800" b="1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2"/>
          <p:cNvSpPr txBox="1"/>
          <p:nvPr/>
        </p:nvSpPr>
        <p:spPr>
          <a:xfrm>
            <a:off x="72525" y="825900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</a:rPr>
              <a:t>4 main Types of Industry:</a:t>
            </a:r>
            <a:endParaRPr sz="2400">
              <a:solidFill>
                <a:srgbClr val="3F3F3F"/>
              </a:solidFill>
            </a:endParaRPr>
          </a:p>
        </p:txBody>
      </p:sp>
      <p:sp>
        <p:nvSpPr>
          <p:cNvPr id="264" name="Google Shape;264;p42"/>
          <p:cNvSpPr/>
          <p:nvPr/>
        </p:nvSpPr>
        <p:spPr>
          <a:xfrm>
            <a:off x="1457754" y="4090625"/>
            <a:ext cx="6570600" cy="615900"/>
          </a:xfrm>
          <a:prstGeom prst="rect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2"/>
          <p:cNvSpPr txBox="1"/>
          <p:nvPr/>
        </p:nvSpPr>
        <p:spPr>
          <a:xfrm>
            <a:off x="2073782" y="4252316"/>
            <a:ext cx="573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</a:rPr>
              <a:t>Quaternary Industry</a:t>
            </a: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2"/>
          <p:cNvSpPr/>
          <p:nvPr/>
        </p:nvSpPr>
        <p:spPr>
          <a:xfrm>
            <a:off x="1115576" y="4056407"/>
            <a:ext cx="684300" cy="6843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2"/>
          <p:cNvSpPr txBox="1"/>
          <p:nvPr/>
        </p:nvSpPr>
        <p:spPr>
          <a:xfrm>
            <a:off x="1243454" y="4146501"/>
            <a:ext cx="42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800" b="1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3"/>
          <p:cNvPicPr preferRelativeResize="0"/>
          <p:nvPr/>
        </p:nvPicPr>
        <p:blipFill rotWithShape="1">
          <a:blip r:embed="rId3">
            <a:alphaModFix/>
          </a:blip>
          <a:srcRect l="12141"/>
          <a:stretch/>
        </p:blipFill>
        <p:spPr>
          <a:xfrm>
            <a:off x="2392271" y="0"/>
            <a:ext cx="69041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3"/>
          <p:cNvSpPr txBox="1"/>
          <p:nvPr/>
        </p:nvSpPr>
        <p:spPr>
          <a:xfrm>
            <a:off x="2598675" y="3043000"/>
            <a:ext cx="6240300" cy="1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highlight>
                  <a:srgbClr val="C8FBFC"/>
                </a:highlight>
                <a:latin typeface="Cabin"/>
                <a:ea typeface="Cabin"/>
                <a:cs typeface="Cabin"/>
                <a:sym typeface="Cabin"/>
              </a:rPr>
              <a:t>Industries that take raw materials from the enviornment.  </a:t>
            </a:r>
            <a:endParaRPr sz="26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highlight>
                  <a:srgbClr val="C8FBFC"/>
                </a:highlight>
                <a:latin typeface="Cabin"/>
                <a:ea typeface="Cabin"/>
                <a:cs typeface="Cabin"/>
                <a:sym typeface="Cabin"/>
              </a:rPr>
              <a:t>(Resources in their natural form)</a:t>
            </a:r>
            <a:endParaRPr sz="26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highlight>
                  <a:srgbClr val="C8FBFC"/>
                </a:highlight>
                <a:latin typeface="Cabin"/>
                <a:ea typeface="Cabin"/>
                <a:cs typeface="Cabin"/>
                <a:sym typeface="Cabin"/>
              </a:rPr>
              <a:t>E.g., farming, forestry, fishing and mining</a:t>
            </a:r>
            <a:endParaRPr sz="26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74" name="Google Shape;274;p43"/>
          <p:cNvSpPr txBox="1"/>
          <p:nvPr/>
        </p:nvSpPr>
        <p:spPr>
          <a:xfrm>
            <a:off x="333700" y="1129125"/>
            <a:ext cx="19938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Cabin Condensed"/>
                <a:ea typeface="Cabin Condensed"/>
                <a:cs typeface="Cabin Condensed"/>
                <a:sym typeface="Cabin Condensed"/>
              </a:rPr>
              <a:t>Primary Industry</a:t>
            </a:r>
            <a:endParaRPr sz="3600" b="1"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5750" y="789300"/>
            <a:ext cx="6854700" cy="43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4"/>
          <p:cNvSpPr txBox="1">
            <a:spLocks noGrp="1"/>
          </p:cNvSpPr>
          <p:nvPr>
            <p:ph type="body" idx="1"/>
          </p:nvPr>
        </p:nvSpPr>
        <p:spPr>
          <a:xfrm>
            <a:off x="1049544" y="152401"/>
            <a:ext cx="78621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 sz="2400" b="1"/>
              <a:t>Provinces of Canada and their Primary Industries using natural resources</a:t>
            </a:r>
            <a:endParaRPr sz="2400" b="1" i="0" u="none" strike="noStrike" cap="none">
              <a:solidFill>
                <a:srgbClr val="3F3F3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5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/>
              <a:t>Labour</a:t>
            </a:r>
            <a:endParaRPr sz="3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5"/>
          <p:cNvSpPr/>
          <p:nvPr/>
        </p:nvSpPr>
        <p:spPr>
          <a:xfrm>
            <a:off x="3637525" y="2333846"/>
            <a:ext cx="380700" cy="379587"/>
          </a:xfrm>
          <a:custGeom>
            <a:avLst/>
            <a:gdLst/>
            <a:ahLst/>
            <a:cxnLst/>
            <a:rect l="0" t="0" r="0" b="0"/>
            <a:pathLst>
              <a:path w="3240000" h="3230531" extrusionOk="0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5"/>
          <p:cNvSpPr/>
          <p:nvPr/>
        </p:nvSpPr>
        <p:spPr>
          <a:xfrm>
            <a:off x="5042255" y="3628592"/>
            <a:ext cx="453600" cy="453600"/>
          </a:xfrm>
          <a:custGeom>
            <a:avLst/>
            <a:gdLst/>
            <a:ahLst/>
            <a:cxnLst/>
            <a:rect l="0" t="0" r="0" b="0"/>
            <a:pathLst>
              <a:path w="3240000" h="3240000" extrusionOk="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5"/>
          <p:cNvSpPr txBox="1">
            <a:spLocks noGrp="1"/>
          </p:cNvSpPr>
          <p:nvPr>
            <p:ph type="body" idx="1"/>
          </p:nvPr>
        </p:nvSpPr>
        <p:spPr>
          <a:xfrm>
            <a:off x="155000" y="1295550"/>
            <a:ext cx="88728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Lower number of people employed than other industry levels due to mechanization of the job (one person per big machine)</a:t>
            </a:r>
            <a:endParaRPr sz="2400"/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Skilled labour due to the specialization of the job (college diploma and apprenticeship)</a:t>
            </a:r>
            <a:endParaRPr sz="2400"/>
          </a:p>
        </p:txBody>
      </p:sp>
      <p:pic>
        <p:nvPicPr>
          <p:cNvPr id="289" name="Google Shape;28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425" y="2847821"/>
            <a:ext cx="4655345" cy="2125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6"/>
          <p:cNvPicPr preferRelativeResize="0"/>
          <p:nvPr/>
        </p:nvPicPr>
        <p:blipFill rotWithShape="1">
          <a:blip r:embed="rId3">
            <a:alphaModFix/>
          </a:blip>
          <a:srcRect l="14886"/>
          <a:stretch/>
        </p:blipFill>
        <p:spPr>
          <a:xfrm>
            <a:off x="2404225" y="0"/>
            <a:ext cx="67398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6"/>
          <p:cNvSpPr txBox="1"/>
          <p:nvPr/>
        </p:nvSpPr>
        <p:spPr>
          <a:xfrm>
            <a:off x="2404225" y="170500"/>
            <a:ext cx="6739800" cy="1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highlight>
                  <a:srgbClr val="C8FBFC"/>
                </a:highlight>
                <a:latin typeface="Cabin"/>
                <a:ea typeface="Cabin"/>
                <a:cs typeface="Cabin"/>
                <a:sym typeface="Cabin"/>
              </a:rPr>
              <a:t>Process raw materials into industrial products</a:t>
            </a:r>
            <a:endParaRPr sz="26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6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highlight>
                  <a:srgbClr val="C8FBFC"/>
                </a:highlight>
                <a:latin typeface="Cabin"/>
                <a:ea typeface="Cabin"/>
                <a:cs typeface="Cabin"/>
                <a:sym typeface="Cabin"/>
              </a:rPr>
              <a:t>Examples: steel mills, paper mills, textile mills, plastic manufacturers, flour mill</a:t>
            </a:r>
            <a:endParaRPr sz="2600">
              <a:highlight>
                <a:srgbClr val="C8FBFC"/>
              </a:highlight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6" name="Google Shape;296;p46"/>
          <p:cNvSpPr txBox="1"/>
          <p:nvPr/>
        </p:nvSpPr>
        <p:spPr>
          <a:xfrm>
            <a:off x="0" y="1129125"/>
            <a:ext cx="2327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Cabin Condensed"/>
                <a:ea typeface="Cabin Condensed"/>
                <a:cs typeface="Cabin Condensed"/>
                <a:sym typeface="Cabin Condensed"/>
              </a:rPr>
              <a:t>Secondary Refining Industry</a:t>
            </a:r>
            <a:endParaRPr sz="3000" b="1"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3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85D8DE"/>
      </a:accent1>
      <a:accent2>
        <a:srgbClr val="85D8DE"/>
      </a:accent2>
      <a:accent3>
        <a:srgbClr val="85D8DE"/>
      </a:accent3>
      <a:accent4>
        <a:srgbClr val="85D8DE"/>
      </a:accent4>
      <a:accent5>
        <a:srgbClr val="85D8DE"/>
      </a:accent5>
      <a:accent6>
        <a:srgbClr val="85D8D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3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85D8DE"/>
      </a:accent1>
      <a:accent2>
        <a:srgbClr val="85D8DE"/>
      </a:accent2>
      <a:accent3>
        <a:srgbClr val="85D8DE"/>
      </a:accent3>
      <a:accent4>
        <a:srgbClr val="85D8DE"/>
      </a:accent4>
      <a:accent5>
        <a:srgbClr val="85D8DE"/>
      </a:accent5>
      <a:accent6>
        <a:srgbClr val="85D8D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idel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542</Words>
  <Application>Microsoft Office PowerPoint</Application>
  <PresentationFormat>On-screen Show (16:9)</PresentationFormat>
  <Paragraphs>90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Cabin</vt:lpstr>
      <vt:lpstr>Cabin Condensed</vt:lpstr>
      <vt:lpstr>Arial</vt:lpstr>
      <vt:lpstr>Titillium Web</vt:lpstr>
      <vt:lpstr>Cover and End Slide Master</vt:lpstr>
      <vt:lpstr>Contents Slide Master</vt:lpstr>
      <vt:lpstr>Section Break Slide Master</vt:lpstr>
      <vt:lpstr>Fidele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Jobs</vt:lpstr>
      <vt:lpstr>Basic Jobs</vt:lpstr>
      <vt:lpstr>Non-Basic Jobs</vt:lpstr>
      <vt:lpstr>Non-Basic Jobs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</cp:revision>
  <dcterms:modified xsi:type="dcterms:W3CDTF">2020-10-03T01:45:22Z</dcterms:modified>
</cp:coreProperties>
</file>