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6" r:id="rId2"/>
    <p:sldId id="257" r:id="rId3"/>
    <p:sldId id="258" r:id="rId4"/>
    <p:sldId id="272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41" d="100"/>
          <a:sy n="41" d="100"/>
        </p:scale>
        <p:origin x="135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6388" y="739588"/>
            <a:ext cx="8513762" cy="2729753"/>
          </a:xfrm>
        </p:spPr>
        <p:txBody>
          <a:bodyPr>
            <a:noAutofit/>
          </a:bodyPr>
          <a:lstStyle>
            <a:lvl1pPr algn="l">
              <a:lnSpc>
                <a:spcPts val="10800"/>
              </a:lnSpc>
              <a:defRPr sz="10000" b="1" spc="-250" baseline="0">
                <a:solidFill>
                  <a:schemeClr val="tx2"/>
                </a:solidFill>
              </a:defRPr>
            </a:lvl1pPr>
          </a:lstStyle>
          <a:p>
            <a:r>
              <a:rPr lang="en-CA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6388" y="3505200"/>
            <a:ext cx="4683050" cy="1344706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44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75294"/>
            <a:ext cx="1600200" cy="365125"/>
          </a:xfrm>
        </p:spPr>
        <p:txBody>
          <a:bodyPr/>
          <a:lstStyle>
            <a:lvl1pPr>
              <a:defRPr sz="1100">
                <a:solidFill>
                  <a:schemeClr val="tx2"/>
                </a:solidFill>
              </a:defRPr>
            </a:lvl1pPr>
          </a:lstStyle>
          <a:p>
            <a:fld id="{FD73F72F-F62F-734E-9461-819AC6D68EBE}" type="datetimeFigureOut">
              <a:rPr lang="en-US" smtClean="0"/>
              <a:pPr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275294"/>
            <a:ext cx="5638800" cy="365125"/>
          </a:xfrm>
        </p:spPr>
        <p:txBody>
          <a:bodyPr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6275294"/>
            <a:ext cx="609600" cy="365125"/>
          </a:xfrm>
        </p:spPr>
        <p:txBody>
          <a:bodyPr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fld id="{52604449-997B-C142-8960-655540ADEB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3" y="1227427"/>
            <a:ext cx="3657600" cy="566738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CA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194096">
            <a:off x="4845353" y="975801"/>
            <a:ext cx="3496570" cy="4747249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823" y="1799793"/>
            <a:ext cx="3657600" cy="3991408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3F72F-F62F-734E-9461-819AC6D68EBE}" type="datetimeFigureOut">
              <a:rPr lang="en-US" smtClean="0"/>
              <a:pPr/>
              <a:t>8/15/2021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04449-997B-C142-8960-655540ADEB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011" y="4329953"/>
            <a:ext cx="7907151" cy="927847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en-CA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3F72F-F62F-734E-9461-819AC6D68EBE}" type="datetimeFigureOut">
              <a:rPr lang="en-US" smtClean="0"/>
              <a:pPr/>
              <a:t>8/15/2021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04449-997B-C142-8960-655540ADEB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34196" y="5257800"/>
            <a:ext cx="7904950" cy="990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rot="319004">
            <a:off x="2075968" y="741009"/>
            <a:ext cx="4914362" cy="3240064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idx="14"/>
          </p:nvPr>
        </p:nvSpPr>
        <p:spPr>
          <a:xfrm rot="21346724">
            <a:off x="436037" y="494284"/>
            <a:ext cx="4663440" cy="3030003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011" y="4329953"/>
            <a:ext cx="7907151" cy="927847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en-CA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3F72F-F62F-734E-9461-819AC6D68EBE}" type="datetimeFigureOut">
              <a:rPr lang="en-US" smtClean="0"/>
              <a:pPr/>
              <a:t>8/15/2021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04449-997B-C142-8960-655540ADEB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34196" y="5257800"/>
            <a:ext cx="7904950" cy="990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rot="152337">
            <a:off x="4118577" y="735553"/>
            <a:ext cx="4663440" cy="3030003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3F72F-F62F-734E-9461-819AC6D68EBE}" type="datetimeFigureOut">
              <a:rPr lang="en-US" smtClean="0"/>
              <a:pPr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04449-997B-C142-8960-655540ADEB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2400" y="685801"/>
            <a:ext cx="757518" cy="5440680"/>
          </a:xfrm>
        </p:spPr>
        <p:txBody>
          <a:bodyPr vert="eaVert">
            <a:noAutofit/>
          </a:bodyPr>
          <a:lstStyle/>
          <a:p>
            <a:r>
              <a:rPr lang="en-CA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1825" y="685801"/>
            <a:ext cx="6561137" cy="5440680"/>
          </a:xfrm>
        </p:spPr>
        <p:txBody>
          <a:bodyPr vert="eaVert">
            <a:normAutofit/>
          </a:bodyPr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3F72F-F62F-734E-9461-819AC6D68EBE}" type="datetimeFigureOut">
              <a:rPr lang="en-US" smtClean="0"/>
              <a:pPr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04449-997B-C142-8960-655540ADEB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22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3F72F-F62F-734E-9461-819AC6D68EBE}" type="datetimeFigureOut">
              <a:rPr lang="en-US" smtClean="0"/>
              <a:pPr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04449-997B-C142-8960-655540ADEB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151" y="4822206"/>
            <a:ext cx="8511989" cy="1446975"/>
          </a:xfrm>
        </p:spPr>
        <p:txBody>
          <a:bodyPr lIns="0" tIns="0" rIns="0" bIns="0" anchor="t">
            <a:noAutofit/>
          </a:bodyPr>
          <a:lstStyle>
            <a:lvl1pPr algn="l">
              <a:lnSpc>
                <a:spcPts val="13800"/>
              </a:lnSpc>
              <a:defRPr sz="13500" b="1" cap="none" spc="-250" baseline="0">
                <a:solidFill>
                  <a:schemeClr val="tx2"/>
                </a:solidFill>
              </a:defRPr>
            </a:lvl1pPr>
          </a:lstStyle>
          <a:p>
            <a:r>
              <a:rPr lang="en-CA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874" y="3525980"/>
            <a:ext cx="8355714" cy="1270752"/>
          </a:xfrm>
        </p:spPr>
        <p:txBody>
          <a:bodyPr lIns="0" tIns="0" rIns="0" bIns="0" anchor="b">
            <a:normAutofit/>
          </a:bodyPr>
          <a:lstStyle>
            <a:lvl1pPr marL="0" indent="0" algn="l">
              <a:buNone/>
              <a:defRPr sz="4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151" y="4822206"/>
            <a:ext cx="8511989" cy="1446975"/>
          </a:xfrm>
        </p:spPr>
        <p:txBody>
          <a:bodyPr lIns="0" tIns="0" rIns="0" bIns="0" anchor="t">
            <a:noAutofit/>
          </a:bodyPr>
          <a:lstStyle>
            <a:lvl1pPr algn="l">
              <a:lnSpc>
                <a:spcPts val="13800"/>
              </a:lnSpc>
              <a:defRPr sz="13500" b="1" cap="none" spc="-250" baseline="0">
                <a:solidFill>
                  <a:schemeClr val="tx2"/>
                </a:solidFill>
              </a:defRPr>
            </a:lvl1pPr>
          </a:lstStyle>
          <a:p>
            <a:r>
              <a:rPr lang="en-CA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874" y="3525980"/>
            <a:ext cx="4428426" cy="1270752"/>
          </a:xfrm>
        </p:spPr>
        <p:txBody>
          <a:bodyPr lIns="0" tIns="0" rIns="0" bIns="0" anchor="b">
            <a:normAutofit/>
          </a:bodyPr>
          <a:lstStyle>
            <a:lvl1pPr marL="0" indent="0" algn="l">
              <a:buNone/>
              <a:defRPr sz="4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idx="13"/>
          </p:nvPr>
        </p:nvSpPr>
        <p:spPr>
          <a:xfrm rot="21263043">
            <a:off x="5231118" y="261015"/>
            <a:ext cx="3433660" cy="4204035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2012" y="2057400"/>
            <a:ext cx="3863788" cy="4068763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1646" y="2057400"/>
            <a:ext cx="3867912" cy="4068763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3F72F-F62F-734E-9461-819AC6D68EBE}" type="datetimeFigureOut">
              <a:rPr lang="en-US" smtClean="0"/>
              <a:pPr/>
              <a:t>8/15/2021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04449-997B-C142-8960-655540ADEB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582706"/>
            <a:ext cx="7918450" cy="788894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5545" y="1546412"/>
            <a:ext cx="3867912" cy="464950"/>
          </a:xfrm>
        </p:spPr>
        <p:txBody>
          <a:bodyPr anchor="b">
            <a:noAutofit/>
          </a:bodyPr>
          <a:lstStyle>
            <a:lvl1pPr marL="0" indent="0" algn="ctr">
              <a:buNone/>
              <a:defRPr sz="26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936" y="2147887"/>
            <a:ext cx="3867912" cy="395128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313" y="1545018"/>
            <a:ext cx="3867912" cy="466344"/>
          </a:xfrm>
        </p:spPr>
        <p:txBody>
          <a:bodyPr anchor="b">
            <a:noAutofit/>
          </a:bodyPr>
          <a:lstStyle>
            <a:lvl1pPr marL="0" indent="0" algn="ctr">
              <a:buNone/>
              <a:defRPr sz="26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313" y="2147887"/>
            <a:ext cx="3867912" cy="395128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3F72F-F62F-734E-9461-819AC6D68EBE}" type="datetimeFigureOut">
              <a:rPr lang="en-US" smtClean="0"/>
              <a:pPr/>
              <a:t>8/15/2021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04449-997B-C142-8960-655540ADEB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3F72F-F62F-734E-9461-819AC6D68EBE}" type="datetimeFigureOut">
              <a:rPr lang="en-US" smtClean="0"/>
              <a:pPr/>
              <a:t>8/15/2021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04449-997B-C142-8960-655540ADEB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3F72F-F62F-734E-9461-819AC6D68EBE}" type="datetimeFigureOut">
              <a:rPr lang="en-US" smtClean="0"/>
              <a:pPr/>
              <a:t>8/15/2021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04449-997B-C142-8960-655540ADEB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5" y="1720103"/>
            <a:ext cx="3657600" cy="1162050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en-CA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650" y="658906"/>
            <a:ext cx="3819338" cy="546725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825" y="2877671"/>
            <a:ext cx="3657600" cy="2339788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3F72F-F62F-734E-9461-819AC6D68EBE}" type="datetimeFigureOut">
              <a:rPr lang="en-US" smtClean="0"/>
              <a:pPr/>
              <a:t>8/15/2021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04449-997B-C142-8960-655540ADEB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2775" y="582706"/>
            <a:ext cx="7918450" cy="7888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CA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8358" y="2044700"/>
            <a:ext cx="7167284" cy="40814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75294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D73F72F-F62F-734E-9461-819AC6D68EBE}" type="datetimeFigureOut">
              <a:rPr lang="en-US" smtClean="0"/>
              <a:pPr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5318" y="6275294"/>
            <a:ext cx="5643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275294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fld id="{52604449-997B-C142-8960-655540ADEBC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SzPct val="90000"/>
        <a:buFont typeface="Wingdings 2" pitchFamily="18" charset="2"/>
        <a:buChar char="Ü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SzPct val="90000"/>
        <a:buFont typeface="Wingdings 2" pitchFamily="18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oleObject" Target="Macintosh%20HD:Users:sophiehamilton:Desktop:Woodroffe%20CGC1P:Unit%204:Gphy%20Demographics%20Worksheet.doc!OLE_LINK7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oleObject" Target="Macintosh%20HD:Users:sophiehamilton:Desktop:Woodroffe%20CGC1P:Unit%204:Gphy%20Demographics%20Worksheet.doc!OLE_LINK9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oleObject" Target="Macintosh%20HD:Users:sophiehamilton:Desktop:Woodroffe%20CGC1P:Unit%204:Gphy%20Demographics%20Worksheet.doc!OLE_LINK8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oleObject" Target="Macintosh%20HD:Users:sophiehamilton:Desktop:Woodroffe%20CGC1P:Unit%204:Gphy%20Demographics%20Worksheet.doc!OLE_LINK10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VcSX4ytEfc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oleObject" Target="Macintosh%20HD:Users:sophiehamilton:Desktop:Woodroffe%20CGC1P:Unit%204:Gphy%20Demographics%20Worksheet.doc!OLE_LINK2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oleObject" Target="Macintosh%20HD:Users:sophiehamilton:Desktop:Woodroffe%20CGC1P:Unit%204:Gphy%20Demographics%20Worksheet.doc!OLE_LINK2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oleObject" Target="Macintosh%20HD:Users:sophiehamilton:Desktop:Woodroffe%20CGC1P:Unit%204:Gphy%20Demographics%20Worksheet.doc!OLE_LINK6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oleObject" Target="Macintosh%20HD:Users:sophiehamilton:Desktop:Woodroffe%20CGC1P:Unit%204:Gphy%20Demographics%20Worksheet.doc!OLE_LINK5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oleObject" Target="Macintosh%20HD:Users:sophiehamilton:Desktop:Woodroffe%20CGC1P:Unit%204:Gphy%20Demographics%20Worksheet.doc!OLE_LINK6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oleObject" Target="Macintosh%20HD:Users:sophiehamilton:Desktop:Woodroffe%20CGC1P:Unit%204:Gphy%20Demographics%20Worksheet.doc!OLE_LINK5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oleObject" Target="Macintosh%20HD:Users:sophiehamilton:Desktop:Woodroffe%20CGC1P:Unit%204:Gphy%20Demographics%20Worksheet.doc!OLE_LINK7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Population Changes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How populations grow, shrink, and change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Natural Increase Rate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874" y="2590800"/>
            <a:ext cx="8355714" cy="2971800"/>
          </a:xfrm>
        </p:spPr>
        <p:txBody>
          <a:bodyPr>
            <a:normAutofit fontScale="62500" lnSpcReduction="20000"/>
          </a:bodyPr>
          <a:lstStyle/>
          <a:p>
            <a:endParaRPr lang="en-CA" dirty="0"/>
          </a:p>
          <a:p>
            <a:r>
              <a:rPr lang="en-CA" dirty="0"/>
              <a:t>Births= 1</a:t>
            </a:r>
          </a:p>
          <a:p>
            <a:r>
              <a:rPr lang="en-CA" dirty="0"/>
              <a:t>Deaths= 0.8</a:t>
            </a:r>
          </a:p>
          <a:p>
            <a:r>
              <a:rPr lang="en-CA" dirty="0"/>
              <a:t>Births-Deaths= 0.2</a:t>
            </a:r>
          </a:p>
          <a:p>
            <a:r>
              <a:rPr lang="en-CA" dirty="0"/>
              <a:t>Natural Increase Rate= 0.2</a:t>
            </a:r>
          </a:p>
          <a:p>
            <a:endParaRPr lang="en-CA" dirty="0"/>
          </a:p>
          <a:p>
            <a:r>
              <a:rPr lang="en-CA" dirty="0"/>
              <a:t>Birth Rate- Death Rate= Natural Increase Rate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2151034"/>
              </p:ext>
            </p:extLst>
          </p:nvPr>
        </p:nvGraphicFramePr>
        <p:xfrm>
          <a:off x="384874" y="0"/>
          <a:ext cx="8355714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638800" imgH="2590800" progId="Word.Document.8">
                  <p:link updateAutomatic="1"/>
                </p:oleObj>
              </mc:Choice>
              <mc:Fallback>
                <p:oleObj name="Document" r:id="rId2" imgW="5638800" imgH="2590800" progId="Word.Document.8">
                  <p:link updateAutomatic="1"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74" y="0"/>
                        <a:ext cx="8355714" cy="259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Immigration Rate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874" y="1066800"/>
            <a:ext cx="8355714" cy="3729932"/>
          </a:xfrm>
        </p:spPr>
        <p:txBody>
          <a:bodyPr>
            <a:normAutofit fontScale="77500" lnSpcReduction="20000"/>
          </a:bodyPr>
          <a:lstStyle/>
          <a:p>
            <a:r>
              <a:rPr lang="en-CA" dirty="0"/>
              <a:t>Refers to the number of people per 1000 population in one year who immigrate</a:t>
            </a:r>
            <a:endParaRPr lang="en-US" dirty="0"/>
          </a:p>
          <a:p>
            <a:endParaRPr lang="en-CA" dirty="0"/>
          </a:p>
          <a:p>
            <a:r>
              <a:rPr lang="en-CA" dirty="0"/>
              <a:t># Immigrants per year/ population= immigration rate</a:t>
            </a:r>
          </a:p>
          <a:p>
            <a:r>
              <a:rPr lang="en-CA" dirty="0"/>
              <a:t>Then multiply x1000 to get the # of immigrants per 1000 people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Immigration Rate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151" y="3352800"/>
            <a:ext cx="8355714" cy="2205932"/>
          </a:xfrm>
        </p:spPr>
        <p:txBody>
          <a:bodyPr>
            <a:normAutofit fontScale="92500"/>
          </a:bodyPr>
          <a:lstStyle/>
          <a:p>
            <a:r>
              <a:rPr lang="en-CA" dirty="0"/>
              <a:t>25 000/ 75 000 000= 0.00033</a:t>
            </a:r>
          </a:p>
          <a:p>
            <a:r>
              <a:rPr lang="en-CA" dirty="0"/>
              <a:t>0.00033 </a:t>
            </a:r>
            <a:r>
              <a:rPr lang="en-CA" dirty="0" err="1"/>
              <a:t>x</a:t>
            </a:r>
            <a:r>
              <a:rPr lang="en-CA" dirty="0"/>
              <a:t> 1000= 0.33</a:t>
            </a:r>
          </a:p>
          <a:p>
            <a:r>
              <a:rPr lang="en-CA" dirty="0"/>
              <a:t>Immigrants per 1000 people= 0.33</a:t>
            </a:r>
            <a:endParaRPr lang="en-US" dirty="0"/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4378301"/>
              </p:ext>
            </p:extLst>
          </p:nvPr>
        </p:nvGraphicFramePr>
        <p:xfrm>
          <a:off x="0" y="0"/>
          <a:ext cx="9144000" cy="335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880100" imgH="2286000" progId="Word.Document.8">
                  <p:link updateAutomatic="1"/>
                </p:oleObj>
              </mc:Choice>
              <mc:Fallback>
                <p:oleObj name="Document" r:id="rId2" imgW="5880100" imgH="2286000" progId="Word.Document.8">
                  <p:link updateAutomatic="1"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335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Emigration Rate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874" y="2057400"/>
            <a:ext cx="8355714" cy="2739332"/>
          </a:xfrm>
        </p:spPr>
        <p:txBody>
          <a:bodyPr>
            <a:normAutofit fontScale="62500" lnSpcReduction="20000"/>
          </a:bodyPr>
          <a:lstStyle/>
          <a:p>
            <a:r>
              <a:rPr lang="en-CA" dirty="0"/>
              <a:t>Refers to the number of people per 1000 population in one year who emigrate</a:t>
            </a:r>
            <a:endParaRPr lang="en-US" dirty="0"/>
          </a:p>
          <a:p>
            <a:endParaRPr lang="en-CA" dirty="0"/>
          </a:p>
          <a:p>
            <a:r>
              <a:rPr lang="en-CA" dirty="0"/>
              <a:t># Emigrants per year/ population= Emigration Rate</a:t>
            </a:r>
          </a:p>
          <a:p>
            <a:r>
              <a:rPr lang="en-CA" dirty="0"/>
              <a:t>Then multiply </a:t>
            </a:r>
            <a:r>
              <a:rPr lang="en-CA" dirty="0" err="1"/>
              <a:t>x</a:t>
            </a:r>
            <a:r>
              <a:rPr lang="en-CA" dirty="0"/>
              <a:t> 1000 to get # of emigrants per 1000 people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Emigration Rate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151" y="3200400"/>
            <a:ext cx="8355714" cy="2282132"/>
          </a:xfrm>
        </p:spPr>
        <p:txBody>
          <a:bodyPr>
            <a:normAutofit fontScale="70000" lnSpcReduction="20000"/>
          </a:bodyPr>
          <a:lstStyle/>
          <a:p>
            <a:endParaRPr lang="en-CA" dirty="0"/>
          </a:p>
          <a:p>
            <a:endParaRPr lang="en-CA" dirty="0"/>
          </a:p>
          <a:p>
            <a:r>
              <a:rPr lang="en-CA" dirty="0"/>
              <a:t>10 000/75 000 000= 0.00013</a:t>
            </a:r>
          </a:p>
          <a:p>
            <a:r>
              <a:rPr lang="en-CA" dirty="0"/>
              <a:t>0.00013 </a:t>
            </a:r>
            <a:r>
              <a:rPr lang="en-CA" dirty="0" err="1"/>
              <a:t>x</a:t>
            </a:r>
            <a:r>
              <a:rPr lang="en-CA" dirty="0"/>
              <a:t> 1000= 0.13</a:t>
            </a:r>
          </a:p>
          <a:p>
            <a:r>
              <a:rPr lang="en-CA" dirty="0"/>
              <a:t>Emigrants per 1000 people= 0.13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63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2644542"/>
              </p:ext>
            </p:extLst>
          </p:nvPr>
        </p:nvGraphicFramePr>
        <p:xfrm>
          <a:off x="302151" y="114299"/>
          <a:ext cx="8355714" cy="2628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638800" imgH="1943100" progId="Word.Document.8">
                  <p:link updateAutomatic="1"/>
                </p:oleObj>
              </mc:Choice>
              <mc:Fallback>
                <p:oleObj name="Document" r:id="rId2" imgW="5638800" imgH="1943100" progId="Word.Document.8">
                  <p:link updateAutomatic="1"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151" y="114299"/>
                        <a:ext cx="8355714" cy="26289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600" dirty="0"/>
              <a:t>Net Migration Rate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874" y="1524000"/>
            <a:ext cx="8355714" cy="3272732"/>
          </a:xfrm>
        </p:spPr>
        <p:txBody>
          <a:bodyPr>
            <a:normAutofit fontScale="92500" lnSpcReduction="20000"/>
          </a:bodyPr>
          <a:lstStyle/>
          <a:p>
            <a:r>
              <a:rPr lang="en-CA" dirty="0"/>
              <a:t>The difference between people immigrating to a country and people emigrating from the same country.</a:t>
            </a:r>
            <a:endParaRPr lang="en-US" dirty="0"/>
          </a:p>
          <a:p>
            <a:r>
              <a:rPr lang="en-CA" dirty="0"/>
              <a:t>Immigration Rate- Emigration Rate= Net Migration Rate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600" dirty="0"/>
              <a:t>Net Migration Rate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874" y="1524000"/>
            <a:ext cx="8355714" cy="3272732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8002251"/>
              </p:ext>
            </p:extLst>
          </p:nvPr>
        </p:nvGraphicFramePr>
        <p:xfrm>
          <a:off x="1073150" y="381000"/>
          <a:ext cx="6997700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6997700" imgH="2286000" progId="Word.Document.8">
                  <p:link updateAutomatic="1"/>
                </p:oleObj>
              </mc:Choice>
              <mc:Fallback>
                <p:oleObj name="Document" r:id="rId2" imgW="6997700" imgH="2286000" progId="Word.Document.8">
                  <p:link updateAutomatic="1"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3150" y="381000"/>
                        <a:ext cx="6997700" cy="228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84874" y="3105835"/>
            <a:ext cx="8355714" cy="2733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>
              <a:spcBef>
                <a:spcPct val="20000"/>
              </a:spcBef>
              <a:buClr>
                <a:srgbClr val="54638C"/>
              </a:buClr>
              <a:buSzPct val="90000"/>
            </a:pPr>
            <a:r>
              <a:rPr lang="en-CA" sz="3900" dirty="0">
                <a:solidFill>
                  <a:srgbClr val="FFAF03"/>
                </a:solidFill>
              </a:rPr>
              <a:t>Immigration Rate- Emigration Rate= Net Migration Rate</a:t>
            </a:r>
          </a:p>
          <a:p>
            <a:pPr lvl="0" defTabSz="914400">
              <a:spcBef>
                <a:spcPct val="20000"/>
              </a:spcBef>
              <a:buClr>
                <a:srgbClr val="54638C"/>
              </a:buClr>
              <a:buSzPct val="90000"/>
            </a:pPr>
            <a:r>
              <a:rPr lang="en-CA" sz="3900" dirty="0">
                <a:solidFill>
                  <a:srgbClr val="FFAF03"/>
                </a:solidFill>
              </a:rPr>
              <a:t>0.33- 0.13 = 0.2</a:t>
            </a:r>
          </a:p>
          <a:p>
            <a:pPr lvl="0" defTabSz="914400">
              <a:spcBef>
                <a:spcPct val="20000"/>
              </a:spcBef>
              <a:buClr>
                <a:srgbClr val="54638C"/>
              </a:buClr>
              <a:buSzPct val="90000"/>
            </a:pPr>
            <a:endParaRPr lang="en-US" sz="3900" dirty="0">
              <a:solidFill>
                <a:srgbClr val="FFAF03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Remember…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population?</a:t>
            </a:r>
          </a:p>
          <a:p>
            <a:r>
              <a:rPr lang="en-US" dirty="0"/>
              <a:t>Urban vs. rural?</a:t>
            </a:r>
          </a:p>
          <a:p>
            <a:r>
              <a:rPr lang="en-US" dirty="0"/>
              <a:t>What is the equation for population density?</a:t>
            </a:r>
          </a:p>
          <a:p>
            <a:r>
              <a:rPr lang="en-US" dirty="0"/>
              <a:t>And why does this all matter?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Another thing human geographers like to look at is…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populations grow and change, and WHY</a:t>
            </a:r>
          </a:p>
          <a:p>
            <a:r>
              <a:rPr lang="en-US" dirty="0"/>
              <a:t>To do this, they look at things like:</a:t>
            </a:r>
          </a:p>
          <a:p>
            <a:pPr lvl="1"/>
            <a:r>
              <a:rPr lang="en-US" dirty="0"/>
              <a:t>Birth Rate</a:t>
            </a:r>
          </a:p>
          <a:p>
            <a:pPr lvl="1"/>
            <a:r>
              <a:rPr lang="en-US" dirty="0"/>
              <a:t>Death Rate</a:t>
            </a:r>
          </a:p>
          <a:p>
            <a:pPr lvl="1"/>
            <a:r>
              <a:rPr lang="en-US" dirty="0"/>
              <a:t>Natural Increase Rate</a:t>
            </a:r>
          </a:p>
          <a:p>
            <a:pPr lvl="1"/>
            <a:r>
              <a:rPr lang="en-US" dirty="0"/>
              <a:t>Immigration Rate</a:t>
            </a:r>
          </a:p>
          <a:p>
            <a:pPr lvl="1"/>
            <a:r>
              <a:rPr lang="en-US" dirty="0"/>
              <a:t>Emigration Rate</a:t>
            </a:r>
          </a:p>
          <a:p>
            <a:pPr lvl="1"/>
            <a:r>
              <a:rPr lang="en-US" dirty="0"/>
              <a:t>Net Migration Rate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Video about population changes…birth rate and death rate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8358" y="3581400"/>
            <a:ext cx="7167284" cy="2544763"/>
          </a:xfrm>
        </p:spPr>
        <p:txBody>
          <a:bodyPr/>
          <a:lstStyle/>
          <a:p>
            <a:r>
              <a:rPr lang="en-US" dirty="0">
                <a:hlinkClick r:id="rId2"/>
              </a:rPr>
              <a:t>http://www.youtube.com/watch?v=VcSX4ytEfcE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Birth Rate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CA" dirty="0"/>
              <a:t>The number of people born each year per 1000 people.</a:t>
            </a:r>
            <a:endParaRPr lang="en-US" dirty="0"/>
          </a:p>
          <a:p>
            <a:r>
              <a:rPr lang="en-US" dirty="0"/>
              <a:t># of births / total population=BR</a:t>
            </a:r>
          </a:p>
          <a:p>
            <a:r>
              <a:rPr lang="en-US" dirty="0"/>
              <a:t>Then multiply that # by 1000 to get the # of births per 1000 people 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9532786"/>
              </p:ext>
            </p:extLst>
          </p:nvPr>
        </p:nvGraphicFramePr>
        <p:xfrm>
          <a:off x="0" y="58880"/>
          <a:ext cx="8915400" cy="346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638800" imgH="2057400" progId="Word.Document.8">
                  <p:link updateAutomatic="1"/>
                </p:oleObj>
              </mc:Choice>
              <mc:Fallback>
                <p:oleObj name="Document" r:id="rId2" imgW="5638800" imgH="2057400" progId="Word.Document.8">
                  <p:link updateAutomatic="1"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880"/>
                        <a:ext cx="8915400" cy="346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8358" y="3467100"/>
            <a:ext cx="7167284" cy="4081463"/>
          </a:xfrm>
        </p:spPr>
        <p:txBody>
          <a:bodyPr/>
          <a:lstStyle/>
          <a:p>
            <a:endParaRPr lang="en-CA" dirty="0"/>
          </a:p>
          <a:p>
            <a:r>
              <a:rPr lang="en-US" dirty="0"/>
              <a:t># of births / total population </a:t>
            </a:r>
            <a:r>
              <a:rPr lang="en-US" dirty="0" err="1"/>
              <a:t>x</a:t>
            </a:r>
            <a:r>
              <a:rPr lang="en-US" dirty="0"/>
              <a:t> 1000 = BR </a:t>
            </a:r>
          </a:p>
          <a:p>
            <a:r>
              <a:rPr lang="en-US" dirty="0"/>
              <a:t>500 000/ 500 000 000 = 0.001</a:t>
            </a:r>
          </a:p>
          <a:p>
            <a:r>
              <a:rPr lang="en-US" dirty="0"/>
              <a:t>0.001 </a:t>
            </a:r>
            <a:r>
              <a:rPr lang="en-US" dirty="0" err="1"/>
              <a:t>x</a:t>
            </a:r>
            <a:r>
              <a:rPr lang="en-US" dirty="0"/>
              <a:t> 1000 = 1</a:t>
            </a:r>
          </a:p>
          <a:p>
            <a:r>
              <a:rPr lang="en-US" dirty="0"/>
              <a:t>Births per 1000 people=  1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8411863"/>
              </p:ext>
            </p:extLst>
          </p:nvPr>
        </p:nvGraphicFramePr>
        <p:xfrm>
          <a:off x="228600" y="0"/>
          <a:ext cx="8915400" cy="346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638800" imgH="2057400" progId="Word.Document.8">
                  <p:link updateAutomatic="1"/>
                </p:oleObj>
              </mc:Choice>
              <mc:Fallback>
                <p:oleObj name="Document" r:id="rId2" imgW="5638800" imgH="2057400" progId="Word.Document.8">
                  <p:link updateAutomatic="1"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0"/>
                        <a:ext cx="8915400" cy="346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1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8112759"/>
              </p:ext>
            </p:extLst>
          </p:nvPr>
        </p:nvGraphicFramePr>
        <p:xfrm>
          <a:off x="0" y="0"/>
          <a:ext cx="6850252" cy="307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638800" imgH="2057400" progId="Word.Document.8">
                  <p:link updateAutomatic="1"/>
                </p:oleObj>
              </mc:Choice>
              <mc:Fallback>
                <p:oleObj name="Document" r:id="rId2" imgW="5638800" imgH="2057400" progId="Word.Document.8">
                  <p:link updateAutomatic="1"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6850252" cy="307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4822206"/>
            <a:ext cx="9143999" cy="1446975"/>
          </a:xfrm>
        </p:spPr>
        <p:txBody>
          <a:bodyPr/>
          <a:lstStyle/>
          <a:p>
            <a:r>
              <a:rPr lang="en-US" dirty="0"/>
              <a:t>Death Rate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CA" dirty="0"/>
              <a:t>The number of deaths per year per 1000 people.</a:t>
            </a:r>
            <a:endParaRPr lang="en-US" dirty="0"/>
          </a:p>
          <a:p>
            <a:r>
              <a:rPr lang="en-US" dirty="0"/>
              <a:t># of deaths / total population= DR</a:t>
            </a:r>
          </a:p>
          <a:p>
            <a:r>
              <a:rPr lang="en-US" dirty="0"/>
              <a:t>Then multiply that # by 1000 to get the # of deaths per 1000 people </a:t>
            </a:r>
          </a:p>
        </p:txBody>
      </p:sp>
      <p:graphicFrame>
        <p:nvGraphicFramePr>
          <p:cNvPr id="481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9144915"/>
              </p:ext>
            </p:extLst>
          </p:nvPr>
        </p:nvGraphicFramePr>
        <p:xfrm>
          <a:off x="3111228" y="0"/>
          <a:ext cx="6032772" cy="307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5626100" imgH="2044700" progId="Word.Document.8">
                  <p:link updateAutomatic="1"/>
                </p:oleObj>
              </mc:Choice>
              <mc:Fallback>
                <p:oleObj name="Document" r:id="rId4" imgW="5626100" imgH="2044700" progId="Word.Document.8">
                  <p:link updateAutomatic="1"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28795"/>
                      <a:stretch>
                        <a:fillRect/>
                      </a:stretch>
                    </p:blipFill>
                    <p:spPr bwMode="auto">
                      <a:xfrm>
                        <a:off x="3111228" y="0"/>
                        <a:ext cx="6032772" cy="307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1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7343311"/>
              </p:ext>
            </p:extLst>
          </p:nvPr>
        </p:nvGraphicFramePr>
        <p:xfrm>
          <a:off x="0" y="0"/>
          <a:ext cx="6850252" cy="307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638800" imgH="2057400" progId="Word.Document.8">
                  <p:link updateAutomatic="1"/>
                </p:oleObj>
              </mc:Choice>
              <mc:Fallback>
                <p:oleObj name="Document" r:id="rId2" imgW="5638800" imgH="2057400" progId="Word.Document.8">
                  <p:link updateAutomatic="1"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6850252" cy="307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84874" y="3525979"/>
            <a:ext cx="8355714" cy="2743201"/>
          </a:xfrm>
        </p:spPr>
        <p:txBody>
          <a:bodyPr>
            <a:normAutofit fontScale="92500"/>
          </a:bodyPr>
          <a:lstStyle/>
          <a:p>
            <a:r>
              <a:rPr lang="en-US" dirty="0"/>
              <a:t># of deaths / total population= DR </a:t>
            </a:r>
          </a:p>
          <a:p>
            <a:r>
              <a:rPr lang="en-US" dirty="0"/>
              <a:t>400 000/ 500 000 000= 0.0008</a:t>
            </a:r>
          </a:p>
          <a:p>
            <a:r>
              <a:rPr lang="en-US" dirty="0"/>
              <a:t>0.0008 </a:t>
            </a:r>
            <a:r>
              <a:rPr lang="en-US" dirty="0" err="1"/>
              <a:t>x</a:t>
            </a:r>
            <a:r>
              <a:rPr lang="en-US" dirty="0"/>
              <a:t> 1000= 0.8</a:t>
            </a:r>
          </a:p>
          <a:p>
            <a:r>
              <a:rPr lang="en-US" dirty="0"/>
              <a:t>Deaths per 1000 people= 0.8</a:t>
            </a:r>
          </a:p>
        </p:txBody>
      </p:sp>
      <p:graphicFrame>
        <p:nvGraphicFramePr>
          <p:cNvPr id="481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042475"/>
              </p:ext>
            </p:extLst>
          </p:nvPr>
        </p:nvGraphicFramePr>
        <p:xfrm>
          <a:off x="3111228" y="0"/>
          <a:ext cx="6032772" cy="307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5626100" imgH="2044700" progId="Word.Document.8">
                  <p:link updateAutomatic="1"/>
                </p:oleObj>
              </mc:Choice>
              <mc:Fallback>
                <p:oleObj name="Document" r:id="rId4" imgW="5626100" imgH="2044700" progId="Word.Document.8">
                  <p:link updateAutomatic="1"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28795"/>
                      <a:stretch>
                        <a:fillRect/>
                      </a:stretch>
                    </p:blipFill>
                    <p:spPr bwMode="auto">
                      <a:xfrm>
                        <a:off x="3111228" y="0"/>
                        <a:ext cx="6032772" cy="307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Natural Increase Rate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874" y="2895600"/>
            <a:ext cx="8355714" cy="1901132"/>
          </a:xfrm>
        </p:spPr>
        <p:txBody>
          <a:bodyPr>
            <a:normAutofit fontScale="70000" lnSpcReduction="20000"/>
          </a:bodyPr>
          <a:lstStyle/>
          <a:p>
            <a:r>
              <a:rPr lang="en-CA" dirty="0"/>
              <a:t>Natural Increase Rate</a:t>
            </a:r>
            <a:endParaRPr lang="en-US" dirty="0"/>
          </a:p>
          <a:p>
            <a:r>
              <a:rPr lang="en-CA" dirty="0"/>
              <a:t>The difference between the birth rate and the death rate of a country.</a:t>
            </a:r>
            <a:endParaRPr lang="en-US" dirty="0"/>
          </a:p>
          <a:p>
            <a:r>
              <a:rPr lang="en-CA" dirty="0"/>
              <a:t>Birth Rate- Death Rate= Natural Increase Rate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707548"/>
              </p:ext>
            </p:extLst>
          </p:nvPr>
        </p:nvGraphicFramePr>
        <p:xfrm>
          <a:off x="384874" y="0"/>
          <a:ext cx="8355714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638800" imgH="2590800" progId="Word.Document.8">
                  <p:link updateAutomatic="1"/>
                </p:oleObj>
              </mc:Choice>
              <mc:Fallback>
                <p:oleObj name="Document" r:id="rId2" imgW="5638800" imgH="2590800" progId="Word.Document.8">
                  <p:link updateAutomatic="1"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74" y="0"/>
                        <a:ext cx="8355714" cy="259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54638C"/>
      </a:dk2>
      <a:lt2>
        <a:srgbClr val="8D9AB3"/>
      </a:lt2>
      <a:accent1>
        <a:srgbClr val="FFAF03"/>
      </a:accent1>
      <a:accent2>
        <a:srgbClr val="FDE689"/>
      </a:accent2>
      <a:accent3>
        <a:srgbClr val="9E82E7"/>
      </a:accent3>
      <a:accent4>
        <a:srgbClr val="9735BB"/>
      </a:accent4>
      <a:accent5>
        <a:srgbClr val="BF2B2B"/>
      </a:accent5>
      <a:accent6>
        <a:srgbClr val="ED7307"/>
      </a:accent6>
      <a:hlink>
        <a:srgbClr val="FFAF03"/>
      </a:hlink>
      <a:folHlink>
        <a:srgbClr val="FDE689"/>
      </a:folHlink>
    </a:clrScheme>
    <a:fontScheme name="Twilight">
      <a:majorFont>
        <a:latin typeface="Century Gothic"/>
        <a:ea typeface=""/>
        <a:cs typeface=""/>
        <a:font script="Jpan" typeface="ＭＳ Ｐゴシック"/>
      </a:majorFont>
      <a:minorFont>
        <a:latin typeface="Century Gothic"/>
        <a:ea typeface=""/>
        <a:cs typeface=""/>
        <a:font script="Jpan" typeface="ＭＳ Ｐゴシック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0000"/>
              </a:schemeClr>
            </a:gs>
            <a:gs pos="100000">
              <a:schemeClr val="phClr">
                <a:tint val="100000"/>
                <a:shade val="94000"/>
                <a:satMod val="135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60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38100" dist="12700" dir="5400000">
              <a:srgbClr val="FFFFFF">
                <a:alpha val="75000"/>
              </a:srgbClr>
            </a:innerShdw>
            <a:outerShdw blurRad="88900" dist="50800" dir="5400000" sx="102000" sy="102000" algn="tr" rotWithShape="0">
              <a:srgbClr val="808080">
                <a:alpha val="50000"/>
              </a:srgbClr>
            </a:outerShdw>
          </a:effectLst>
        </a:effectStyle>
        <a:effectStyle>
          <a:effectLst>
            <a:outerShdw blurRad="317500" dist="762000" dir="5400000" sy="45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alanced" dir="tl"/>
          </a:scene3d>
          <a:sp3d extrusionH="12700" prstMaterial="softEdge">
            <a:bevelT w="38100" h="1270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200000"/>
              </a:schemeClr>
              <a:schemeClr val="phClr">
                <a:tint val="30000"/>
                <a:satMod val="30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20000"/>
                <a:satMod val="200000"/>
              </a:schemeClr>
              <a:schemeClr val="phClr">
                <a:tint val="50000"/>
                <a:satMod val="1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Twilight.thmx</Template>
  <TotalTime>723</TotalTime>
  <Words>437</Words>
  <Application>Microsoft Office PowerPoint</Application>
  <PresentationFormat>On-screen Show (4:3)</PresentationFormat>
  <Paragraphs>74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Links</vt:lpstr>
      </vt:variant>
      <vt:variant>
        <vt:i4>11</vt:i4>
      </vt:variant>
      <vt:variant>
        <vt:lpstr>Slide Titles</vt:lpstr>
      </vt:variant>
      <vt:variant>
        <vt:i4>16</vt:i4>
      </vt:variant>
    </vt:vector>
  </HeadingPairs>
  <TitlesOfParts>
    <vt:vector size="31" baseType="lpstr">
      <vt:lpstr>Arial</vt:lpstr>
      <vt:lpstr>Century Gothic</vt:lpstr>
      <vt:lpstr>Wingdings 2</vt:lpstr>
      <vt:lpstr>Twilight</vt:lpstr>
      <vt:lpstr>Macintosh%20HD:Users:sophiehamilton:Desktop:Woodroffe%20CGC1P:Unit%204:Gphy%20Demographics%20Worksheet.doc!OLE_LINK2</vt:lpstr>
      <vt:lpstr>Macintosh%20HD:Users:sophiehamilton:Desktop:Woodroffe%20CGC1P:Unit%204:Gphy%20Demographics%20Worksheet.doc!OLE_LINK2</vt:lpstr>
      <vt:lpstr>Macintosh%20HD:Users:sophiehamilton:Desktop:Woodroffe%20CGC1P:Unit%204:Gphy%20Demographics%20Worksheet.doc!OLE_LINK6</vt:lpstr>
      <vt:lpstr>Macintosh%20HD:Users:sophiehamilton:Desktop:Woodroffe%20CGC1P:Unit%204:Gphy%20Demographics%20Worksheet.doc!OLE_LINK5</vt:lpstr>
      <vt:lpstr>Macintosh%20HD:Users:sophiehamilton:Desktop:Woodroffe%20CGC1P:Unit%204:Gphy%20Demographics%20Worksheet.doc!OLE_LINK6</vt:lpstr>
      <vt:lpstr>Macintosh%20HD:Users:sophiehamilton:Desktop:Woodroffe%20CGC1P:Unit%204:Gphy%20Demographics%20Worksheet.doc!OLE_LINK5</vt:lpstr>
      <vt:lpstr>Macintosh%20HD:Users:sophiehamilton:Desktop:Woodroffe%20CGC1P:Unit%204:Gphy%20Demographics%20Worksheet.doc!OLE_LINK7</vt:lpstr>
      <vt:lpstr>Macintosh%20HD:Users:sophiehamilton:Desktop:Woodroffe%20CGC1P:Unit%204:Gphy%20Demographics%20Worksheet.doc!OLE_LINK7</vt:lpstr>
      <vt:lpstr>Macintosh%20HD:Users:sophiehamilton:Desktop:Woodroffe%20CGC1P:Unit%204:Gphy%20Demographics%20Worksheet.doc!OLE_LINK9</vt:lpstr>
      <vt:lpstr>Macintosh%20HD:Users:sophiehamilton:Desktop:Woodroffe%20CGC1P:Unit%204:Gphy%20Demographics%20Worksheet.doc!OLE_LINK8</vt:lpstr>
      <vt:lpstr>Macintosh%20HD:Users:sophiehamilton:Desktop:Woodroffe%20CGC1P:Unit%204:Gphy%20Demographics%20Worksheet.doc!OLE_LINK10</vt:lpstr>
      <vt:lpstr>Population Changes</vt:lpstr>
      <vt:lpstr>Remember…</vt:lpstr>
      <vt:lpstr>Another thing human geographers like to look at is…</vt:lpstr>
      <vt:lpstr>Video about population changes…birth rate and death rate</vt:lpstr>
      <vt:lpstr>Birth Rate</vt:lpstr>
      <vt:lpstr>PowerPoint Presentation</vt:lpstr>
      <vt:lpstr>Death Rate</vt:lpstr>
      <vt:lpstr>PowerPoint Presentation</vt:lpstr>
      <vt:lpstr>Natural Increase Rate</vt:lpstr>
      <vt:lpstr>Natural Increase Rate</vt:lpstr>
      <vt:lpstr>Immigration Rate</vt:lpstr>
      <vt:lpstr>Immigration Rate</vt:lpstr>
      <vt:lpstr>Emigration Rate</vt:lpstr>
      <vt:lpstr>Emigration Rate</vt:lpstr>
      <vt:lpstr>Net Migration Rate</vt:lpstr>
      <vt:lpstr>Net Migration Rate</vt:lpstr>
    </vt:vector>
  </TitlesOfParts>
  <Company>Queen's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Population Changes</dc:title>
  <dc:creator>Office 2004 Test Drive User</dc:creator>
  <cp:lastModifiedBy>Rahmah R</cp:lastModifiedBy>
  <cp:revision>8</cp:revision>
  <dcterms:created xsi:type="dcterms:W3CDTF">2013-05-02T02:28:19Z</dcterms:created>
  <dcterms:modified xsi:type="dcterms:W3CDTF">2021-08-16T02:13:12Z</dcterms:modified>
</cp:coreProperties>
</file>