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4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C00CC"/>
    <a:srgbClr val="0000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3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35CA9-03B2-460D-A3B7-1A578EAA97CB}" type="datetimeFigureOut">
              <a:rPr lang="en-US" smtClean="0"/>
              <a:pPr/>
              <a:t>2/2/2022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BF0848-7318-4B41-9944-9DCCFAFF89E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1049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F0848-7318-4B41-9944-9DCCFAFF89E9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61789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F0848-7318-4B41-9944-9DCCFAFF89E9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69300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F0848-7318-4B41-9944-9DCCFAFF89E9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96809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F0848-7318-4B41-9944-9DCCFAFF89E9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32521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F0848-7318-4B41-9944-9DCCFAFF89E9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70659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F0848-7318-4B41-9944-9DCCFAFF89E9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1702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F0848-7318-4B41-9944-9DCCFAFF89E9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16064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F0848-7318-4B41-9944-9DCCFAFF89E9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6790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F0848-7318-4B41-9944-9DCCFAFF89E9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0334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F0848-7318-4B41-9944-9DCCFAFF89E9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8398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F0848-7318-4B41-9944-9DCCFAFF89E9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0471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F0848-7318-4B41-9944-9DCCFAFF89E9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25113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F0848-7318-4B41-9944-9DCCFAFF89E9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15050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F0848-7318-4B41-9944-9DCCFAFF89E9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28635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F0848-7318-4B41-9944-9DCCFAFF89E9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40674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F0848-7318-4B41-9944-9DCCFAFF89E9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388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5260-5744-4B6D-B6DF-C5E0824A7ACF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5119-5AAC-4FFF-A598-A11C94FBC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5260-5744-4B6D-B6DF-C5E0824A7ACF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5119-5AAC-4FFF-A598-A11C94FBC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5260-5744-4B6D-B6DF-C5E0824A7ACF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5119-5AAC-4FFF-A598-A11C94FBC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5260-5744-4B6D-B6DF-C5E0824A7ACF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5119-5AAC-4FFF-A598-A11C94FBC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5260-5744-4B6D-B6DF-C5E0824A7ACF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5119-5AAC-4FFF-A598-A11C94FBC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5260-5744-4B6D-B6DF-C5E0824A7ACF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5119-5AAC-4FFF-A598-A11C94FBC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5260-5744-4B6D-B6DF-C5E0824A7ACF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5119-5AAC-4FFF-A598-A11C94FBC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5260-5744-4B6D-B6DF-C5E0824A7ACF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5119-5AAC-4FFF-A598-A11C94FBC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5260-5744-4B6D-B6DF-C5E0824A7ACF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5119-5AAC-4FFF-A598-A11C94FBC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5260-5744-4B6D-B6DF-C5E0824A7ACF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5119-5AAC-4FFF-A598-A11C94FBC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5260-5744-4B6D-B6DF-C5E0824A7ACF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C825119-5AAC-4FFF-A598-A11C94FBCA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C05260-5744-4B6D-B6DF-C5E0824A7ACF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825119-5AAC-4FFF-A598-A11C94FBCA9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11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851648" cy="1828800"/>
          </a:xfrm>
        </p:spPr>
        <p:txBody>
          <a:bodyPr/>
          <a:lstStyle/>
          <a:p>
            <a:r>
              <a:rPr lang="en-US" dirty="0"/>
              <a:t>Population Calculations</a:t>
            </a:r>
          </a:p>
        </p:txBody>
      </p:sp>
      <p:pic>
        <p:nvPicPr>
          <p:cNvPr id="4" name="Picture 3" descr="200x1000_fitbox-hand_holding_calculato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2362200"/>
            <a:ext cx="2667000" cy="3373755"/>
          </a:xfrm>
          <a:prstGeom prst="rect">
            <a:avLst/>
          </a:prstGeom>
        </p:spPr>
      </p:pic>
      <p:pic>
        <p:nvPicPr>
          <p:cNvPr id="5" name="Picture 4" descr="popln pyramids -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67400" y="3810000"/>
            <a:ext cx="3124200" cy="1894023"/>
          </a:xfrm>
          <a:prstGeom prst="rect">
            <a:avLst/>
          </a:prstGeom>
        </p:spPr>
      </p:pic>
      <p:pic>
        <p:nvPicPr>
          <p:cNvPr id="6" name="Picture 5" descr="population-line graph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" y="4091156"/>
            <a:ext cx="2971800" cy="162289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Example continued…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19200" y="1371601"/>
          <a:ext cx="6553200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0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2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0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2710">
                <a:tc gridSpan="5"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Durktown</a:t>
                      </a:r>
                      <a:r>
                        <a:rPr lang="en-US" sz="2000" dirty="0"/>
                        <a:t> (2011)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10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 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Births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Deaths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Immigrants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Emigrants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37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152400" y="4267200"/>
            <a:ext cx="8839200" cy="7620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5800" y="2819400"/>
            <a:ext cx="579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Emigration rate = emigrants ÷ population x 1000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333369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Emigration rate = 20 ÷ 10,000 x 1000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38862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Emigration rate =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3733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(per 1000 people)</a:t>
            </a:r>
          </a:p>
        </p:txBody>
      </p:sp>
      <p:pic>
        <p:nvPicPr>
          <p:cNvPr id="17" name="Picture 16" descr="suitcase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3048000"/>
            <a:ext cx="698394" cy="76131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81000" y="4419600"/>
            <a:ext cx="7391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Now we have our first 4 rates. Let’s put them in our table of data: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533400" y="4876800"/>
          <a:ext cx="8458198" cy="150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7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7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6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28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45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4299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1800">
                <a:tc gridSpan="9"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Durktown</a:t>
                      </a:r>
                      <a:r>
                        <a:rPr lang="en-US" dirty="0"/>
                        <a:t> (2011)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pop.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Births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Birth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Deaths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Death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Immigrants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9900"/>
                          </a:solidFill>
                        </a:rPr>
                        <a:t>Immigration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Emigrants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C00CC"/>
                          </a:solidFill>
                        </a:rPr>
                        <a:t>Emigration 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99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048000" y="38862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(or 0.2%)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8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Example continued…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276600"/>
            <a:ext cx="541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Natural increase rate = birth rate – death rate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724400"/>
            <a:ext cx="632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Net migration rate = immigration rate – emigration rate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657600"/>
            <a:ext cx="541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Natural increase rate = 15 – 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409569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Natural increase rate = 5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52400" y="4495800"/>
            <a:ext cx="8839200" cy="7620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stork w bab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0281" y="3124200"/>
            <a:ext cx="1007719" cy="843862"/>
          </a:xfrm>
          <a:prstGeom prst="rect">
            <a:avLst/>
          </a:prstGeom>
        </p:spPr>
      </p:pic>
      <p:pic>
        <p:nvPicPr>
          <p:cNvPr id="12" name="Picture 11" descr="tombstone RIP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4145" y="3482340"/>
            <a:ext cx="852055" cy="93726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57200" y="5086290"/>
            <a:ext cx="632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Net migration rate = 8 – 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46729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Net migration rate = 6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533400" y="1371600"/>
          <a:ext cx="8458198" cy="150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7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7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6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28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45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4299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1800">
                <a:tc gridSpan="9"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Durktown</a:t>
                      </a:r>
                      <a:r>
                        <a:rPr lang="en-US" dirty="0"/>
                        <a:t> (2011)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pop.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Births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Birth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Deaths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Death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Immigrants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9900"/>
                          </a:solidFill>
                        </a:rPr>
                        <a:t>Immigration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Emigrants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C00CC"/>
                          </a:solidFill>
                        </a:rPr>
                        <a:t>Emigration 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99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6" name="Picture 15" descr="suitcas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9674" y="4876800"/>
            <a:ext cx="640326" cy="802024"/>
          </a:xfrm>
          <a:prstGeom prst="rect">
            <a:avLst/>
          </a:prstGeom>
        </p:spPr>
      </p:pic>
      <p:pic>
        <p:nvPicPr>
          <p:cNvPr id="17" name="Picture 16" descr="suitcase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07406" y="5563288"/>
            <a:ext cx="698394" cy="76131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352800" y="411480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(or 0.5%)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24200" y="546729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(or 0.6%)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3" grpId="0"/>
      <p:bldP spid="14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Example continued…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1371600"/>
          <a:ext cx="8458198" cy="150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7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7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6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28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45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4299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1800">
                <a:tc gridSpan="9"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Durktown</a:t>
                      </a:r>
                      <a:r>
                        <a:rPr lang="en-US" dirty="0"/>
                        <a:t> (2011)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pop.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Births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Birth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Deaths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Death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Immigrants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9900"/>
                          </a:solidFill>
                        </a:rPr>
                        <a:t>Immigration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Emigrants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C00CC"/>
                          </a:solidFill>
                        </a:rPr>
                        <a:t>Emigration 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99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320040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Population growth rate = natural increase rate + net migration rate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581400"/>
            <a:ext cx="541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Population growth rate = 5 + 6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4019490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Population growth rate = 11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0" y="403860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(or 1.1%)</a:t>
            </a:r>
          </a:p>
        </p:txBody>
      </p:sp>
      <p:pic>
        <p:nvPicPr>
          <p:cNvPr id="11" name="Picture 10" descr="stork w bab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3733800"/>
            <a:ext cx="761934" cy="638042"/>
          </a:xfrm>
          <a:prstGeom prst="rect">
            <a:avLst/>
          </a:prstGeom>
        </p:spPr>
      </p:pic>
      <p:pic>
        <p:nvPicPr>
          <p:cNvPr id="12" name="Picture 11" descr="tombstone RIP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9400" y="4191000"/>
            <a:ext cx="644237" cy="708660"/>
          </a:xfrm>
          <a:prstGeom prst="rect">
            <a:avLst/>
          </a:prstGeom>
        </p:spPr>
      </p:pic>
      <p:pic>
        <p:nvPicPr>
          <p:cNvPr id="13" name="Picture 12" descr="suitcas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43800" y="3581400"/>
            <a:ext cx="484149" cy="606408"/>
          </a:xfrm>
          <a:prstGeom prst="rect">
            <a:avLst/>
          </a:prstGeom>
        </p:spPr>
      </p:pic>
      <p:pic>
        <p:nvPicPr>
          <p:cNvPr id="14" name="Picture 13" descr="suitcase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48600" y="4191000"/>
            <a:ext cx="528054" cy="5756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One last thing…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295400"/>
          </a:xfrm>
        </p:spPr>
        <p:txBody>
          <a:bodyPr>
            <a:normAutofit/>
          </a:bodyPr>
          <a:lstStyle/>
          <a:p>
            <a:r>
              <a:rPr lang="en-US" dirty="0"/>
              <a:t>All these rates provide valuable information, but there is one more important statistic that has yet to be mentioned… </a:t>
            </a:r>
            <a:r>
              <a:rPr lang="en-US" dirty="0">
                <a:solidFill>
                  <a:srgbClr val="FF0000"/>
                </a:solidFill>
              </a:rPr>
              <a:t>doubling time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819400"/>
            <a:ext cx="8229600" cy="1447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Doubling time refers to the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amount of time it would take for a population to double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(at the current population growth rate)</a:t>
            </a:r>
          </a:p>
        </p:txBody>
      </p:sp>
      <p:pic>
        <p:nvPicPr>
          <p:cNvPr id="5" name="Picture 4" descr="stick figur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4495800"/>
            <a:ext cx="1247775" cy="1019175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3200400" y="5029200"/>
            <a:ext cx="2362200" cy="1588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stick figur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5105400"/>
            <a:ext cx="1247775" cy="1019175"/>
          </a:xfrm>
          <a:prstGeom prst="rect">
            <a:avLst/>
          </a:prstGeom>
        </p:spPr>
      </p:pic>
      <p:pic>
        <p:nvPicPr>
          <p:cNvPr id="9" name="Picture 8" descr="stick figur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3962400"/>
            <a:ext cx="1247775" cy="10191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505200" y="51816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How long?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CA" dirty="0"/>
              <a:t>Doubling Time &amp; Rule of 70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447800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quick and easy way to calculate doubling time is to use something called the </a:t>
            </a:r>
            <a:r>
              <a:rPr lang="en-US" sz="2600" dirty="0">
                <a:solidFill>
                  <a:srgbClr val="FF0000"/>
                </a:solidFill>
              </a:rPr>
              <a:t>R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ule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70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3622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Rule of 70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simply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dividing 70 by the population growth rate: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3276600"/>
            <a:ext cx="82296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 the formula for doubling time is: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2000" y="409569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C00CC"/>
                </a:solidFill>
              </a:rPr>
              <a:t>Doubling time</a:t>
            </a:r>
            <a:r>
              <a:rPr lang="en-US" sz="2800" dirty="0"/>
              <a:t> = 70 ÷ population growth 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CA" dirty="0"/>
              <a:t>Back to our example…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371600"/>
          </a:xfrm>
        </p:spPr>
        <p:txBody>
          <a:bodyPr>
            <a:normAutofit/>
          </a:bodyPr>
          <a:lstStyle/>
          <a:p>
            <a:r>
              <a:rPr lang="en-US" dirty="0"/>
              <a:t>So for </a:t>
            </a:r>
            <a:r>
              <a:rPr lang="en-US" dirty="0" err="1"/>
              <a:t>Durktown</a:t>
            </a:r>
            <a:r>
              <a:rPr lang="en-US" dirty="0"/>
              <a:t>, with a population of 10,000, how long would it take for its population to double to 20,000?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743200"/>
            <a:ext cx="739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Doubling time = 70 ÷ population growth rate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3200400"/>
            <a:ext cx="739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Doubling time = 70 ÷ 1.1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3657600"/>
            <a:ext cx="739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Doubling time = 63.6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4267200"/>
            <a:ext cx="8229600" cy="13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noProof="0" dirty="0"/>
              <a:t>A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 the current population growth rate, it would take </a:t>
            </a:r>
            <a:r>
              <a:rPr kumimoji="0" lang="en-US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Friesentown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about 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64 years 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double its population to 20,000.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2800" y="365760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(or almost 64 years)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72200" y="2514600"/>
            <a:ext cx="2743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By the way, notice we used 1.1 (</a:t>
            </a:r>
            <a:r>
              <a:rPr lang="en-CA" dirty="0">
                <a:solidFill>
                  <a:srgbClr val="0000CC"/>
                </a:solidFill>
              </a:rPr>
              <a:t>the percent</a:t>
            </a:r>
            <a:r>
              <a:rPr lang="en-CA" dirty="0">
                <a:solidFill>
                  <a:srgbClr val="FF0000"/>
                </a:solidFill>
              </a:rPr>
              <a:t>) and NOT 11 (the per 1000 people rate). This is important!!!</a:t>
            </a:r>
          </a:p>
        </p:txBody>
      </p:sp>
      <p:cxnSp>
        <p:nvCxnSpPr>
          <p:cNvPr id="12" name="Straight Arrow Connector 11"/>
          <p:cNvCxnSpPr>
            <a:stCxn id="9" idx="1"/>
          </p:cNvCxnSpPr>
          <p:nvPr/>
        </p:nvCxnSpPr>
        <p:spPr>
          <a:xfrm rot="10800000" flipV="1">
            <a:off x="3581400" y="3253264"/>
            <a:ext cx="2590800" cy="17573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CA" dirty="0"/>
              <a:t>Time for some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036320"/>
          </a:xfrm>
        </p:spPr>
        <p:txBody>
          <a:bodyPr/>
          <a:lstStyle/>
          <a:p>
            <a:r>
              <a:rPr lang="en-CA" dirty="0"/>
              <a:t>OK, now that you’ve learned about all these rates that are used in demography, let’s put them to practice!</a:t>
            </a:r>
          </a:p>
        </p:txBody>
      </p:sp>
      <p:pic>
        <p:nvPicPr>
          <p:cNvPr id="4" name="Picture 3" descr="200x1000_fitbox-hand_holding_calculato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2819400"/>
            <a:ext cx="2667000" cy="33737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/>
          <a:lstStyle/>
          <a:p>
            <a:r>
              <a:rPr lang="en-US" dirty="0"/>
              <a:t>Calculating population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655637"/>
          </a:xfrm>
        </p:spPr>
        <p:txBody>
          <a:bodyPr>
            <a:normAutofit/>
          </a:bodyPr>
          <a:lstStyle/>
          <a:p>
            <a:r>
              <a:rPr lang="en-US" sz="2800" dirty="0"/>
              <a:t>Put simply, population is affected by 4 factors: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90600" y="2027237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1) Birth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90600" y="2479972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2) Death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90600" y="2937172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3) Immigration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90600" y="36576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4) Emigration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304800" y="4572000"/>
            <a:ext cx="8686800" cy="65563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Birth and immigration have a positive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(+)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effect</a:t>
            </a:r>
            <a:r>
              <a:rPr kumimoji="0" lang="en-US" sz="22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on population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304800" y="5181600"/>
            <a:ext cx="8686800" cy="65563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en-US" sz="2200" noProof="0" dirty="0">
                <a:solidFill>
                  <a:schemeClr val="tx2"/>
                </a:solidFill>
              </a:rPr>
              <a:t>D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eath and emigration have a negative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- )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effect</a:t>
            </a:r>
            <a:r>
              <a:rPr kumimoji="0" lang="en-US" sz="22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on population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81200" y="202277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9900"/>
                </a:solidFill>
              </a:rPr>
              <a:t>(+)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48000" y="293717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9900"/>
                </a:solidFill>
              </a:rPr>
              <a:t>(+)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09800" y="2479972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( - 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895600" y="36576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( - 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95400" y="32766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(moving permanently </a:t>
            </a:r>
            <a:r>
              <a:rPr lang="en-US" dirty="0">
                <a:solidFill>
                  <a:srgbClr val="CC00CC"/>
                </a:solidFill>
              </a:rPr>
              <a:t>to</a:t>
            </a:r>
            <a:r>
              <a:rPr lang="en-US" dirty="0"/>
              <a:t> a new country)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295400" y="40386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(moving permanently </a:t>
            </a:r>
            <a:r>
              <a:rPr lang="en-US" dirty="0">
                <a:solidFill>
                  <a:srgbClr val="CC00CC"/>
                </a:solidFill>
              </a:rPr>
              <a:t>from</a:t>
            </a:r>
            <a:r>
              <a:rPr lang="en-US" dirty="0"/>
              <a:t> one’s native country)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/>
          <a:lstStyle/>
          <a:p>
            <a:r>
              <a:rPr lang="en-US" dirty="0"/>
              <a:t>A simple formula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189037"/>
          </a:xfrm>
        </p:spPr>
        <p:txBody>
          <a:bodyPr>
            <a:normAutofit/>
          </a:bodyPr>
          <a:lstStyle/>
          <a:p>
            <a:r>
              <a:rPr lang="en-US" sz="2800" dirty="0"/>
              <a:t>We can take all these factors and make a simple formula: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8194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final population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7400" y="28194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starting population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52600" y="29718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=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24200" y="2971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+ births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67200" y="29718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- deaths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57800" y="29718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+ immigration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0" y="297180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- emigration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3962400"/>
            <a:ext cx="830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For example: If Guelph has a population of 120,000 on January 1</a:t>
            </a:r>
            <a:r>
              <a:rPr lang="en-US" baseline="30000" dirty="0">
                <a:solidFill>
                  <a:srgbClr val="FF0000"/>
                </a:solidFill>
              </a:rPr>
              <a:t>st</a:t>
            </a:r>
            <a:r>
              <a:rPr lang="en-US" dirty="0">
                <a:solidFill>
                  <a:srgbClr val="FF0000"/>
                </a:solidFill>
              </a:rPr>
              <a:t> , 2009, what will its population be at the end of the year if there are 3000 births, 2000 deaths, 8000 immigrants, and 6000 emigrants?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4944070"/>
            <a:ext cx="830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final population = 120,000 + 3000 – 2000 + 8000 - 6000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5421868"/>
            <a:ext cx="830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final population = 123,000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Comparing? Use rates!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3792"/>
            <a:ext cx="8229600" cy="960120"/>
          </a:xfrm>
        </p:spPr>
        <p:txBody>
          <a:bodyPr/>
          <a:lstStyle/>
          <a:p>
            <a:r>
              <a:rPr lang="en-US" dirty="0"/>
              <a:t>In order to compare 2 different places, we need to use </a:t>
            </a:r>
            <a:r>
              <a:rPr lang="en-US" dirty="0">
                <a:solidFill>
                  <a:srgbClr val="FF0000"/>
                </a:solidFill>
              </a:rPr>
              <a:t>rates</a:t>
            </a:r>
            <a:r>
              <a:rPr lang="en-US" dirty="0"/>
              <a:t> instead of simply </a:t>
            </a:r>
            <a:r>
              <a:rPr lang="en-US" dirty="0">
                <a:solidFill>
                  <a:srgbClr val="009900"/>
                </a:solidFill>
              </a:rPr>
              <a:t>total numbers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48006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 So Italians have more babies than Canadians and they have bigger families than Canadians, right?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2298192"/>
            <a:ext cx="8229600" cy="57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example, let’s compare Canada with Italy: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large_flag_of_canada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4702" y="3124201"/>
            <a:ext cx="1665298" cy="838200"/>
          </a:xfrm>
          <a:prstGeom prst="rect">
            <a:avLst/>
          </a:prstGeom>
        </p:spPr>
      </p:pic>
      <p:pic>
        <p:nvPicPr>
          <p:cNvPr id="7" name="Picture 6" descr="italy fla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57800" y="3124200"/>
            <a:ext cx="1219200" cy="82829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3400" y="4343400"/>
            <a:ext cx="830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/>
              <a:t> In 2002, Canada had about 350,000 births while Italy had about 520,000.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5467290"/>
            <a:ext cx="830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/>
              <a:t> Well actually, NO!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19400" y="5181600"/>
            <a:ext cx="129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FF0000"/>
                </a:solidFill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990600"/>
            <a:ext cx="815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/>
              <a:t> In 2002, Canada’s population was only 31.9 million whereas Italy’s was 57.9 million. So we have to “level the playing field” by calculating the birth </a:t>
            </a:r>
            <a:r>
              <a:rPr lang="en-US" sz="2000" dirty="0">
                <a:solidFill>
                  <a:srgbClr val="FF0000"/>
                </a:solidFill>
              </a:rPr>
              <a:t>rate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1959114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/>
              <a:t> Usually, the birth rate is calculated as </a:t>
            </a:r>
            <a:r>
              <a:rPr lang="en-US" sz="2000" dirty="0">
                <a:solidFill>
                  <a:srgbClr val="0000FF"/>
                </a:solidFill>
              </a:rPr>
              <a:t>how many births there are per 1000 people</a:t>
            </a:r>
            <a:r>
              <a:rPr lang="en-US" sz="2000" dirty="0"/>
              <a:t> (using this easy formula: </a:t>
            </a:r>
            <a:r>
              <a:rPr lang="en-US" sz="2000" dirty="0">
                <a:solidFill>
                  <a:srgbClr val="FF0000"/>
                </a:solidFill>
              </a:rPr>
              <a:t>births ÷ population x 1000</a:t>
            </a:r>
            <a:r>
              <a:rPr lang="en-US" sz="2000" dirty="0"/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743200"/>
            <a:ext cx="815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/>
              <a:t> When we calculate the birth rates for Canada and Italy, we get these results: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/>
              <a:t> Canada: 11 births / 1000 people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/>
              <a:t> Italy: 9 births / 1000 people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4095690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/>
              <a:t> So Canadians, on average, have more babies! </a:t>
            </a:r>
          </a:p>
        </p:txBody>
      </p:sp>
      <p:pic>
        <p:nvPicPr>
          <p:cNvPr id="8" name="Picture 7" descr="canada tshirt bab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3276600"/>
            <a:ext cx="2438400" cy="243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Some other rates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036320"/>
          </a:xfrm>
        </p:spPr>
        <p:txBody>
          <a:bodyPr/>
          <a:lstStyle/>
          <a:p>
            <a:r>
              <a:rPr lang="en-US" dirty="0"/>
              <a:t>OK, so now that you know about the </a:t>
            </a:r>
            <a:r>
              <a:rPr lang="en-US" dirty="0">
                <a:solidFill>
                  <a:srgbClr val="FF0000"/>
                </a:solidFill>
              </a:rPr>
              <a:t>birth rate</a:t>
            </a:r>
            <a:r>
              <a:rPr lang="en-US" dirty="0"/>
              <a:t>, you can learn the other rates…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468880"/>
            <a:ext cx="8229600" cy="103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Death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rate 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(deaths per 1000):</a:t>
            </a:r>
          </a:p>
          <a:p>
            <a:pPr marL="731520" lvl="1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deaths ÷ population x 1000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611880"/>
            <a:ext cx="8229600" cy="103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Immigration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rate 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(immigrants per 1000):</a:t>
            </a:r>
          </a:p>
          <a:p>
            <a:pPr marL="731520" lvl="1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400" dirty="0" err="1"/>
              <a:t>i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mmigrants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÷ population x 1000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4754880"/>
            <a:ext cx="8229600" cy="103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Emigration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rate 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(emigrants per 1000):</a:t>
            </a:r>
          </a:p>
          <a:p>
            <a:pPr marL="731520" lvl="1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400" dirty="0"/>
              <a:t>e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migrants ÷ population x 1000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tombstone RI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2301240"/>
            <a:ext cx="990600" cy="1089660"/>
          </a:xfrm>
          <a:prstGeom prst="rect">
            <a:avLst/>
          </a:prstGeom>
        </p:spPr>
      </p:pic>
      <p:pic>
        <p:nvPicPr>
          <p:cNvPr id="8" name="Picture 7" descr="suitcas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4600" y="3503276"/>
            <a:ext cx="762000" cy="954424"/>
          </a:xfrm>
          <a:prstGeom prst="rect">
            <a:avLst/>
          </a:prstGeom>
        </p:spPr>
      </p:pic>
      <p:pic>
        <p:nvPicPr>
          <p:cNvPr id="11" name="Picture 10" descr="suitcase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0" y="4724400"/>
            <a:ext cx="838199" cy="9137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Rates continued…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3792"/>
            <a:ext cx="8229600" cy="731520"/>
          </a:xfrm>
        </p:spPr>
        <p:txBody>
          <a:bodyPr/>
          <a:lstStyle/>
          <a:p>
            <a:r>
              <a:rPr lang="en-US" dirty="0"/>
              <a:t>And finally: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39112"/>
            <a:ext cx="8229600" cy="112699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Natural increase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rate</a:t>
            </a:r>
          </a:p>
          <a:p>
            <a:pPr marL="731520" lvl="1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400" dirty="0"/>
              <a:t>birth rate – death rate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230880"/>
            <a:ext cx="8229600" cy="96012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Net migration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rate</a:t>
            </a:r>
          </a:p>
          <a:p>
            <a:pPr marL="731520" lvl="1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400" dirty="0"/>
              <a:t>immigration rate – emigration rate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4373880"/>
            <a:ext cx="8229600" cy="96012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Population growth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rate</a:t>
            </a:r>
          </a:p>
          <a:p>
            <a:pPr marL="731520" lvl="1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400" dirty="0"/>
              <a:t>natural increase rate + net migration rate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tombstone RI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1905000"/>
            <a:ext cx="852055" cy="937260"/>
          </a:xfrm>
          <a:prstGeom prst="rect">
            <a:avLst/>
          </a:prstGeom>
        </p:spPr>
      </p:pic>
      <p:pic>
        <p:nvPicPr>
          <p:cNvPr id="9" name="Picture 8" descr="suitcas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3124200"/>
            <a:ext cx="640326" cy="802024"/>
          </a:xfrm>
          <a:prstGeom prst="rect">
            <a:avLst/>
          </a:prstGeom>
        </p:spPr>
      </p:pic>
      <p:pic>
        <p:nvPicPr>
          <p:cNvPr id="7" name="Picture 6" descr="stork w baby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9600" y="1752600"/>
            <a:ext cx="1007719" cy="843862"/>
          </a:xfrm>
          <a:prstGeom prst="rect">
            <a:avLst/>
          </a:prstGeom>
        </p:spPr>
      </p:pic>
      <p:pic>
        <p:nvPicPr>
          <p:cNvPr id="12" name="Picture 11" descr="suitcase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81800" y="3352800"/>
            <a:ext cx="698394" cy="761312"/>
          </a:xfrm>
          <a:prstGeom prst="rect">
            <a:avLst/>
          </a:prstGeom>
        </p:spPr>
      </p:pic>
      <p:pic>
        <p:nvPicPr>
          <p:cNvPr id="13" name="Picture 12" descr="stork w baby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3600" y="5257800"/>
            <a:ext cx="761934" cy="638042"/>
          </a:xfrm>
          <a:prstGeom prst="rect">
            <a:avLst/>
          </a:prstGeom>
        </p:spPr>
      </p:pic>
      <p:pic>
        <p:nvPicPr>
          <p:cNvPr id="14" name="Picture 13" descr="tombstone RI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400" y="5257800"/>
            <a:ext cx="644237" cy="708660"/>
          </a:xfrm>
          <a:prstGeom prst="rect">
            <a:avLst/>
          </a:prstGeom>
        </p:spPr>
      </p:pic>
      <p:pic>
        <p:nvPicPr>
          <p:cNvPr id="15" name="Picture 14" descr="suitcas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400" y="5191530"/>
            <a:ext cx="484149" cy="606408"/>
          </a:xfrm>
          <a:prstGeom prst="rect">
            <a:avLst/>
          </a:prstGeom>
        </p:spPr>
      </p:pic>
      <p:pic>
        <p:nvPicPr>
          <p:cNvPr id="16" name="Picture 15" descr="suitcase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0200" y="5257800"/>
            <a:ext cx="528054" cy="5756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An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7592"/>
            <a:ext cx="8229600" cy="1112520"/>
          </a:xfrm>
        </p:spPr>
        <p:txBody>
          <a:bodyPr/>
          <a:lstStyle/>
          <a:p>
            <a:r>
              <a:rPr lang="en-US" dirty="0"/>
              <a:t>OK, there were a lot of rates there. To help you remember and understand them, here’s an example: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19200" y="2514600"/>
          <a:ext cx="6553200" cy="1716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0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2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0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0892">
                <a:tc gridSpan="5"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Durktown</a:t>
                      </a:r>
                      <a:r>
                        <a:rPr lang="en-US" sz="2400" dirty="0"/>
                        <a:t> (2011)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Births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Deaths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Immigrants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Emigrants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89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45720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Birth rate = births ÷ population x 1000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508629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Birth rate = 150 ÷ 10,000 x 1000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56388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Birth rate = 15</a:t>
            </a:r>
          </a:p>
        </p:txBody>
      </p:sp>
      <p:pic>
        <p:nvPicPr>
          <p:cNvPr id="8" name="Picture 7" descr="stork w bab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4648200"/>
            <a:ext cx="1007719" cy="84386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181600" y="5486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(per 1000 people)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600069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(that’s 15 per 1000 people … or </a:t>
            </a:r>
            <a:r>
              <a:rPr lang="en-US" sz="2000" dirty="0">
                <a:solidFill>
                  <a:srgbClr val="FF0000"/>
                </a:solidFill>
              </a:rPr>
              <a:t>1.5%</a:t>
            </a:r>
            <a:r>
              <a:rPr lang="en-US" sz="2000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Example continued…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19200" y="1371601"/>
          <a:ext cx="6553200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0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2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0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2710">
                <a:tc gridSpan="5"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Durktown</a:t>
                      </a:r>
                      <a:r>
                        <a:rPr lang="en-US" sz="2000" dirty="0"/>
                        <a:t> (2011)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10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 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Births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Deaths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Immigrants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Emigrants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37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29718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Death rate = deaths ÷ population x 1000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348609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Death rate = 100÷ 10,000 x 1000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403860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Death rate = 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81600" y="38862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(per 1000 people)</a:t>
            </a:r>
          </a:p>
        </p:txBody>
      </p:sp>
      <p:pic>
        <p:nvPicPr>
          <p:cNvPr id="10" name="Picture 9" descr="tombstone RI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3048000"/>
            <a:ext cx="852055" cy="93726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 flipV="1">
            <a:off x="152400" y="4495800"/>
            <a:ext cx="8839200" cy="7620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85800" y="4724400"/>
            <a:ext cx="579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Immigration rate = immigrants ÷ population x 1000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" y="523869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Immigration rate = 80 ÷ 10,000 x 1000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" y="57912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Immigration rate = 8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72200" y="5638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(per 1000 people)</a:t>
            </a:r>
          </a:p>
        </p:txBody>
      </p:sp>
      <p:pic>
        <p:nvPicPr>
          <p:cNvPr id="20" name="Picture 19" descr="suitcas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1800" y="4876800"/>
            <a:ext cx="640326" cy="802024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514600" y="403860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(or 1.0%)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00400" y="57912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(or 0.8%)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5" grpId="0"/>
      <p:bldP spid="16" grpId="0"/>
      <p:bldP spid="17" grpId="0"/>
      <p:bldP spid="18" grpId="0"/>
      <p:bldP spid="19" grpId="0"/>
      <p:bldP spid="2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2213</TotalTime>
  <Words>1055</Words>
  <Application>Microsoft Office PowerPoint</Application>
  <PresentationFormat>On-screen Show (4:3)</PresentationFormat>
  <Paragraphs>220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Constantia</vt:lpstr>
      <vt:lpstr>Wingdings 2</vt:lpstr>
      <vt:lpstr>Flow</vt:lpstr>
      <vt:lpstr>Population Calculations</vt:lpstr>
      <vt:lpstr>Calculating population</vt:lpstr>
      <vt:lpstr>A simple formula</vt:lpstr>
      <vt:lpstr>Comparing? Use rates!</vt:lpstr>
      <vt:lpstr>PowerPoint Presentation</vt:lpstr>
      <vt:lpstr>Some other rates</vt:lpstr>
      <vt:lpstr>Rates continued…</vt:lpstr>
      <vt:lpstr>An example</vt:lpstr>
      <vt:lpstr>Example continued…</vt:lpstr>
      <vt:lpstr>Example continued…</vt:lpstr>
      <vt:lpstr>Example continued…</vt:lpstr>
      <vt:lpstr>Example continued…</vt:lpstr>
      <vt:lpstr>One last thing…</vt:lpstr>
      <vt:lpstr>Doubling Time &amp; Rule of 70</vt:lpstr>
      <vt:lpstr>Back to our example…</vt:lpstr>
      <vt:lpstr>Time for some practice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Population Calculations</dc:title>
  <dc:creator>user</dc:creator>
  <cp:lastModifiedBy>Shaheer Akram</cp:lastModifiedBy>
  <cp:revision>88</cp:revision>
  <dcterms:created xsi:type="dcterms:W3CDTF">2009-04-01T21:14:27Z</dcterms:created>
  <dcterms:modified xsi:type="dcterms:W3CDTF">2022-02-03T17:08:04Z</dcterms:modified>
</cp:coreProperties>
</file>