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Lato" panose="020F0502020204030203" pitchFamily="34" charset="0"/>
      <p:regular r:id="rId28"/>
      <p:bold r:id="rId29"/>
      <p:italic r:id="rId30"/>
      <p:boldItalic r:id="rId31"/>
    </p:embeddedFont>
    <p:embeddedFont>
      <p:font typeface="Lato Hairline" panose="020B0604020202020204" charset="0"/>
      <p:regular r:id="rId32"/>
      <p:bold r:id="rId33"/>
      <p:italic r:id="rId34"/>
      <p:boldItalic r:id="rId35"/>
    </p:embeddedFont>
    <p:embeddedFont>
      <p:font typeface="Lato Light" panose="020F0502020204030203"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54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3325707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06501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af6fa1ed5_0_3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Google Shape;112;g3af6fa1ed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06091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af6fa1ed5_0_4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Google Shape;119;g3af6fa1ed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473999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af6fa1ed5_0_4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Google Shape;126;g3af6fa1ed5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336832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af6fa1ed5_0_5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Google Shape;133;g3af6fa1ed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184472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af6fa1ed5_0_6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Google Shape;140;g3af6fa1ed5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456594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af6fa1ed5_0_7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Google Shape;147;g3af6fa1ed5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860287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af6fa1ed5_0_7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Google Shape;154;g3af6fa1ed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019653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af6fa1ed5_0_8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Google Shape;161;g3af6fa1ed5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685854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af6fa1ed5_0_9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Google Shape;167;g3af6fa1ed5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676735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af6fa1ed5_0_13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Google Shape;173;g3af6fa1ed5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430221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Google Shape;6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94736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af6fa1ed5_0_9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Google Shape;179;g3af6fa1ed5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450317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af6fa1ed5_0_10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Google Shape;185;g3af6fa1ed5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529424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af6fa1ed5_0_13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Google Shape;190;g3af6fa1ed5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425810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af6fa1ed5_0_10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Google Shape;196;g3af6fa1ed5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279347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af6fa1ed5_0_11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Google Shape;202;g3af6fa1ed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027523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af6fa1ed5_0_14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Google Shape;208;g3af6fa1ed5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881168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Google Shape;6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76102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af6fa1ed5_0_12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Google Shape;75;g3af6fa1ed5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748844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5f391192_04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Google Shape;8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71532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af6fa1ed5_0_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Google Shape;87;g3af6fa1ed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155781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af6fa1ed5_0_12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Google Shape;93;g3af6fa1ed5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278273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af6fa1ed5_0_1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Google Shape;99;g3af6fa1ed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998349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af6fa1ed5_0_2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Google Shape;105;g3af6fa1ed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943444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2" descr="paint_transparent1.png"/>
          <p:cNvPicPr preferRelativeResize="0"/>
          <p:nvPr/>
        </p:nvPicPr>
        <p:blipFill rotWithShape="1">
          <a:blip r:embed="rId3">
            <a:alphaModFix/>
          </a:blip>
          <a:srcRect l="55211"/>
          <a:stretch/>
        </p:blipFill>
        <p:spPr>
          <a:xfrm>
            <a:off x="1" y="0"/>
            <a:ext cx="4095677" cy="5143500"/>
          </a:xfrm>
          <a:prstGeom prst="rect">
            <a:avLst/>
          </a:prstGeom>
          <a:noFill/>
          <a:ln>
            <a:noFill/>
          </a:ln>
        </p:spPr>
      </p:pic>
      <p:sp>
        <p:nvSpPr>
          <p:cNvPr id="11" name="Google Shape;11;p2"/>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lstStyle>
            <a:lvl1pPr lv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rectangle">
  <p:cSld name="BLANK_1">
    <p:bg>
      <p:bgPr>
        <a:blipFill>
          <a:blip r:embed="rId2">
            <a:alphaModFix/>
          </a:blip>
          <a:stretch>
            <a:fillRect/>
          </a:stretch>
        </a:blipFill>
        <a:effectLst/>
      </p:bgPr>
    </p:bg>
    <p:spTree>
      <p:nvGrpSpPr>
        <p:cNvPr id="1" name="Shape 50"/>
        <p:cNvGrpSpPr/>
        <p:nvPr/>
      </p:nvGrpSpPr>
      <p:grpSpPr>
        <a:xfrm>
          <a:off x="0" y="0"/>
          <a:ext cx="0" cy="0"/>
          <a:chOff x="0" y="0"/>
          <a:chExt cx="0" cy="0"/>
        </a:xfrm>
      </p:grpSpPr>
      <p:pic>
        <p:nvPicPr>
          <p:cNvPr id="51" name="Google Shape;51;p11" descr="paint_transparent3.png"/>
          <p:cNvPicPr preferRelativeResize="0"/>
          <p:nvPr/>
        </p:nvPicPr>
        <p:blipFill>
          <a:blip r:embed="rId3">
            <a:alphaModFix/>
          </a:blip>
          <a:stretch>
            <a:fillRect/>
          </a:stretch>
        </p:blipFill>
        <p:spPr>
          <a:xfrm>
            <a:off x="0" y="0"/>
            <a:ext cx="9144000" cy="5143503"/>
          </a:xfrm>
          <a:prstGeom prst="rect">
            <a:avLst/>
          </a:prstGeom>
          <a:noFill/>
          <a:ln>
            <a:noFill/>
          </a:ln>
        </p:spPr>
      </p:pic>
      <p:sp>
        <p:nvSpPr>
          <p:cNvPr id="52" name="Google Shape;52;p11"/>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lvl1pPr lvl="0" algn="ctr" rtl="0">
              <a:buNone/>
              <a:defRPr>
                <a:solidFill>
                  <a:srgbClr val="999999"/>
                </a:solidFill>
              </a:defRPr>
            </a:lvl1pPr>
            <a:lvl2pPr lvl="1" algn="ctr" rtl="0">
              <a:buNone/>
              <a:defRPr>
                <a:solidFill>
                  <a:srgbClr val="999999"/>
                </a:solidFill>
              </a:defRPr>
            </a:lvl2pPr>
            <a:lvl3pPr lvl="2" algn="ctr" rtl="0">
              <a:buNone/>
              <a:defRPr>
                <a:solidFill>
                  <a:srgbClr val="999999"/>
                </a:solidFill>
              </a:defRPr>
            </a:lvl3pPr>
            <a:lvl4pPr lvl="3" algn="ctr" rtl="0">
              <a:buNone/>
              <a:defRPr>
                <a:solidFill>
                  <a:srgbClr val="999999"/>
                </a:solidFill>
              </a:defRPr>
            </a:lvl4pPr>
            <a:lvl5pPr lvl="4" algn="ctr" rtl="0">
              <a:buNone/>
              <a:defRPr>
                <a:solidFill>
                  <a:srgbClr val="999999"/>
                </a:solidFill>
              </a:defRPr>
            </a:lvl5pPr>
            <a:lvl6pPr lvl="5" algn="ctr" rtl="0">
              <a:buNone/>
              <a:defRPr>
                <a:solidFill>
                  <a:srgbClr val="999999"/>
                </a:solidFill>
              </a:defRPr>
            </a:lvl6pPr>
            <a:lvl7pPr lvl="6" algn="ctr" rtl="0">
              <a:buNone/>
              <a:defRPr>
                <a:solidFill>
                  <a:srgbClr val="999999"/>
                </a:solidFill>
              </a:defRPr>
            </a:lvl7pPr>
            <a:lvl8pPr lvl="7" algn="ctr" rtl="0">
              <a:buNone/>
              <a:defRPr>
                <a:solidFill>
                  <a:srgbClr val="999999"/>
                </a:solidFill>
              </a:defRPr>
            </a:lvl8pPr>
            <a:lvl9pPr lvl="8" algn="ctr" rtl="0">
              <a:buNone/>
              <a:defRPr>
                <a:solidFill>
                  <a:srgbClr val="999999"/>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half">
  <p:cSld name="BLANK_1_1">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pic>
        <p:nvPicPr>
          <p:cNvPr id="55" name="Google Shape;55;p12" descr="paint_transparent1.png"/>
          <p:cNvPicPr preferRelativeResize="0"/>
          <p:nvPr/>
        </p:nvPicPr>
        <p:blipFill rotWithShape="1">
          <a:blip r:embed="rId3">
            <a:alphaModFix/>
          </a:blip>
          <a:srcRect l="27161"/>
          <a:stretch/>
        </p:blipFill>
        <p:spPr>
          <a:xfrm>
            <a:off x="0" y="0"/>
            <a:ext cx="6660552"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3" descr="paint_transparent4.png"/>
          <p:cNvPicPr preferRelativeResize="0"/>
          <p:nvPr/>
        </p:nvPicPr>
        <p:blipFill rotWithShape="1">
          <a:blip r:embed="rId3">
            <a:alphaModFix/>
          </a:blip>
          <a:srcRect r="49954"/>
          <a:stretch/>
        </p:blipFill>
        <p:spPr>
          <a:xfrm>
            <a:off x="4567925" y="0"/>
            <a:ext cx="4576075" cy="5143524"/>
          </a:xfrm>
          <a:prstGeom prst="rect">
            <a:avLst/>
          </a:prstGeom>
          <a:noFill/>
          <a:ln>
            <a:noFill/>
          </a:ln>
        </p:spPr>
      </p:pic>
      <p:sp>
        <p:nvSpPr>
          <p:cNvPr id="14" name="Google Shape;14;p3"/>
          <p:cNvSpPr/>
          <p:nvPr/>
        </p:nvSpPr>
        <p:spPr>
          <a:xfrm>
            <a:off x="0" y="-150"/>
            <a:ext cx="53007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Google Shape;15;p3"/>
          <p:cNvSpPr txBox="1">
            <a:spLocks noGrp="1"/>
          </p:cNvSpPr>
          <p:nvPr>
            <p:ph type="ctrTitle"/>
          </p:nvPr>
        </p:nvSpPr>
        <p:spPr>
          <a:xfrm>
            <a:off x="685800" y="2878750"/>
            <a:ext cx="3914700" cy="11598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 name="Google Shape;16;p3"/>
          <p:cNvSpPr txBox="1">
            <a:spLocks noGrp="1"/>
          </p:cNvSpPr>
          <p:nvPr>
            <p:ph type="subTitle" idx="1"/>
          </p:nvPr>
        </p:nvSpPr>
        <p:spPr>
          <a:xfrm>
            <a:off x="685800" y="4135454"/>
            <a:ext cx="3914700" cy="7848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Google Shape;18;p4" descr="paint_transparent4.png"/>
          <p:cNvPicPr preferRelativeResize="0"/>
          <p:nvPr/>
        </p:nvPicPr>
        <p:blipFill>
          <a:blip r:embed="rId3">
            <a:alphaModFix/>
          </a:blip>
          <a:stretch>
            <a:fillRect/>
          </a:stretch>
        </p:blipFill>
        <p:spPr>
          <a:xfrm>
            <a:off x="0" y="-12"/>
            <a:ext cx="9144000" cy="5143513"/>
          </a:xfrm>
          <a:prstGeom prst="rect">
            <a:avLst/>
          </a:prstGeom>
          <a:noFill/>
          <a:ln>
            <a:noFill/>
          </a:ln>
        </p:spPr>
      </p:pic>
      <p:sp>
        <p:nvSpPr>
          <p:cNvPr id="19" name="Google Shape;19;p4"/>
          <p:cNvSpPr txBox="1">
            <a:spLocks noGrp="1"/>
          </p:cNvSpPr>
          <p:nvPr>
            <p:ph type="body" idx="1"/>
          </p:nvPr>
        </p:nvSpPr>
        <p:spPr>
          <a:xfrm>
            <a:off x="2483350" y="836125"/>
            <a:ext cx="4177200" cy="34713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Clr>
                <a:srgbClr val="FFFFFF"/>
              </a:buClr>
              <a:buSzPts val="2400"/>
              <a:buChar char="×"/>
              <a:defRPr sz="2400" i="1">
                <a:solidFill>
                  <a:srgbClr val="FFFFFF"/>
                </a:solidFill>
              </a:defRPr>
            </a:lvl1pPr>
            <a:lvl2pPr marL="914400" lvl="1" indent="-381000" algn="ctr" rtl="0">
              <a:spcBef>
                <a:spcPts val="0"/>
              </a:spcBef>
              <a:spcAft>
                <a:spcPts val="0"/>
              </a:spcAft>
              <a:buClr>
                <a:srgbClr val="FFFFFF"/>
              </a:buClr>
              <a:buSzPts val="2400"/>
              <a:buChar char="×"/>
              <a:defRPr sz="2400" i="1">
                <a:solidFill>
                  <a:srgbClr val="FFFFFF"/>
                </a:solidFill>
              </a:defRPr>
            </a:lvl2pPr>
            <a:lvl3pPr marL="1371600" lvl="2" indent="-381000" algn="ctr" rtl="0">
              <a:spcBef>
                <a:spcPts val="0"/>
              </a:spcBef>
              <a:spcAft>
                <a:spcPts val="0"/>
              </a:spcAft>
              <a:buClr>
                <a:srgbClr val="FFFFFF"/>
              </a:buClr>
              <a:buSzPts val="2400"/>
              <a:buChar char="×"/>
              <a:defRPr sz="2400" i="1">
                <a:solidFill>
                  <a:srgbClr val="FFFFFF"/>
                </a:solidFill>
              </a:defRPr>
            </a:lvl3pPr>
            <a:lvl4pPr marL="1828800" lvl="3" indent="-381000" algn="ctr" rtl="0">
              <a:spcBef>
                <a:spcPts val="0"/>
              </a:spcBef>
              <a:spcAft>
                <a:spcPts val="0"/>
              </a:spcAft>
              <a:buClr>
                <a:srgbClr val="FFFFFF"/>
              </a:buClr>
              <a:buSzPts val="2400"/>
              <a:buChar char="×"/>
              <a:defRPr sz="2400" i="1">
                <a:solidFill>
                  <a:srgbClr val="FFFFFF"/>
                </a:solidFill>
              </a:defRPr>
            </a:lvl4pPr>
            <a:lvl5pPr marL="2286000" lvl="4" indent="-381000" algn="ctr" rtl="0">
              <a:spcBef>
                <a:spcPts val="0"/>
              </a:spcBef>
              <a:spcAft>
                <a:spcPts val="0"/>
              </a:spcAft>
              <a:buClr>
                <a:srgbClr val="FFFFFF"/>
              </a:buClr>
              <a:buSzPts val="2400"/>
              <a:buChar char="○"/>
              <a:defRPr sz="2400" i="1">
                <a:solidFill>
                  <a:srgbClr val="FFFFFF"/>
                </a:solidFill>
              </a:defRPr>
            </a:lvl5pPr>
            <a:lvl6pPr marL="2743200" lvl="5" indent="-381000" algn="ctr" rtl="0">
              <a:spcBef>
                <a:spcPts val="0"/>
              </a:spcBef>
              <a:spcAft>
                <a:spcPts val="0"/>
              </a:spcAft>
              <a:buClr>
                <a:srgbClr val="FFFFFF"/>
              </a:buClr>
              <a:buSzPts val="2400"/>
              <a:buChar char="■"/>
              <a:defRPr sz="2400" i="1">
                <a:solidFill>
                  <a:srgbClr val="FFFFFF"/>
                </a:solidFill>
              </a:defRPr>
            </a:lvl6pPr>
            <a:lvl7pPr marL="3200400" lvl="6" indent="-381000" algn="ctr" rtl="0">
              <a:spcBef>
                <a:spcPts val="0"/>
              </a:spcBef>
              <a:spcAft>
                <a:spcPts val="0"/>
              </a:spcAft>
              <a:buClr>
                <a:srgbClr val="FFFFFF"/>
              </a:buClr>
              <a:buSzPts val="2400"/>
              <a:buChar char="●"/>
              <a:defRPr sz="2400" i="1">
                <a:solidFill>
                  <a:srgbClr val="FFFFFF"/>
                </a:solidFill>
              </a:defRPr>
            </a:lvl7pPr>
            <a:lvl8pPr marL="3657600" lvl="7" indent="-381000" algn="ctr" rtl="0">
              <a:spcBef>
                <a:spcPts val="0"/>
              </a:spcBef>
              <a:spcAft>
                <a:spcPts val="0"/>
              </a:spcAft>
              <a:buClr>
                <a:srgbClr val="FFFFFF"/>
              </a:buClr>
              <a:buSzPts val="2400"/>
              <a:buChar char="○"/>
              <a:defRPr sz="2400" i="1">
                <a:solidFill>
                  <a:srgbClr val="FFFFFF"/>
                </a:solidFill>
              </a:defRPr>
            </a:lvl8pPr>
            <a:lvl9pPr marL="4114800" lvl="8" indent="-381000" algn="ctr">
              <a:spcBef>
                <a:spcPts val="0"/>
              </a:spcBef>
              <a:spcAft>
                <a:spcPts val="0"/>
              </a:spcAft>
              <a:buClr>
                <a:srgbClr val="FFFFFF"/>
              </a:buClr>
              <a:buSzPts val="2400"/>
              <a:buChar char="■"/>
              <a:defRPr sz="2400" i="1">
                <a:solidFill>
                  <a:srgbClr val="FFFFFF"/>
                </a:solidFill>
              </a:defRPr>
            </a:lvl9pPr>
          </a:lstStyle>
          <a:p>
            <a:endParaRPr/>
          </a:p>
        </p:txBody>
      </p:sp>
      <p:sp>
        <p:nvSpPr>
          <p:cNvPr id="20" name="Google Shape;20;p4"/>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21"/>
        <p:cNvGrpSpPr/>
        <p:nvPr/>
      </p:nvGrpSpPr>
      <p:grpSpPr>
        <a:xfrm>
          <a:off x="0" y="0"/>
          <a:ext cx="0" cy="0"/>
          <a:chOff x="0" y="0"/>
          <a:chExt cx="0" cy="0"/>
        </a:xfrm>
      </p:grpSpPr>
      <p:pic>
        <p:nvPicPr>
          <p:cNvPr id="22" name="Google Shape;22;p5"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a:spcBef>
                <a:spcPts val="0"/>
              </a:spcBef>
              <a:spcAft>
                <a:spcPts val="0"/>
              </a:spcAft>
              <a:buSzPts val="4800"/>
              <a:buFont typeface="Lato Hairline"/>
              <a:buNone/>
              <a:defRPr>
                <a:latin typeface="Lato Hairline"/>
                <a:ea typeface="Lato Hairline"/>
                <a:cs typeface="Lato Hairline"/>
                <a:sym typeface="Lato Hairline"/>
              </a:defRPr>
            </a:lvl1pPr>
            <a:lvl2pPr lvl="1">
              <a:spcBef>
                <a:spcPts val="0"/>
              </a:spcBef>
              <a:spcAft>
                <a:spcPts val="0"/>
              </a:spcAft>
              <a:buSzPts val="4800"/>
              <a:buFont typeface="Lato Hairline"/>
              <a:buNone/>
              <a:defRPr>
                <a:latin typeface="Lato Hairline"/>
                <a:ea typeface="Lato Hairline"/>
                <a:cs typeface="Lato Hairline"/>
                <a:sym typeface="Lato Hairline"/>
              </a:defRPr>
            </a:lvl2pPr>
            <a:lvl3pPr lvl="2">
              <a:spcBef>
                <a:spcPts val="0"/>
              </a:spcBef>
              <a:spcAft>
                <a:spcPts val="0"/>
              </a:spcAft>
              <a:buSzPts val="4800"/>
              <a:buFont typeface="Lato Hairline"/>
              <a:buNone/>
              <a:defRPr>
                <a:latin typeface="Lato Hairline"/>
                <a:ea typeface="Lato Hairline"/>
                <a:cs typeface="Lato Hairline"/>
                <a:sym typeface="Lato Hairline"/>
              </a:defRPr>
            </a:lvl3pPr>
            <a:lvl4pPr lvl="3">
              <a:spcBef>
                <a:spcPts val="0"/>
              </a:spcBef>
              <a:spcAft>
                <a:spcPts val="0"/>
              </a:spcAft>
              <a:buSzPts val="4800"/>
              <a:buFont typeface="Lato Hairline"/>
              <a:buNone/>
              <a:defRPr>
                <a:latin typeface="Lato Hairline"/>
                <a:ea typeface="Lato Hairline"/>
                <a:cs typeface="Lato Hairline"/>
                <a:sym typeface="Lato Hairline"/>
              </a:defRPr>
            </a:lvl4pPr>
            <a:lvl5pPr lvl="4">
              <a:spcBef>
                <a:spcPts val="0"/>
              </a:spcBef>
              <a:spcAft>
                <a:spcPts val="0"/>
              </a:spcAft>
              <a:buSzPts val="4800"/>
              <a:buFont typeface="Lato Hairline"/>
              <a:buNone/>
              <a:defRPr>
                <a:latin typeface="Lato Hairline"/>
                <a:ea typeface="Lato Hairline"/>
                <a:cs typeface="Lato Hairline"/>
                <a:sym typeface="Lato Hairline"/>
              </a:defRPr>
            </a:lvl5pPr>
            <a:lvl6pPr lvl="5">
              <a:spcBef>
                <a:spcPts val="0"/>
              </a:spcBef>
              <a:spcAft>
                <a:spcPts val="0"/>
              </a:spcAft>
              <a:buSzPts val="4800"/>
              <a:buFont typeface="Lato Hairline"/>
              <a:buNone/>
              <a:defRPr>
                <a:latin typeface="Lato Hairline"/>
                <a:ea typeface="Lato Hairline"/>
                <a:cs typeface="Lato Hairline"/>
                <a:sym typeface="Lato Hairline"/>
              </a:defRPr>
            </a:lvl6pPr>
            <a:lvl7pPr lvl="6">
              <a:spcBef>
                <a:spcPts val="0"/>
              </a:spcBef>
              <a:spcAft>
                <a:spcPts val="0"/>
              </a:spcAft>
              <a:buSzPts val="4800"/>
              <a:buFont typeface="Lato Hairline"/>
              <a:buNone/>
              <a:defRPr>
                <a:latin typeface="Lato Hairline"/>
                <a:ea typeface="Lato Hairline"/>
                <a:cs typeface="Lato Hairline"/>
                <a:sym typeface="Lato Hairline"/>
              </a:defRPr>
            </a:lvl7pPr>
            <a:lvl8pPr lvl="7">
              <a:spcBef>
                <a:spcPts val="0"/>
              </a:spcBef>
              <a:spcAft>
                <a:spcPts val="0"/>
              </a:spcAft>
              <a:buSzPts val="4800"/>
              <a:buFont typeface="Lato Hairline"/>
              <a:buNone/>
              <a:defRPr>
                <a:latin typeface="Lato Hairline"/>
                <a:ea typeface="Lato Hairline"/>
                <a:cs typeface="Lato Hairline"/>
                <a:sym typeface="Lato Hairline"/>
              </a:defRPr>
            </a:lvl8pPr>
            <a:lvl9pPr lvl="8">
              <a:spcBef>
                <a:spcPts val="0"/>
              </a:spcBef>
              <a:spcAft>
                <a:spcPts val="0"/>
              </a:spcAft>
              <a:buSzPts val="4800"/>
              <a:buFont typeface="Lato Hairline"/>
              <a:buNone/>
              <a:defRPr>
                <a:latin typeface="Lato Hairline"/>
                <a:ea typeface="Lato Hairline"/>
                <a:cs typeface="Lato Hairline"/>
                <a:sym typeface="Lato Hairline"/>
              </a:defRPr>
            </a:lvl9pPr>
          </a:lstStyle>
          <a:p>
            <a:endParaRPr/>
          </a:p>
        </p:txBody>
      </p:sp>
      <p:sp>
        <p:nvSpPr>
          <p:cNvPr id="24" name="Google Shape;24;p5"/>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6"/>
        <p:cNvGrpSpPr/>
        <p:nvPr/>
      </p:nvGrpSpPr>
      <p:grpSpPr>
        <a:xfrm>
          <a:off x="0" y="0"/>
          <a:ext cx="0" cy="0"/>
          <a:chOff x="0" y="0"/>
          <a:chExt cx="0" cy="0"/>
        </a:xfrm>
      </p:grpSpPr>
      <p:pic>
        <p:nvPicPr>
          <p:cNvPr id="27" name="Google Shape;27;p6"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9" name="Google Shape;29;p6"/>
          <p:cNvSpPr txBox="1">
            <a:spLocks noGrp="1"/>
          </p:cNvSpPr>
          <p:nvPr>
            <p:ph type="body" idx="1"/>
          </p:nvPr>
        </p:nvSpPr>
        <p:spPr>
          <a:xfrm>
            <a:off x="457200" y="2211825"/>
            <a:ext cx="2675100" cy="26379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0" name="Google Shape;30;p6"/>
          <p:cNvSpPr txBox="1">
            <a:spLocks noGrp="1"/>
          </p:cNvSpPr>
          <p:nvPr>
            <p:ph type="body" idx="2"/>
          </p:nvPr>
        </p:nvSpPr>
        <p:spPr>
          <a:xfrm>
            <a:off x="3293406" y="2211825"/>
            <a:ext cx="2675100" cy="26379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p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33" name="Google Shape;33;p7"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34" name="Google Shape;34;p7"/>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5" name="Google Shape;35;p7"/>
          <p:cNvSpPr txBox="1">
            <a:spLocks noGrp="1"/>
          </p:cNvSpPr>
          <p:nvPr>
            <p:ph type="body" idx="1"/>
          </p:nvPr>
        </p:nvSpPr>
        <p:spPr>
          <a:xfrm>
            <a:off x="489775"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6" name="Google Shape;36;p7"/>
          <p:cNvSpPr txBox="1">
            <a:spLocks noGrp="1"/>
          </p:cNvSpPr>
          <p:nvPr>
            <p:ph type="body" idx="2"/>
          </p:nvPr>
        </p:nvSpPr>
        <p:spPr>
          <a:xfrm>
            <a:off x="2415136"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7" name="Google Shape;37;p7"/>
          <p:cNvSpPr txBox="1">
            <a:spLocks noGrp="1"/>
          </p:cNvSpPr>
          <p:nvPr>
            <p:ph type="body" idx="3"/>
          </p:nvPr>
        </p:nvSpPr>
        <p:spPr>
          <a:xfrm>
            <a:off x="4340497"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9"/>
        <p:cNvGrpSpPr/>
        <p:nvPr/>
      </p:nvGrpSpPr>
      <p:grpSpPr>
        <a:xfrm>
          <a:off x="0" y="0"/>
          <a:ext cx="0" cy="0"/>
          <a:chOff x="0" y="0"/>
          <a:chExt cx="0" cy="0"/>
        </a:xfrm>
      </p:grpSpPr>
      <p:pic>
        <p:nvPicPr>
          <p:cNvPr id="40" name="Google Shape;40;p8"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41" name="Google Shape;41;p8"/>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2" name="Google Shape;42;p8"/>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43"/>
        <p:cNvGrpSpPr/>
        <p:nvPr/>
      </p:nvGrpSpPr>
      <p:grpSpPr>
        <a:xfrm>
          <a:off x="0" y="0"/>
          <a:ext cx="0" cy="0"/>
          <a:chOff x="0" y="0"/>
          <a:chExt cx="0" cy="0"/>
        </a:xfrm>
      </p:grpSpPr>
      <p:pic>
        <p:nvPicPr>
          <p:cNvPr id="44" name="Google Shape;44;p9"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45" name="Google Shape;45;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lstStyle>
            <a:lvl1pPr marL="457200" lvl="0" indent="-228600">
              <a:spcBef>
                <a:spcPts val="360"/>
              </a:spcBef>
              <a:spcAft>
                <a:spcPts val="0"/>
              </a:spcAft>
              <a:buSzPts val="1400"/>
              <a:buNone/>
              <a:defRPr sz="1400"/>
            </a:lvl1pPr>
          </a:lstStyle>
          <a:p>
            <a:endParaRPr/>
          </a:p>
        </p:txBody>
      </p:sp>
      <p:sp>
        <p:nvSpPr>
          <p:cNvPr id="46" name="Google Shape;46;p9"/>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circle" type="blank">
  <p:cSld name="BLANK">
    <p:bg>
      <p:bgPr>
        <a:blipFill>
          <a:blip r:embed="rId2">
            <a:alphaModFix/>
          </a:blip>
          <a:stretch>
            <a:fillRect/>
          </a:stretch>
        </a:blipFill>
        <a:effectLst/>
      </p:bgPr>
    </p:bg>
    <p:spTree>
      <p:nvGrpSpPr>
        <p:cNvPr id="1" name="Shape 47"/>
        <p:cNvGrpSpPr/>
        <p:nvPr/>
      </p:nvGrpSpPr>
      <p:grpSpPr>
        <a:xfrm>
          <a:off x="0" y="0"/>
          <a:ext cx="0" cy="0"/>
          <a:chOff x="0" y="0"/>
          <a:chExt cx="0" cy="0"/>
        </a:xfrm>
      </p:grpSpPr>
      <p:pic>
        <p:nvPicPr>
          <p:cNvPr id="48" name="Google Shape;48;p10" descr="paint_transparent4.png"/>
          <p:cNvPicPr preferRelativeResize="0"/>
          <p:nvPr/>
        </p:nvPicPr>
        <p:blipFill>
          <a:blip r:embed="rId3">
            <a:alphaModFix/>
          </a:blip>
          <a:stretch>
            <a:fillRect/>
          </a:stretch>
        </p:blipFill>
        <p:spPr>
          <a:xfrm>
            <a:off x="0" y="0"/>
            <a:ext cx="9144000" cy="5143513"/>
          </a:xfrm>
          <a:prstGeom prst="rect">
            <a:avLst/>
          </a:prstGeom>
          <a:noFill/>
          <a:ln>
            <a:noFill/>
          </a:ln>
        </p:spPr>
      </p:pic>
      <p:sp>
        <p:nvSpPr>
          <p:cNvPr id="49" name="Google Shape;49;p1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CCCC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1pPr>
            <a:lvl2pPr lvl="1">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2pPr>
            <a:lvl3pPr lvl="2">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3pPr>
            <a:lvl4pPr lvl="3">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4pPr>
            <a:lvl5pPr lvl="4">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5pPr>
            <a:lvl6pPr lvl="5">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6pPr>
            <a:lvl7pPr lvl="6">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7pPr>
            <a:lvl8pPr lvl="7">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8pPr>
            <a:lvl9pPr lvl="8">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9pPr>
          </a:lstStyle>
          <a:p>
            <a:endParaRPr/>
          </a:p>
        </p:txBody>
      </p:sp>
      <p:sp>
        <p:nvSpPr>
          <p:cNvPr id="7" name="Google Shape;7;p1"/>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lstStyle>
            <a:lvl1pPr marL="457200" lvl="0" indent="-342900">
              <a:spcBef>
                <a:spcPts val="60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1pPr>
            <a:lvl2pPr marL="914400" lvl="1"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2pPr>
            <a:lvl3pPr marL="1371600" lvl="2"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3pPr>
            <a:lvl4pPr marL="1828800" lvl="3"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4pPr>
            <a:lvl5pPr marL="2286000" lvl="4"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5pPr>
            <a:lvl6pPr marL="2743200" lvl="5"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6pPr>
            <a:lvl7pPr marL="3200400" lvl="6"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7pPr>
            <a:lvl8pPr marL="3657600" lvl="7"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8pPr>
            <a:lvl9pPr marL="4114800" lvl="8"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9pPr>
          </a:lstStyle>
          <a:p>
            <a:endParaRPr/>
          </a:p>
        </p:txBody>
      </p:sp>
      <p:sp>
        <p:nvSpPr>
          <p:cNvPr id="8" name="Google Shape;8;p1"/>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lvl="0" algn="r">
              <a:buNone/>
              <a:defRPr sz="1800">
                <a:solidFill>
                  <a:srgbClr val="FFFFFF"/>
                </a:solidFill>
                <a:latin typeface="Lato Light"/>
                <a:ea typeface="Lato Light"/>
                <a:cs typeface="Lato Light"/>
                <a:sym typeface="Lato Light"/>
              </a:defRPr>
            </a:lvl1pPr>
            <a:lvl2pPr lvl="1" algn="r">
              <a:buNone/>
              <a:defRPr sz="1800">
                <a:solidFill>
                  <a:srgbClr val="FFFFFF"/>
                </a:solidFill>
                <a:latin typeface="Lato Light"/>
                <a:ea typeface="Lato Light"/>
                <a:cs typeface="Lato Light"/>
                <a:sym typeface="Lato Light"/>
              </a:defRPr>
            </a:lvl2pPr>
            <a:lvl3pPr lvl="2" algn="r">
              <a:buNone/>
              <a:defRPr sz="1800">
                <a:solidFill>
                  <a:srgbClr val="FFFFFF"/>
                </a:solidFill>
                <a:latin typeface="Lato Light"/>
                <a:ea typeface="Lato Light"/>
                <a:cs typeface="Lato Light"/>
                <a:sym typeface="Lato Light"/>
              </a:defRPr>
            </a:lvl3pPr>
            <a:lvl4pPr lvl="3" algn="r">
              <a:buNone/>
              <a:defRPr sz="1800">
                <a:solidFill>
                  <a:srgbClr val="FFFFFF"/>
                </a:solidFill>
                <a:latin typeface="Lato Light"/>
                <a:ea typeface="Lato Light"/>
                <a:cs typeface="Lato Light"/>
                <a:sym typeface="Lato Light"/>
              </a:defRPr>
            </a:lvl4pPr>
            <a:lvl5pPr lvl="4" algn="r">
              <a:buNone/>
              <a:defRPr sz="1800">
                <a:solidFill>
                  <a:srgbClr val="FFFFFF"/>
                </a:solidFill>
                <a:latin typeface="Lato Light"/>
                <a:ea typeface="Lato Light"/>
                <a:cs typeface="Lato Light"/>
                <a:sym typeface="Lato Light"/>
              </a:defRPr>
            </a:lvl5pPr>
            <a:lvl6pPr lvl="5" algn="r">
              <a:buNone/>
              <a:defRPr sz="1800">
                <a:solidFill>
                  <a:srgbClr val="FFFFFF"/>
                </a:solidFill>
                <a:latin typeface="Lato Light"/>
                <a:ea typeface="Lato Light"/>
                <a:cs typeface="Lato Light"/>
                <a:sym typeface="Lato Light"/>
              </a:defRPr>
            </a:lvl6pPr>
            <a:lvl7pPr lvl="6" algn="r">
              <a:buNone/>
              <a:defRPr sz="1800">
                <a:solidFill>
                  <a:srgbClr val="FFFFFF"/>
                </a:solidFill>
                <a:latin typeface="Lato Light"/>
                <a:ea typeface="Lato Light"/>
                <a:cs typeface="Lato Light"/>
                <a:sym typeface="Lato Light"/>
              </a:defRPr>
            </a:lvl7pPr>
            <a:lvl8pPr lvl="7" algn="r">
              <a:buNone/>
              <a:defRPr sz="1800">
                <a:solidFill>
                  <a:srgbClr val="FFFFFF"/>
                </a:solidFill>
                <a:latin typeface="Lato Light"/>
                <a:ea typeface="Lato Light"/>
                <a:cs typeface="Lato Light"/>
                <a:sym typeface="Lato Light"/>
              </a:defRPr>
            </a:lvl8pPr>
            <a:lvl9pPr lvl="8" algn="r">
              <a:buNone/>
              <a:defRPr sz="1800">
                <a:solidFill>
                  <a:srgbClr val="FFFFFF"/>
                </a:solidFill>
                <a:latin typeface="Lato Light"/>
                <a:ea typeface="Lato Light"/>
                <a:cs typeface="Lato Light"/>
                <a:sym typeface="Lato Light"/>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www.cbc.ca/doczone/episodes/generation-boomerang"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Population Pyramid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idx="4294967295"/>
          </p:nvPr>
        </p:nvSpPr>
        <p:spPr>
          <a:xfrm>
            <a:off x="457200" y="1044175"/>
            <a:ext cx="66942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Types of Population Pyramid</a:t>
            </a:r>
            <a:endParaRPr/>
          </a:p>
        </p:txBody>
      </p:sp>
      <p:sp>
        <p:nvSpPr>
          <p:cNvPr id="115" name="Google Shape;115;p22"/>
          <p:cNvSpPr txBox="1">
            <a:spLocks noGrp="1"/>
          </p:cNvSpPr>
          <p:nvPr>
            <p:ph type="subTitle" idx="1"/>
          </p:nvPr>
        </p:nvSpPr>
        <p:spPr>
          <a:xfrm>
            <a:off x="501225" y="1793575"/>
            <a:ext cx="5970600" cy="7848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AutoNum type="arabicPeriod" startAt="2"/>
            </a:pPr>
            <a:r>
              <a:rPr lang="en" sz="2400"/>
              <a:t>Expansive pyramid: a population pyramid showing a broad base, indicating a high proportion of children, a rapid rate of population growth, and a low proportion of older people. This type of pyramid indicates a population in which there is a high birth rate, a high death rate and a short life expectancy.  E.g., Kenya</a:t>
            </a:r>
            <a:endParaRPr sz="2400"/>
          </a:p>
        </p:txBody>
      </p:sp>
      <p:pic>
        <p:nvPicPr>
          <p:cNvPr id="116" name="Google Shape;116;p22"/>
          <p:cNvPicPr preferRelativeResize="0"/>
          <p:nvPr/>
        </p:nvPicPr>
        <p:blipFill>
          <a:blip r:embed="rId3">
            <a:alphaModFix/>
          </a:blip>
          <a:stretch>
            <a:fillRect/>
          </a:stretch>
        </p:blipFill>
        <p:spPr>
          <a:xfrm>
            <a:off x="6471826" y="1374700"/>
            <a:ext cx="2586225" cy="3338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457200" y="1044175"/>
            <a:ext cx="66942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Types of Population Pyramid</a:t>
            </a:r>
            <a:endParaRPr/>
          </a:p>
        </p:txBody>
      </p:sp>
      <p:sp>
        <p:nvSpPr>
          <p:cNvPr id="122" name="Google Shape;122;p23"/>
          <p:cNvSpPr txBox="1">
            <a:spLocks noGrp="1"/>
          </p:cNvSpPr>
          <p:nvPr>
            <p:ph type="subTitle" idx="4294967295"/>
          </p:nvPr>
        </p:nvSpPr>
        <p:spPr>
          <a:xfrm>
            <a:off x="501225" y="1793575"/>
            <a:ext cx="5970600" cy="784800"/>
          </a:xfrm>
          <a:prstGeom prst="rect">
            <a:avLst/>
          </a:prstGeom>
        </p:spPr>
        <p:txBody>
          <a:bodyPr spcFirstLastPara="1" wrap="square" lIns="91425" tIns="91425" rIns="91425" bIns="91425" anchor="t" anchorCtr="0">
            <a:noAutofit/>
          </a:bodyPr>
          <a:lstStyle/>
          <a:p>
            <a:pPr marL="457200" lvl="0" indent="-381000" rtl="0">
              <a:spcBef>
                <a:spcPts val="600"/>
              </a:spcBef>
              <a:spcAft>
                <a:spcPts val="0"/>
              </a:spcAft>
              <a:buSzPts val="2400"/>
              <a:buAutoNum type="arabicPeriod" startAt="3"/>
            </a:pPr>
            <a:r>
              <a:rPr lang="en" sz="2400"/>
              <a:t>Constrictive pyramid: a population pyramid showing lower numbers or percentages of younger people.  The country will have a greying population which means people are generally older. E.g., Sweden</a:t>
            </a:r>
            <a:endParaRPr sz="2400"/>
          </a:p>
        </p:txBody>
      </p:sp>
      <p:pic>
        <p:nvPicPr>
          <p:cNvPr id="123" name="Google Shape;123;p23"/>
          <p:cNvPicPr preferRelativeResize="0"/>
          <p:nvPr/>
        </p:nvPicPr>
        <p:blipFill>
          <a:blip r:embed="rId3">
            <a:alphaModFix/>
          </a:blip>
          <a:stretch>
            <a:fillRect/>
          </a:stretch>
        </p:blipFill>
        <p:spPr>
          <a:xfrm>
            <a:off x="6471825" y="1226777"/>
            <a:ext cx="2241750" cy="3394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457200" y="434575"/>
            <a:ext cx="55113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Population Pyramid</a:t>
            </a:r>
            <a:endParaRPr/>
          </a:p>
        </p:txBody>
      </p:sp>
      <p:sp>
        <p:nvSpPr>
          <p:cNvPr id="129" name="Google Shape;129;p24"/>
          <p:cNvSpPr txBox="1">
            <a:spLocks noGrp="1"/>
          </p:cNvSpPr>
          <p:nvPr>
            <p:ph type="subTitle" idx="4294967295"/>
          </p:nvPr>
        </p:nvSpPr>
        <p:spPr>
          <a:xfrm>
            <a:off x="577425" y="1412575"/>
            <a:ext cx="5511300" cy="784800"/>
          </a:xfrm>
          <a:prstGeom prst="rect">
            <a:avLst/>
          </a:prstGeom>
        </p:spPr>
        <p:txBody>
          <a:bodyPr spcFirstLastPara="1" wrap="square" lIns="91425" tIns="91425" rIns="91425" bIns="91425" anchor="t" anchorCtr="0">
            <a:noAutofit/>
          </a:bodyPr>
          <a:lstStyle/>
          <a:p>
            <a:pPr marL="457200" lvl="0" indent="-381000" rtl="0">
              <a:spcBef>
                <a:spcPts val="600"/>
              </a:spcBef>
              <a:spcAft>
                <a:spcPts val="0"/>
              </a:spcAft>
              <a:buSzPts val="2400"/>
              <a:buChar char="×"/>
            </a:pPr>
            <a:r>
              <a:rPr lang="en" sz="2400"/>
              <a:t>They can also be related to the DTM (Demographic Transition Model)</a:t>
            </a:r>
            <a:endParaRPr sz="2400"/>
          </a:p>
        </p:txBody>
      </p:sp>
      <p:pic>
        <p:nvPicPr>
          <p:cNvPr id="130" name="Google Shape;130;p24" descr="450px-DTM_Pyramids"/>
          <p:cNvPicPr preferRelativeResize="0"/>
          <p:nvPr/>
        </p:nvPicPr>
        <p:blipFill rotWithShape="1">
          <a:blip r:embed="rId3">
            <a:alphaModFix/>
          </a:blip>
          <a:srcRect/>
          <a:stretch/>
        </p:blipFill>
        <p:spPr>
          <a:xfrm>
            <a:off x="311703" y="2557418"/>
            <a:ext cx="5802300" cy="1915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ctrTitle" idx="4294967295"/>
          </p:nvPr>
        </p:nvSpPr>
        <p:spPr>
          <a:xfrm>
            <a:off x="685800" y="648000"/>
            <a:ext cx="7772400" cy="89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FF"/>
                </a:solidFill>
              </a:rPr>
              <a:t>Stage One</a:t>
            </a:r>
            <a:endParaRPr>
              <a:solidFill>
                <a:srgbClr val="FFFFFF"/>
              </a:solidFill>
            </a:endParaRPr>
          </a:p>
        </p:txBody>
      </p:sp>
      <p:sp>
        <p:nvSpPr>
          <p:cNvPr id="136" name="Google Shape;136;p25"/>
          <p:cNvSpPr txBox="1">
            <a:spLocks noGrp="1"/>
          </p:cNvSpPr>
          <p:nvPr>
            <p:ph type="subTitle" idx="4294967295"/>
          </p:nvPr>
        </p:nvSpPr>
        <p:spPr>
          <a:xfrm>
            <a:off x="2301450" y="1542900"/>
            <a:ext cx="4896300" cy="463200"/>
          </a:xfrm>
          <a:prstGeom prst="rect">
            <a:avLst/>
          </a:prstGeom>
        </p:spPr>
        <p:txBody>
          <a:bodyPr spcFirstLastPara="1" wrap="square" lIns="91425" tIns="91425" rIns="91425" bIns="91425" anchor="t" anchorCtr="0">
            <a:noAutofit/>
          </a:bodyPr>
          <a:lstStyle/>
          <a:p>
            <a:pPr marL="457200" lvl="0" indent="-361950" rtl="0">
              <a:spcBef>
                <a:spcPts val="600"/>
              </a:spcBef>
              <a:spcAft>
                <a:spcPts val="0"/>
              </a:spcAft>
              <a:buClr>
                <a:srgbClr val="FFFFFF"/>
              </a:buClr>
              <a:buSzPts val="2100"/>
              <a:buChar char="×"/>
            </a:pPr>
            <a:r>
              <a:rPr lang="en" sz="2100">
                <a:solidFill>
                  <a:srgbClr val="FFFFFF"/>
                </a:solidFill>
              </a:rPr>
              <a:t>Because of the high birth rates the bottom age group of the graph is full with a large percentage of living people there, while higher up it tapers off.  This is due to the high mortality rate from birth upwards and also due to the short life expectancy in these countries.  </a:t>
            </a:r>
            <a:endParaRPr sz="2100">
              <a:solidFill>
                <a:srgbClr val="FFFFFF"/>
              </a:solidFill>
            </a:endParaRPr>
          </a:p>
        </p:txBody>
      </p:sp>
      <p:pic>
        <p:nvPicPr>
          <p:cNvPr id="137" name="Google Shape;137;p25" descr="450px-DTM_Pyramids"/>
          <p:cNvPicPr preferRelativeResize="0"/>
          <p:nvPr/>
        </p:nvPicPr>
        <p:blipFill rotWithShape="1">
          <a:blip r:embed="rId3">
            <a:alphaModFix/>
          </a:blip>
          <a:srcRect r="73161"/>
          <a:stretch/>
        </p:blipFill>
        <p:spPr>
          <a:xfrm>
            <a:off x="-148651" y="2411400"/>
            <a:ext cx="2221500" cy="2732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ctrTitle" idx="4294967295"/>
          </p:nvPr>
        </p:nvSpPr>
        <p:spPr>
          <a:xfrm>
            <a:off x="685800" y="648000"/>
            <a:ext cx="7772400" cy="89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FF"/>
                </a:solidFill>
              </a:rPr>
              <a:t>Stage Two</a:t>
            </a:r>
            <a:endParaRPr>
              <a:solidFill>
                <a:srgbClr val="FFFFFF"/>
              </a:solidFill>
            </a:endParaRPr>
          </a:p>
        </p:txBody>
      </p:sp>
      <p:sp>
        <p:nvSpPr>
          <p:cNvPr id="143" name="Google Shape;143;p26"/>
          <p:cNvSpPr txBox="1">
            <a:spLocks noGrp="1"/>
          </p:cNvSpPr>
          <p:nvPr>
            <p:ph type="subTitle" idx="4294967295"/>
          </p:nvPr>
        </p:nvSpPr>
        <p:spPr>
          <a:xfrm>
            <a:off x="2225250" y="1390500"/>
            <a:ext cx="4896300" cy="463200"/>
          </a:xfrm>
          <a:prstGeom prst="rect">
            <a:avLst/>
          </a:prstGeom>
        </p:spPr>
        <p:txBody>
          <a:bodyPr spcFirstLastPara="1" wrap="square" lIns="91425" tIns="91425" rIns="91425" bIns="91425" anchor="t" anchorCtr="0">
            <a:noAutofit/>
          </a:bodyPr>
          <a:lstStyle/>
          <a:p>
            <a:pPr marL="457200" lvl="0" indent="-361950" rtl="0">
              <a:spcBef>
                <a:spcPts val="600"/>
              </a:spcBef>
              <a:spcAft>
                <a:spcPts val="0"/>
              </a:spcAft>
              <a:buClr>
                <a:srgbClr val="FFFFFF"/>
              </a:buClr>
              <a:buSzPts val="2100"/>
              <a:buChar char="×"/>
            </a:pPr>
            <a:r>
              <a:rPr lang="en" sz="2100">
                <a:solidFill>
                  <a:srgbClr val="FFFFFF"/>
                </a:solidFill>
              </a:rPr>
              <a:t>The simplest way to describe is calling it a pyramid.  The reason for the shape is that there is still a high birth rate; however the death rate is going down such that more people are reaching old age or at least that life expectancy has slightly increased. </a:t>
            </a:r>
            <a:endParaRPr sz="2100">
              <a:solidFill>
                <a:srgbClr val="FFFFFF"/>
              </a:solidFill>
            </a:endParaRPr>
          </a:p>
        </p:txBody>
      </p:sp>
      <p:pic>
        <p:nvPicPr>
          <p:cNvPr id="144" name="Google Shape;144;p26" descr="450px-DTM_Pyramids"/>
          <p:cNvPicPr preferRelativeResize="0"/>
          <p:nvPr/>
        </p:nvPicPr>
        <p:blipFill rotWithShape="1">
          <a:blip r:embed="rId3">
            <a:alphaModFix/>
          </a:blip>
          <a:srcRect l="26309" r="48934"/>
          <a:stretch/>
        </p:blipFill>
        <p:spPr>
          <a:xfrm>
            <a:off x="0" y="2672125"/>
            <a:ext cx="1853400" cy="2471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ctrTitle" idx="4294967295"/>
          </p:nvPr>
        </p:nvSpPr>
        <p:spPr>
          <a:xfrm>
            <a:off x="685800" y="648000"/>
            <a:ext cx="7772400" cy="89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FF"/>
                </a:solidFill>
              </a:rPr>
              <a:t>Stage Three</a:t>
            </a:r>
            <a:endParaRPr>
              <a:solidFill>
                <a:srgbClr val="FFFFFF"/>
              </a:solidFill>
            </a:endParaRPr>
          </a:p>
        </p:txBody>
      </p:sp>
      <p:sp>
        <p:nvSpPr>
          <p:cNvPr id="150" name="Google Shape;150;p27"/>
          <p:cNvSpPr txBox="1">
            <a:spLocks noGrp="1"/>
          </p:cNvSpPr>
          <p:nvPr>
            <p:ph type="subTitle" idx="4294967295"/>
          </p:nvPr>
        </p:nvSpPr>
        <p:spPr>
          <a:xfrm>
            <a:off x="2301450" y="1542900"/>
            <a:ext cx="4896300" cy="463200"/>
          </a:xfrm>
          <a:prstGeom prst="rect">
            <a:avLst/>
          </a:prstGeom>
        </p:spPr>
        <p:txBody>
          <a:bodyPr spcFirstLastPara="1" wrap="square" lIns="91425" tIns="91425" rIns="91425" bIns="91425" anchor="t" anchorCtr="0">
            <a:noAutofit/>
          </a:bodyPr>
          <a:lstStyle/>
          <a:p>
            <a:pPr marL="457200" lvl="0" indent="-361950" rtl="0">
              <a:spcBef>
                <a:spcPts val="600"/>
              </a:spcBef>
              <a:spcAft>
                <a:spcPts val="0"/>
              </a:spcAft>
              <a:buClr>
                <a:srgbClr val="FFFFFF"/>
              </a:buClr>
              <a:buSzPts val="2100"/>
              <a:buChar char="×"/>
            </a:pPr>
            <a:r>
              <a:rPr lang="en" sz="2100">
                <a:solidFill>
                  <a:srgbClr val="FFFFFF"/>
                </a:solidFill>
              </a:rPr>
              <a:t>The graph begins to bulge at the middle age groups because the birth rates have gone down and more people are surviving to the middle age group and the death rate is fairly low.</a:t>
            </a:r>
            <a:endParaRPr sz="2100">
              <a:solidFill>
                <a:srgbClr val="FFFFFF"/>
              </a:solidFill>
            </a:endParaRPr>
          </a:p>
        </p:txBody>
      </p:sp>
      <p:pic>
        <p:nvPicPr>
          <p:cNvPr id="151" name="Google Shape;151;p27" descr="450px-DTM_Pyramids"/>
          <p:cNvPicPr preferRelativeResize="0"/>
          <p:nvPr/>
        </p:nvPicPr>
        <p:blipFill rotWithShape="1">
          <a:blip r:embed="rId3">
            <a:alphaModFix/>
          </a:blip>
          <a:srcRect l="50532" r="24977"/>
          <a:stretch/>
        </p:blipFill>
        <p:spPr>
          <a:xfrm>
            <a:off x="0" y="2687175"/>
            <a:ext cx="1822500" cy="2456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ctrTitle" idx="4294967295"/>
          </p:nvPr>
        </p:nvSpPr>
        <p:spPr>
          <a:xfrm>
            <a:off x="685800" y="648000"/>
            <a:ext cx="7772400" cy="89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FF"/>
                </a:solidFill>
              </a:rPr>
              <a:t>Stage Four</a:t>
            </a:r>
            <a:endParaRPr>
              <a:solidFill>
                <a:srgbClr val="FFFFFF"/>
              </a:solidFill>
            </a:endParaRPr>
          </a:p>
        </p:txBody>
      </p:sp>
      <p:sp>
        <p:nvSpPr>
          <p:cNvPr id="157" name="Google Shape;157;p28"/>
          <p:cNvSpPr txBox="1">
            <a:spLocks noGrp="1"/>
          </p:cNvSpPr>
          <p:nvPr>
            <p:ph type="subTitle" idx="4294967295"/>
          </p:nvPr>
        </p:nvSpPr>
        <p:spPr>
          <a:xfrm>
            <a:off x="2225250" y="1390500"/>
            <a:ext cx="4896300" cy="463200"/>
          </a:xfrm>
          <a:prstGeom prst="rect">
            <a:avLst/>
          </a:prstGeom>
        </p:spPr>
        <p:txBody>
          <a:bodyPr spcFirstLastPara="1" wrap="square" lIns="91425" tIns="91425" rIns="91425" bIns="91425" anchor="t" anchorCtr="0">
            <a:noAutofit/>
          </a:bodyPr>
          <a:lstStyle/>
          <a:p>
            <a:pPr marL="457200" lvl="0" indent="-361950" rtl="0">
              <a:spcBef>
                <a:spcPts val="600"/>
              </a:spcBef>
              <a:spcAft>
                <a:spcPts val="0"/>
              </a:spcAft>
              <a:buClr>
                <a:srgbClr val="FFFFFF"/>
              </a:buClr>
              <a:buSzPts val="2100"/>
              <a:buChar char="×"/>
            </a:pPr>
            <a:r>
              <a:rPr lang="en" sz="2100">
                <a:solidFill>
                  <a:srgbClr val="FFFFFF"/>
                </a:solidFill>
              </a:rPr>
              <a:t>Stage four would be a convex graph shape because there are about as many deaths as births and more people are reaching middle age as mentioned in stage 3, but here the population is stable. </a:t>
            </a:r>
            <a:endParaRPr sz="2100">
              <a:solidFill>
                <a:srgbClr val="FFFFFF"/>
              </a:solidFill>
            </a:endParaRPr>
          </a:p>
        </p:txBody>
      </p:sp>
      <p:pic>
        <p:nvPicPr>
          <p:cNvPr id="158" name="Google Shape;158;p28" descr="450px-DTM_Pyramids"/>
          <p:cNvPicPr preferRelativeResize="0"/>
          <p:nvPr/>
        </p:nvPicPr>
        <p:blipFill rotWithShape="1">
          <a:blip r:embed="rId3">
            <a:alphaModFix/>
          </a:blip>
          <a:srcRect l="75021"/>
          <a:stretch/>
        </p:blipFill>
        <p:spPr>
          <a:xfrm>
            <a:off x="-1" y="2673750"/>
            <a:ext cx="1869000" cy="2469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457200" y="815575"/>
            <a:ext cx="65244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Young and Ageing Populations</a:t>
            </a:r>
            <a:endParaRPr/>
          </a:p>
        </p:txBody>
      </p:sp>
      <p:sp>
        <p:nvSpPr>
          <p:cNvPr id="164" name="Google Shape;164;p29"/>
          <p:cNvSpPr txBox="1">
            <a:spLocks noGrp="1"/>
          </p:cNvSpPr>
          <p:nvPr>
            <p:ph type="subTitle" idx="4294967295"/>
          </p:nvPr>
        </p:nvSpPr>
        <p:spPr>
          <a:xfrm>
            <a:off x="577425" y="1488775"/>
            <a:ext cx="5511300" cy="784800"/>
          </a:xfrm>
          <a:prstGeom prst="rect">
            <a:avLst/>
          </a:prstGeom>
        </p:spPr>
        <p:txBody>
          <a:bodyPr spcFirstLastPara="1" wrap="square" lIns="91425" tIns="91425" rIns="91425" bIns="91425" anchor="t" anchorCtr="0">
            <a:noAutofit/>
          </a:bodyPr>
          <a:lstStyle/>
          <a:p>
            <a:pPr marL="457200" lvl="0" indent="-381000" rtl="0">
              <a:spcBef>
                <a:spcPts val="600"/>
              </a:spcBef>
              <a:spcAft>
                <a:spcPts val="0"/>
              </a:spcAft>
              <a:buSzPts val="2400"/>
              <a:buChar char="×"/>
            </a:pPr>
            <a:r>
              <a:rPr lang="en" sz="2400"/>
              <a:t>Generally a population pyramid that displays a population percentage of ages 1-14 over 30% and ages 75 and above under 6% is considered a “young population” (generally occurring in developing countries, with a high agricultural workforce). </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title" idx="4294967295"/>
          </p:nvPr>
        </p:nvSpPr>
        <p:spPr>
          <a:xfrm>
            <a:off x="457200" y="815575"/>
            <a:ext cx="65244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Young and Ageing Populations</a:t>
            </a:r>
            <a:endParaRPr/>
          </a:p>
        </p:txBody>
      </p:sp>
      <p:sp>
        <p:nvSpPr>
          <p:cNvPr id="170" name="Google Shape;170;p30"/>
          <p:cNvSpPr txBox="1">
            <a:spLocks noGrp="1"/>
          </p:cNvSpPr>
          <p:nvPr>
            <p:ph type="subTitle" idx="1"/>
          </p:nvPr>
        </p:nvSpPr>
        <p:spPr>
          <a:xfrm>
            <a:off x="577425" y="1488775"/>
            <a:ext cx="5511300" cy="784800"/>
          </a:xfrm>
          <a:prstGeom prst="rect">
            <a:avLst/>
          </a:prstGeom>
        </p:spPr>
        <p:txBody>
          <a:bodyPr spcFirstLastPara="1" wrap="square" lIns="91425" tIns="91425" rIns="91425" bIns="91425" anchor="t" anchorCtr="0">
            <a:noAutofit/>
          </a:bodyPr>
          <a:lstStyle/>
          <a:p>
            <a:pPr marL="457200" lvl="0" indent="-228600" rtl="0">
              <a:spcBef>
                <a:spcPts val="0"/>
              </a:spcBef>
              <a:spcAft>
                <a:spcPts val="0"/>
              </a:spcAft>
              <a:buSzPts val="2400"/>
              <a:buNone/>
            </a:pPr>
            <a:r>
              <a:rPr lang="en" sz="2400"/>
              <a:t>A population pyramid that displays a population  percentage of ages 1-14 under 30% and ages 75 and above over 6% is considered an “aging population” (that of which generally occurs in developed countries with adequate health services, e.g., Australia)</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1"/>
          <p:cNvSpPr txBox="1">
            <a:spLocks noGrp="1"/>
          </p:cNvSpPr>
          <p:nvPr>
            <p:ph type="title"/>
          </p:nvPr>
        </p:nvSpPr>
        <p:spPr>
          <a:xfrm>
            <a:off x="457200" y="358375"/>
            <a:ext cx="65244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Dependency Load</a:t>
            </a:r>
            <a:endParaRPr/>
          </a:p>
        </p:txBody>
      </p:sp>
      <p:sp>
        <p:nvSpPr>
          <p:cNvPr id="176" name="Google Shape;176;p31"/>
          <p:cNvSpPr txBox="1">
            <a:spLocks noGrp="1"/>
          </p:cNvSpPr>
          <p:nvPr>
            <p:ph type="subTitle" idx="4294967295"/>
          </p:nvPr>
        </p:nvSpPr>
        <p:spPr>
          <a:xfrm>
            <a:off x="577425" y="1031575"/>
            <a:ext cx="5511300" cy="784800"/>
          </a:xfrm>
          <a:prstGeom prst="rect">
            <a:avLst/>
          </a:prstGeom>
        </p:spPr>
        <p:txBody>
          <a:bodyPr spcFirstLastPara="1" wrap="square" lIns="91425" tIns="91425" rIns="91425" bIns="91425" anchor="t" anchorCtr="0">
            <a:noAutofit/>
          </a:bodyPr>
          <a:lstStyle/>
          <a:p>
            <a:pPr marL="457200" lvl="0" indent="-381000" rtl="0">
              <a:spcBef>
                <a:spcPts val="600"/>
              </a:spcBef>
              <a:spcAft>
                <a:spcPts val="0"/>
              </a:spcAft>
              <a:buSzPts val="2400"/>
              <a:buChar char="×"/>
            </a:pPr>
            <a:r>
              <a:rPr lang="en" sz="2400"/>
              <a:t>The number of people who are too old or too young to support themselves</a:t>
            </a:r>
            <a:endParaRPr sz="2400"/>
          </a:p>
          <a:p>
            <a:pPr marL="457200" lvl="0" indent="-381000" rtl="0">
              <a:spcBef>
                <a:spcPts val="0"/>
              </a:spcBef>
              <a:spcAft>
                <a:spcPts val="0"/>
              </a:spcAft>
              <a:buSzPts val="2400"/>
              <a:buChar char="×"/>
            </a:pPr>
            <a:r>
              <a:rPr lang="en" sz="2400"/>
              <a:t>They are dependent on the rest of society</a:t>
            </a:r>
            <a:endParaRPr sz="2400"/>
          </a:p>
          <a:p>
            <a:pPr marL="457200" lvl="0" indent="-381000" rtl="0">
              <a:spcBef>
                <a:spcPts val="0"/>
              </a:spcBef>
              <a:spcAft>
                <a:spcPts val="0"/>
              </a:spcAft>
              <a:buSzPts val="2400"/>
              <a:buChar char="×"/>
            </a:pPr>
            <a:r>
              <a:rPr lang="en" sz="2400"/>
              <a:t>Generally it includes people who are under 15 years or over 65</a:t>
            </a:r>
            <a:endParaRPr sz="2400"/>
          </a:p>
          <a:p>
            <a:pPr marL="457200" lvl="0" indent="-381000" rtl="0">
              <a:spcBef>
                <a:spcPts val="0"/>
              </a:spcBef>
              <a:spcAft>
                <a:spcPts val="0"/>
              </a:spcAft>
              <a:buSzPts val="2400"/>
              <a:buChar char="×"/>
            </a:pPr>
            <a:r>
              <a:rPr lang="en" sz="2400"/>
              <a:t>The higher this number is, the more taxes have to be paid for schools, hospitals, daycare, etc. </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457200" y="434575"/>
            <a:ext cx="55113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Population Pyramid</a:t>
            </a:r>
            <a:endParaRPr/>
          </a:p>
        </p:txBody>
      </p:sp>
      <p:sp>
        <p:nvSpPr>
          <p:cNvPr id="66" name="Google Shape;66;p14"/>
          <p:cNvSpPr txBox="1">
            <a:spLocks noGrp="1"/>
          </p:cNvSpPr>
          <p:nvPr>
            <p:ph type="subTitle" idx="4294967295"/>
          </p:nvPr>
        </p:nvSpPr>
        <p:spPr>
          <a:xfrm>
            <a:off x="577425" y="1412575"/>
            <a:ext cx="5511300" cy="784800"/>
          </a:xfrm>
          <a:prstGeom prst="rect">
            <a:avLst/>
          </a:prstGeom>
        </p:spPr>
        <p:txBody>
          <a:bodyPr spcFirstLastPara="1" wrap="square" lIns="91425" tIns="91425" rIns="91425" bIns="91425" anchor="t" anchorCtr="0">
            <a:noAutofit/>
          </a:bodyPr>
          <a:lstStyle/>
          <a:p>
            <a:pPr marL="457200" lvl="0" indent="-381000" rtl="0">
              <a:spcBef>
                <a:spcPts val="600"/>
              </a:spcBef>
              <a:spcAft>
                <a:spcPts val="0"/>
              </a:spcAft>
              <a:buSzPts val="2400"/>
              <a:buChar char="×"/>
            </a:pPr>
            <a:r>
              <a:rPr lang="en" sz="2400"/>
              <a:t>A population pyramid, is a graphical illustration that shows the distribution of various age groups in a human population (typically that of a country or region of the world), which normally forms the shape of a pyramid. </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2"/>
          <p:cNvSpPr txBox="1">
            <a:spLocks noGrp="1"/>
          </p:cNvSpPr>
          <p:nvPr>
            <p:ph type="title"/>
          </p:nvPr>
        </p:nvSpPr>
        <p:spPr>
          <a:xfrm>
            <a:off x="375925" y="319425"/>
            <a:ext cx="55113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Dependency Ratio</a:t>
            </a:r>
            <a:endParaRPr/>
          </a:p>
        </p:txBody>
      </p:sp>
      <p:pic>
        <p:nvPicPr>
          <p:cNvPr id="182" name="Google Shape;182;p32" descr="11cb1b0a12177fcf456e37ad39cc8083.png"/>
          <p:cNvPicPr preferRelativeResize="0"/>
          <p:nvPr/>
        </p:nvPicPr>
        <p:blipFill rotWithShape="1">
          <a:blip r:embed="rId3">
            <a:alphaModFix/>
          </a:blip>
          <a:srcRect/>
          <a:stretch/>
        </p:blipFill>
        <p:spPr>
          <a:xfrm>
            <a:off x="82450" y="2522575"/>
            <a:ext cx="8038200" cy="857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3"/>
          <p:cNvSpPr/>
          <p:nvPr/>
        </p:nvSpPr>
        <p:spPr>
          <a:xfrm>
            <a:off x="215200" y="106050"/>
            <a:ext cx="7924800" cy="477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200">
                <a:solidFill>
                  <a:srgbClr val="000000"/>
                </a:solidFill>
                <a:latin typeface="Lato"/>
                <a:ea typeface="Lato"/>
                <a:cs typeface="Lato"/>
                <a:sym typeface="Lato"/>
              </a:rPr>
              <a:t>The (total) dependency ratio can be decomposed into the child dependency ratio and the aged dependency ratio:</a:t>
            </a:r>
            <a:endParaRPr>
              <a:latin typeface="Lato"/>
              <a:ea typeface="Lato"/>
              <a:cs typeface="Lato"/>
              <a:sym typeface="Lato"/>
            </a:endParaRPr>
          </a:p>
          <a:p>
            <a:pPr marL="0" marR="0" lvl="0" indent="152400" algn="l" rtl="0">
              <a:spcBef>
                <a:spcPts val="0"/>
              </a:spcBef>
              <a:spcAft>
                <a:spcPts val="0"/>
              </a:spcAft>
              <a:buClr>
                <a:srgbClr val="000000"/>
              </a:buClr>
              <a:buSzPts val="2400"/>
              <a:buFont typeface="Arial"/>
              <a:buNone/>
            </a:pPr>
            <a:endParaRPr sz="2400">
              <a:solidFill>
                <a:srgbClr val="000000"/>
              </a:solidFill>
              <a:latin typeface="Lato"/>
              <a:ea typeface="Lato"/>
              <a:cs typeface="Lato"/>
              <a:sym typeface="Lato"/>
            </a:endParaRPr>
          </a:p>
          <a:p>
            <a:pPr marL="0" marR="0" lvl="0" indent="0" algn="l" rtl="0">
              <a:spcBef>
                <a:spcPts val="0"/>
              </a:spcBef>
              <a:spcAft>
                <a:spcPts val="0"/>
              </a:spcAft>
              <a:buNone/>
            </a:pPr>
            <a:endParaRPr sz="2400">
              <a:solidFill>
                <a:srgbClr val="000000"/>
              </a:solidFill>
              <a:latin typeface="Lato"/>
              <a:ea typeface="Lato"/>
              <a:cs typeface="Lato"/>
              <a:sym typeface="Lato"/>
            </a:endParaRPr>
          </a:p>
          <a:p>
            <a:pPr marL="0" marR="0" lvl="0" indent="0" algn="ctr" rtl="0">
              <a:spcBef>
                <a:spcPts val="0"/>
              </a:spcBef>
              <a:spcAft>
                <a:spcPts val="0"/>
              </a:spcAft>
              <a:buNone/>
            </a:pPr>
            <a:r>
              <a:rPr lang="en" sz="2000">
                <a:solidFill>
                  <a:srgbClr val="000000"/>
                </a:solidFill>
                <a:latin typeface="Lato"/>
                <a:ea typeface="Lato"/>
                <a:cs typeface="Lato"/>
                <a:sym typeface="Lato"/>
              </a:rPr>
              <a:t>                      Number of people aged 0-14</a:t>
            </a:r>
            <a:endParaRPr>
              <a:latin typeface="Lato"/>
              <a:ea typeface="Lato"/>
              <a:cs typeface="Lato"/>
              <a:sym typeface="Lato"/>
            </a:endParaRPr>
          </a:p>
          <a:p>
            <a:pPr marL="0" marR="0" lvl="0" indent="0" algn="l" rtl="0">
              <a:spcBef>
                <a:spcPts val="0"/>
              </a:spcBef>
              <a:spcAft>
                <a:spcPts val="0"/>
              </a:spcAft>
              <a:buNone/>
            </a:pPr>
            <a:r>
              <a:rPr lang="en" sz="2000">
                <a:solidFill>
                  <a:srgbClr val="0A82FE"/>
                </a:solidFill>
                <a:latin typeface="Lato"/>
                <a:ea typeface="Lato"/>
                <a:cs typeface="Lato"/>
                <a:sym typeface="Lato"/>
              </a:rPr>
              <a:t>Child dependency ratio</a:t>
            </a:r>
            <a:r>
              <a:rPr lang="en" sz="2000">
                <a:solidFill>
                  <a:srgbClr val="000000"/>
                </a:solidFill>
                <a:latin typeface="Lato"/>
                <a:ea typeface="Lato"/>
                <a:cs typeface="Lato"/>
                <a:sym typeface="Lato"/>
              </a:rPr>
              <a:t>=____________________________                  X 100</a:t>
            </a:r>
            <a:endParaRPr>
              <a:latin typeface="Lato"/>
              <a:ea typeface="Lato"/>
              <a:cs typeface="Lato"/>
              <a:sym typeface="Lato"/>
            </a:endParaRPr>
          </a:p>
          <a:p>
            <a:pPr marL="0" marR="0" lvl="0" indent="0" algn="ctr" rtl="0">
              <a:spcBef>
                <a:spcPts val="0"/>
              </a:spcBef>
              <a:spcAft>
                <a:spcPts val="0"/>
              </a:spcAft>
              <a:buNone/>
            </a:pPr>
            <a:r>
              <a:rPr lang="en" sz="2000">
                <a:solidFill>
                  <a:srgbClr val="000000"/>
                </a:solidFill>
                <a:latin typeface="Lato"/>
                <a:ea typeface="Lato"/>
                <a:cs typeface="Lato"/>
                <a:sym typeface="Lato"/>
              </a:rPr>
              <a:t>                     Number of people aged 15-64 </a:t>
            </a:r>
            <a:endParaRPr>
              <a:latin typeface="Lato"/>
              <a:ea typeface="Lato"/>
              <a:cs typeface="Lato"/>
              <a:sym typeface="Lato"/>
            </a:endParaRPr>
          </a:p>
          <a:p>
            <a:pPr marL="0" marR="0" lvl="0" indent="0" algn="ctr" rtl="0">
              <a:spcBef>
                <a:spcPts val="0"/>
              </a:spcBef>
              <a:spcAft>
                <a:spcPts val="0"/>
              </a:spcAft>
              <a:buNone/>
            </a:pPr>
            <a:endParaRPr sz="2000">
              <a:solidFill>
                <a:srgbClr val="000000"/>
              </a:solidFill>
              <a:latin typeface="Lato"/>
              <a:ea typeface="Lato"/>
              <a:cs typeface="Lato"/>
              <a:sym typeface="Lato"/>
            </a:endParaRPr>
          </a:p>
          <a:p>
            <a:pPr marL="0" marR="0" lvl="0" indent="0" algn="ctr" rtl="0">
              <a:spcBef>
                <a:spcPts val="0"/>
              </a:spcBef>
              <a:spcAft>
                <a:spcPts val="0"/>
              </a:spcAft>
              <a:buNone/>
            </a:pPr>
            <a:endParaRPr sz="2000">
              <a:solidFill>
                <a:srgbClr val="000000"/>
              </a:solidFill>
              <a:latin typeface="Lato"/>
              <a:ea typeface="Lato"/>
              <a:cs typeface="Lato"/>
              <a:sym typeface="Lato"/>
            </a:endParaRPr>
          </a:p>
          <a:p>
            <a:pPr marL="0" marR="0" lvl="0" indent="0" algn="ctr" rtl="0">
              <a:spcBef>
                <a:spcPts val="0"/>
              </a:spcBef>
              <a:spcAft>
                <a:spcPts val="0"/>
              </a:spcAft>
              <a:buNone/>
            </a:pPr>
            <a:r>
              <a:rPr lang="en" sz="2000">
                <a:solidFill>
                  <a:srgbClr val="000000"/>
                </a:solidFill>
                <a:latin typeface="Lato"/>
                <a:ea typeface="Lato"/>
                <a:cs typeface="Lato"/>
                <a:sym typeface="Lato"/>
              </a:rPr>
              <a:t>                             Number of people aged 65 and over</a:t>
            </a:r>
            <a:endParaRPr>
              <a:latin typeface="Lato"/>
              <a:ea typeface="Lato"/>
              <a:cs typeface="Lato"/>
              <a:sym typeface="Lato"/>
            </a:endParaRPr>
          </a:p>
          <a:p>
            <a:pPr marL="0" marR="0" lvl="0" indent="0" algn="l" rtl="0">
              <a:spcBef>
                <a:spcPts val="0"/>
              </a:spcBef>
              <a:spcAft>
                <a:spcPts val="0"/>
              </a:spcAft>
              <a:buNone/>
            </a:pPr>
            <a:r>
              <a:rPr lang="en" sz="2000">
                <a:solidFill>
                  <a:srgbClr val="0A82FE"/>
                </a:solidFill>
                <a:latin typeface="Lato"/>
                <a:ea typeface="Lato"/>
                <a:cs typeface="Lato"/>
                <a:sym typeface="Lato"/>
              </a:rPr>
              <a:t>Aged dependency ratio</a:t>
            </a:r>
            <a:r>
              <a:rPr lang="en" sz="2000">
                <a:solidFill>
                  <a:srgbClr val="000000"/>
                </a:solidFill>
                <a:latin typeface="Lato"/>
                <a:ea typeface="Lato"/>
                <a:cs typeface="Lato"/>
                <a:sym typeface="Lato"/>
              </a:rPr>
              <a:t>= ___________________________                              X 100</a:t>
            </a:r>
            <a:endParaRPr>
              <a:latin typeface="Lato"/>
              <a:ea typeface="Lato"/>
              <a:cs typeface="Lato"/>
              <a:sym typeface="Lato"/>
            </a:endParaRPr>
          </a:p>
          <a:p>
            <a:pPr marL="0" marR="0" lvl="0" indent="0" algn="ctr" rtl="0">
              <a:spcBef>
                <a:spcPts val="0"/>
              </a:spcBef>
              <a:spcAft>
                <a:spcPts val="0"/>
              </a:spcAft>
              <a:buNone/>
            </a:pPr>
            <a:r>
              <a:rPr lang="en" sz="2000">
                <a:solidFill>
                  <a:srgbClr val="000000"/>
                </a:solidFill>
                <a:latin typeface="Lato"/>
                <a:ea typeface="Lato"/>
                <a:cs typeface="Lato"/>
                <a:sym typeface="Lato"/>
              </a:rPr>
              <a:t>                   Number of people aged 15-64</a:t>
            </a:r>
            <a:endParaRPr>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4"/>
          <p:cNvSpPr txBox="1">
            <a:spLocks noGrp="1"/>
          </p:cNvSpPr>
          <p:nvPr>
            <p:ph type="title"/>
          </p:nvPr>
        </p:nvSpPr>
        <p:spPr>
          <a:xfrm>
            <a:off x="457200" y="434575"/>
            <a:ext cx="55113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Example</a:t>
            </a:r>
            <a:endParaRPr/>
          </a:p>
        </p:txBody>
      </p:sp>
      <p:sp>
        <p:nvSpPr>
          <p:cNvPr id="193" name="Google Shape;193;p34"/>
          <p:cNvSpPr txBox="1">
            <a:spLocks noGrp="1"/>
          </p:cNvSpPr>
          <p:nvPr>
            <p:ph type="subTitle" idx="4294967295"/>
          </p:nvPr>
        </p:nvSpPr>
        <p:spPr>
          <a:xfrm>
            <a:off x="577425" y="1412575"/>
            <a:ext cx="5511300" cy="784800"/>
          </a:xfrm>
          <a:prstGeom prst="rect">
            <a:avLst/>
          </a:prstGeom>
        </p:spPr>
        <p:txBody>
          <a:bodyPr spcFirstLastPara="1" wrap="square" lIns="91425" tIns="91425" rIns="91425" bIns="91425" anchor="t" anchorCtr="0">
            <a:noAutofit/>
          </a:bodyPr>
          <a:lstStyle/>
          <a:p>
            <a:pPr marL="457200" lvl="0" indent="-381000" rtl="0">
              <a:spcBef>
                <a:spcPts val="600"/>
              </a:spcBef>
              <a:spcAft>
                <a:spcPts val="0"/>
              </a:spcAft>
              <a:buSzPts val="2400"/>
              <a:buChar char="×"/>
            </a:pPr>
            <a:r>
              <a:rPr lang="en" sz="2400"/>
              <a:t>In Canada, 1999, the dependency ratio was 44.  This means that for every 100 people of working age in 1999, there were 44 dependents upon them. </a:t>
            </a: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5"/>
          <p:cNvSpPr txBox="1">
            <a:spLocks noGrp="1"/>
          </p:cNvSpPr>
          <p:nvPr>
            <p:ph type="title" idx="4294967295"/>
          </p:nvPr>
        </p:nvSpPr>
        <p:spPr>
          <a:xfrm>
            <a:off x="457200" y="1044175"/>
            <a:ext cx="66942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Implications of Dependency Ratio</a:t>
            </a:r>
            <a:endParaRPr/>
          </a:p>
        </p:txBody>
      </p:sp>
      <p:sp>
        <p:nvSpPr>
          <p:cNvPr id="199" name="Google Shape;199;p35"/>
          <p:cNvSpPr txBox="1">
            <a:spLocks noGrp="1"/>
          </p:cNvSpPr>
          <p:nvPr>
            <p:ph type="subTitle" idx="4294967295"/>
          </p:nvPr>
        </p:nvSpPr>
        <p:spPr>
          <a:xfrm>
            <a:off x="501225" y="1945975"/>
            <a:ext cx="5511300" cy="784800"/>
          </a:xfrm>
          <a:prstGeom prst="rect">
            <a:avLst/>
          </a:prstGeom>
        </p:spPr>
        <p:txBody>
          <a:bodyPr spcFirstLastPara="1" wrap="square" lIns="91425" tIns="91425" rIns="91425" bIns="91425" anchor="t" anchorCtr="0">
            <a:noAutofit/>
          </a:bodyPr>
          <a:lstStyle/>
          <a:p>
            <a:pPr marL="457200" lvl="0" indent="-381000" rtl="0">
              <a:spcBef>
                <a:spcPts val="600"/>
              </a:spcBef>
              <a:spcAft>
                <a:spcPts val="0"/>
              </a:spcAft>
              <a:buSzPts val="2400"/>
              <a:buChar char="×"/>
            </a:pPr>
            <a:r>
              <a:rPr lang="en" sz="2400"/>
              <a:t>Aged population:</a:t>
            </a:r>
            <a:endParaRPr sz="2400"/>
          </a:p>
          <a:p>
            <a:pPr marL="1371600" lvl="2" indent="-381000" rtl="0">
              <a:spcBef>
                <a:spcPts val="0"/>
              </a:spcBef>
              <a:spcAft>
                <a:spcPts val="0"/>
              </a:spcAft>
              <a:buSzPts val="2400"/>
              <a:buChar char="×"/>
            </a:pPr>
            <a:r>
              <a:rPr lang="en" sz="2400"/>
              <a:t>More medical facilities </a:t>
            </a:r>
            <a:endParaRPr sz="2400"/>
          </a:p>
          <a:p>
            <a:pPr marL="1371600" lvl="2" indent="-381000" rtl="0">
              <a:spcBef>
                <a:spcPts val="0"/>
              </a:spcBef>
              <a:spcAft>
                <a:spcPts val="0"/>
              </a:spcAft>
              <a:buSzPts val="2400"/>
              <a:buChar char="×"/>
            </a:pPr>
            <a:r>
              <a:rPr lang="en" sz="2400"/>
              <a:t>Adaptation of transport</a:t>
            </a:r>
            <a:endParaRPr sz="2400"/>
          </a:p>
          <a:p>
            <a:pPr marL="1371600" lvl="2" indent="-381000" rtl="0">
              <a:spcBef>
                <a:spcPts val="0"/>
              </a:spcBef>
              <a:spcAft>
                <a:spcPts val="0"/>
              </a:spcAft>
              <a:buSzPts val="2400"/>
              <a:buChar char="×"/>
            </a:pPr>
            <a:r>
              <a:rPr lang="en" sz="2400"/>
              <a:t>More strain on the working class</a:t>
            </a:r>
            <a:endParaRPr sz="2400"/>
          </a:p>
          <a:p>
            <a:pPr marL="1371600" lvl="2" indent="-381000" rtl="0">
              <a:spcBef>
                <a:spcPts val="0"/>
              </a:spcBef>
              <a:spcAft>
                <a:spcPts val="0"/>
              </a:spcAft>
              <a:buSzPts val="2400"/>
              <a:buChar char="×"/>
            </a:pPr>
            <a:r>
              <a:rPr lang="en" sz="2400"/>
              <a:t>Younger population can learn from the present aged population </a:t>
            </a: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6"/>
          <p:cNvSpPr txBox="1">
            <a:spLocks noGrp="1"/>
          </p:cNvSpPr>
          <p:nvPr>
            <p:ph type="title"/>
          </p:nvPr>
        </p:nvSpPr>
        <p:spPr>
          <a:xfrm>
            <a:off x="457200" y="1044175"/>
            <a:ext cx="66942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Implications of Dependency Ratio</a:t>
            </a:r>
            <a:endParaRPr/>
          </a:p>
        </p:txBody>
      </p:sp>
      <p:sp>
        <p:nvSpPr>
          <p:cNvPr id="205" name="Google Shape;205;p36"/>
          <p:cNvSpPr txBox="1">
            <a:spLocks noGrp="1"/>
          </p:cNvSpPr>
          <p:nvPr>
            <p:ph type="subTitle" idx="4294967295"/>
          </p:nvPr>
        </p:nvSpPr>
        <p:spPr>
          <a:xfrm>
            <a:off x="501225" y="1717375"/>
            <a:ext cx="5908800" cy="784800"/>
          </a:xfrm>
          <a:prstGeom prst="rect">
            <a:avLst/>
          </a:prstGeom>
        </p:spPr>
        <p:txBody>
          <a:bodyPr spcFirstLastPara="1" wrap="square" lIns="91425" tIns="91425" rIns="91425" bIns="91425" anchor="t" anchorCtr="0">
            <a:noAutofit/>
          </a:bodyPr>
          <a:lstStyle/>
          <a:p>
            <a:pPr marL="457200" lvl="0" indent="-381000" rtl="0">
              <a:spcBef>
                <a:spcPts val="600"/>
              </a:spcBef>
              <a:spcAft>
                <a:spcPts val="0"/>
              </a:spcAft>
              <a:buSzPts val="2400"/>
              <a:buChar char="×"/>
            </a:pPr>
            <a:r>
              <a:rPr lang="en" sz="2400"/>
              <a:t>Large Youthful Population:</a:t>
            </a:r>
            <a:endParaRPr sz="2400"/>
          </a:p>
          <a:p>
            <a:pPr marL="1371600" lvl="2" indent="-381000" rtl="0">
              <a:spcBef>
                <a:spcPts val="0"/>
              </a:spcBef>
              <a:spcAft>
                <a:spcPts val="0"/>
              </a:spcAft>
              <a:buSzPts val="2400"/>
              <a:buChar char="×"/>
            </a:pPr>
            <a:r>
              <a:rPr lang="en" sz="2400"/>
              <a:t>More spent on education facilities</a:t>
            </a:r>
            <a:endParaRPr sz="2400"/>
          </a:p>
          <a:p>
            <a:pPr marL="1371600" lvl="2" indent="-381000" rtl="0">
              <a:spcBef>
                <a:spcPts val="0"/>
              </a:spcBef>
              <a:spcAft>
                <a:spcPts val="0"/>
              </a:spcAft>
              <a:buSzPts val="2400"/>
              <a:buChar char="×"/>
            </a:pPr>
            <a:r>
              <a:rPr lang="en" sz="2400"/>
              <a:t>More strain on the working class</a:t>
            </a:r>
            <a:endParaRPr sz="2400"/>
          </a:p>
          <a:p>
            <a:pPr marL="1371600" lvl="2" indent="-381000" rtl="0">
              <a:spcBef>
                <a:spcPts val="0"/>
              </a:spcBef>
              <a:spcAft>
                <a:spcPts val="0"/>
              </a:spcAft>
              <a:buSzPts val="2400"/>
              <a:buChar char="×"/>
            </a:pPr>
            <a:r>
              <a:rPr lang="en" sz="2400"/>
              <a:t>Education of public on family planning and birth control</a:t>
            </a:r>
            <a:endParaRPr sz="2400"/>
          </a:p>
          <a:p>
            <a:pPr marL="1371600" lvl="2" indent="-381000" rtl="0">
              <a:spcBef>
                <a:spcPts val="0"/>
              </a:spcBef>
              <a:spcAft>
                <a:spcPts val="0"/>
              </a:spcAft>
              <a:buSzPts val="2400"/>
              <a:buChar char="×"/>
            </a:pPr>
            <a:r>
              <a:rPr lang="en" sz="2400"/>
              <a:t>More spent on early child care centres</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7"/>
          <p:cNvSpPr txBox="1">
            <a:spLocks noGrp="1"/>
          </p:cNvSpPr>
          <p:nvPr>
            <p:ph type="ctrTitle" idx="4294967295"/>
          </p:nvPr>
        </p:nvSpPr>
        <p:spPr>
          <a:xfrm>
            <a:off x="809350" y="1960900"/>
            <a:ext cx="7772400" cy="89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u="sng">
                <a:solidFill>
                  <a:srgbClr val="FFFFFF"/>
                </a:solidFill>
                <a:hlinkClick r:id="rId3"/>
              </a:rPr>
              <a:t>http://www.cbc.ca/doczone/episodes/generation-boomerang</a:t>
            </a:r>
            <a:endParaRPr sz="1800">
              <a:solidFill>
                <a:srgbClr val="FFFFFF"/>
              </a:solidFill>
            </a:endParaRPr>
          </a:p>
          <a:p>
            <a:pPr marL="0" lvl="0" indent="0" algn="ctr" rtl="0">
              <a:spcBef>
                <a:spcPts val="0"/>
              </a:spcBef>
              <a:spcAft>
                <a:spcPts val="0"/>
              </a:spcAft>
              <a:buNone/>
            </a:pPr>
            <a:endParaRPr sz="1800">
              <a:solidFill>
                <a:srgbClr val="FFFFFF"/>
              </a:solidFill>
            </a:endParaRPr>
          </a:p>
        </p:txBody>
      </p:sp>
      <p:sp>
        <p:nvSpPr>
          <p:cNvPr id="211" name="Google Shape;211;p37"/>
          <p:cNvSpPr txBox="1">
            <a:spLocks noGrp="1"/>
          </p:cNvSpPr>
          <p:nvPr>
            <p:ph type="ctrTitle" idx="4294967295"/>
          </p:nvPr>
        </p:nvSpPr>
        <p:spPr>
          <a:xfrm>
            <a:off x="685800" y="1105200"/>
            <a:ext cx="7772400" cy="89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FF"/>
                </a:solidFill>
              </a:rPr>
              <a:t>Generation </a:t>
            </a:r>
            <a:endParaRPr>
              <a:solidFill>
                <a:srgbClr val="FFFFFF"/>
              </a:solidFill>
            </a:endParaRPr>
          </a:p>
          <a:p>
            <a:pPr marL="0" lvl="0" indent="0" algn="ctr" rtl="0">
              <a:spcBef>
                <a:spcPts val="0"/>
              </a:spcBef>
              <a:spcAft>
                <a:spcPts val="0"/>
              </a:spcAft>
              <a:buNone/>
            </a:pPr>
            <a:r>
              <a:rPr lang="en">
                <a:solidFill>
                  <a:srgbClr val="FFFFFF"/>
                </a:solidFill>
              </a:rPr>
              <a:t>Boomerang</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idx="4294967295"/>
          </p:nvPr>
        </p:nvSpPr>
        <p:spPr>
          <a:xfrm>
            <a:off x="152400" y="358375"/>
            <a:ext cx="55113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Population Pyramid</a:t>
            </a:r>
            <a:endParaRPr/>
          </a:p>
        </p:txBody>
      </p:sp>
      <p:sp>
        <p:nvSpPr>
          <p:cNvPr id="72" name="Google Shape;72;p15"/>
          <p:cNvSpPr txBox="1">
            <a:spLocks noGrp="1"/>
          </p:cNvSpPr>
          <p:nvPr>
            <p:ph type="subTitle" idx="1"/>
          </p:nvPr>
        </p:nvSpPr>
        <p:spPr>
          <a:xfrm>
            <a:off x="196425" y="1183975"/>
            <a:ext cx="6110700" cy="78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It typically consists of two back-to-back bar graphs, with the population plotted on the X-axis and age on the Y-axis, one showing the number of males and one showing females in a particular population in five-year age groups (also called cohorts).  Males are conventionally shown on the left and females on the right, and they may be measured by raw numbers or as a percentage of the total population.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457200" y="434575"/>
            <a:ext cx="55113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Cohort</a:t>
            </a:r>
            <a:endParaRPr/>
          </a:p>
        </p:txBody>
      </p:sp>
      <p:sp>
        <p:nvSpPr>
          <p:cNvPr id="78" name="Google Shape;78;p16"/>
          <p:cNvSpPr txBox="1">
            <a:spLocks noGrp="1"/>
          </p:cNvSpPr>
          <p:nvPr>
            <p:ph type="subTitle" idx="4294967295"/>
          </p:nvPr>
        </p:nvSpPr>
        <p:spPr>
          <a:xfrm>
            <a:off x="577425" y="1412575"/>
            <a:ext cx="5511300" cy="784800"/>
          </a:xfrm>
          <a:prstGeom prst="rect">
            <a:avLst/>
          </a:prstGeom>
        </p:spPr>
        <p:txBody>
          <a:bodyPr spcFirstLastPara="1" wrap="square" lIns="91425" tIns="91425" rIns="91425" bIns="91425" anchor="t" anchorCtr="0">
            <a:noAutofit/>
          </a:bodyPr>
          <a:lstStyle/>
          <a:p>
            <a:pPr marL="457200" lvl="0" indent="-381000" rtl="0">
              <a:spcBef>
                <a:spcPts val="600"/>
              </a:spcBef>
              <a:spcAft>
                <a:spcPts val="0"/>
              </a:spcAft>
              <a:buSzPts val="2400"/>
              <a:buChar char="×"/>
            </a:pPr>
            <a:r>
              <a:rPr lang="en" sz="2400"/>
              <a:t>A group of people of a certain age</a:t>
            </a:r>
            <a:endParaRPr sz="2400"/>
          </a:p>
          <a:p>
            <a:pPr marL="457200" lvl="0" indent="-381000" rtl="0">
              <a:spcBef>
                <a:spcPts val="0"/>
              </a:spcBef>
              <a:spcAft>
                <a:spcPts val="0"/>
              </a:spcAft>
              <a:buSzPts val="2400"/>
              <a:buChar char="×"/>
            </a:pPr>
            <a:r>
              <a:rPr lang="en" sz="2400"/>
              <a:t>Used to determine trends and see similarities and differences</a:t>
            </a:r>
            <a:endParaRPr sz="2400"/>
          </a:p>
          <a:p>
            <a:pPr marL="457200" lvl="0" indent="-381000" rtl="0">
              <a:spcBef>
                <a:spcPts val="0"/>
              </a:spcBef>
              <a:spcAft>
                <a:spcPts val="0"/>
              </a:spcAft>
              <a:buSzPts val="2400"/>
              <a:buChar char="×"/>
            </a:pPr>
            <a:r>
              <a:rPr lang="en" sz="2400"/>
              <a:t>5 year groups are most common</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75925" y="319425"/>
            <a:ext cx="55113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Population Pyramid</a:t>
            </a:r>
            <a:endParaRPr/>
          </a:p>
        </p:txBody>
      </p:sp>
      <p:pic>
        <p:nvPicPr>
          <p:cNvPr id="84" name="Google Shape;84;p17"/>
          <p:cNvPicPr preferRelativeResize="0"/>
          <p:nvPr/>
        </p:nvPicPr>
        <p:blipFill>
          <a:blip r:embed="rId3">
            <a:alphaModFix/>
          </a:blip>
          <a:stretch>
            <a:fillRect/>
          </a:stretch>
        </p:blipFill>
        <p:spPr>
          <a:xfrm>
            <a:off x="1072250" y="1667875"/>
            <a:ext cx="4997974" cy="2463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457200" y="434575"/>
            <a:ext cx="55113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Population Pyramid</a:t>
            </a:r>
            <a:endParaRPr/>
          </a:p>
        </p:txBody>
      </p:sp>
      <p:sp>
        <p:nvSpPr>
          <p:cNvPr id="90" name="Google Shape;90;p18"/>
          <p:cNvSpPr txBox="1">
            <a:spLocks noGrp="1"/>
          </p:cNvSpPr>
          <p:nvPr>
            <p:ph type="subTitle" idx="4294967295"/>
          </p:nvPr>
        </p:nvSpPr>
        <p:spPr>
          <a:xfrm>
            <a:off x="577425" y="1412575"/>
            <a:ext cx="5511300" cy="784800"/>
          </a:xfrm>
          <a:prstGeom prst="rect">
            <a:avLst/>
          </a:prstGeom>
        </p:spPr>
        <p:txBody>
          <a:bodyPr spcFirstLastPara="1" wrap="square" lIns="91425" tIns="91425" rIns="91425" bIns="91425" anchor="t" anchorCtr="0">
            <a:noAutofit/>
          </a:bodyPr>
          <a:lstStyle/>
          <a:p>
            <a:pPr marL="457200" lvl="0" indent="-381000" rtl="0">
              <a:spcBef>
                <a:spcPts val="600"/>
              </a:spcBef>
              <a:spcAft>
                <a:spcPts val="0"/>
              </a:spcAft>
              <a:buSzPts val="2400"/>
              <a:buChar char="×"/>
            </a:pPr>
            <a:r>
              <a:rPr lang="en" sz="2400"/>
              <a:t>Population pyramids are often viewed as the most effective way to graphically depict the age and sex distributed of a population, partly because of the very clear image these pyramids present.</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169900" y="249225"/>
            <a:ext cx="55113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What do they tell us?</a:t>
            </a:r>
            <a:endParaRPr/>
          </a:p>
        </p:txBody>
      </p:sp>
      <p:sp>
        <p:nvSpPr>
          <p:cNvPr id="96" name="Google Shape;96;p19"/>
          <p:cNvSpPr txBox="1">
            <a:spLocks noGrp="1"/>
          </p:cNvSpPr>
          <p:nvPr>
            <p:ph type="subTitle" idx="4294967295"/>
          </p:nvPr>
        </p:nvSpPr>
        <p:spPr>
          <a:xfrm>
            <a:off x="169900" y="955375"/>
            <a:ext cx="6456300" cy="784800"/>
          </a:xfrm>
          <a:prstGeom prst="rect">
            <a:avLst/>
          </a:prstGeom>
        </p:spPr>
        <p:txBody>
          <a:bodyPr spcFirstLastPara="1" wrap="square" lIns="91425" tIns="91425" rIns="91425" bIns="91425" anchor="t" anchorCtr="0">
            <a:noAutofit/>
          </a:bodyPr>
          <a:lstStyle/>
          <a:p>
            <a:pPr marL="457200" lvl="0" indent="-381000" rtl="0">
              <a:spcBef>
                <a:spcPts val="600"/>
              </a:spcBef>
              <a:spcAft>
                <a:spcPts val="0"/>
              </a:spcAft>
              <a:buSzPts val="2400"/>
              <a:buChar char="×"/>
            </a:pPr>
            <a:r>
              <a:rPr lang="en" sz="2400"/>
              <a:t>By analysing population pyramids and identifying trends, we can learn a lot about our society.  These statics give governments and others one of the tools they need to make informed decisions that will affect our lives today and in the future.</a:t>
            </a:r>
            <a:endParaRPr sz="2400"/>
          </a:p>
          <a:p>
            <a:pPr marL="1371600" lvl="2" indent="-381000" rtl="0">
              <a:spcBef>
                <a:spcPts val="0"/>
              </a:spcBef>
              <a:spcAft>
                <a:spcPts val="0"/>
              </a:spcAft>
              <a:buSzPts val="2400"/>
              <a:buChar char="×"/>
            </a:pPr>
            <a:r>
              <a:rPr lang="en" sz="2400"/>
              <a:t># of dependents (kids)</a:t>
            </a:r>
            <a:endParaRPr sz="2400"/>
          </a:p>
          <a:p>
            <a:pPr marL="1371600" lvl="2" indent="-381000" rtl="0">
              <a:spcBef>
                <a:spcPts val="0"/>
              </a:spcBef>
              <a:spcAft>
                <a:spcPts val="0"/>
              </a:spcAft>
              <a:buSzPts val="2400"/>
              <a:buChar char="×"/>
            </a:pPr>
            <a:r>
              <a:rPr lang="en" sz="2400"/>
              <a:t>Social trends towards having larger/smaller families</a:t>
            </a:r>
            <a:endParaRPr sz="2400"/>
          </a:p>
          <a:p>
            <a:pPr marL="1371600" lvl="2" indent="-381000" rtl="0">
              <a:spcBef>
                <a:spcPts val="0"/>
              </a:spcBef>
              <a:spcAft>
                <a:spcPts val="0"/>
              </a:spcAft>
              <a:buSzPts val="2400"/>
              <a:buChar char="×"/>
            </a:pPr>
            <a:r>
              <a:rPr lang="en" sz="2400"/>
              <a:t># of retirees</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idx="4294967295"/>
          </p:nvPr>
        </p:nvSpPr>
        <p:spPr>
          <a:xfrm>
            <a:off x="457200" y="1044175"/>
            <a:ext cx="66942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Types of Population Pyramid</a:t>
            </a:r>
            <a:endParaRPr/>
          </a:p>
        </p:txBody>
      </p:sp>
      <p:sp>
        <p:nvSpPr>
          <p:cNvPr id="102" name="Google Shape;102;p20"/>
          <p:cNvSpPr txBox="1">
            <a:spLocks noGrp="1"/>
          </p:cNvSpPr>
          <p:nvPr>
            <p:ph type="subTitle" idx="4294967295"/>
          </p:nvPr>
        </p:nvSpPr>
        <p:spPr>
          <a:xfrm>
            <a:off x="501225" y="2022175"/>
            <a:ext cx="5511300" cy="784800"/>
          </a:xfrm>
          <a:prstGeom prst="rect">
            <a:avLst/>
          </a:prstGeom>
        </p:spPr>
        <p:txBody>
          <a:bodyPr spcFirstLastPara="1" wrap="square" lIns="91425" tIns="91425" rIns="91425" bIns="91425" anchor="t" anchorCtr="0">
            <a:noAutofit/>
          </a:bodyPr>
          <a:lstStyle/>
          <a:p>
            <a:pPr marL="457200" lvl="0" indent="-381000" rtl="0">
              <a:spcBef>
                <a:spcPts val="600"/>
              </a:spcBef>
              <a:spcAft>
                <a:spcPts val="0"/>
              </a:spcAft>
              <a:buSzPts val="2400"/>
              <a:buChar char="×"/>
            </a:pPr>
            <a:r>
              <a:rPr lang="en" sz="2400"/>
              <a:t>While all countries’ population pyramids differ, three types have been identified by the fertility and mortality rates of a country</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457200" y="1044175"/>
            <a:ext cx="66942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Types of Population Pyramid</a:t>
            </a:r>
            <a:endParaRPr/>
          </a:p>
        </p:txBody>
      </p:sp>
      <p:sp>
        <p:nvSpPr>
          <p:cNvPr id="108" name="Google Shape;108;p21"/>
          <p:cNvSpPr txBox="1">
            <a:spLocks noGrp="1"/>
          </p:cNvSpPr>
          <p:nvPr>
            <p:ph type="subTitle" idx="4294967295"/>
          </p:nvPr>
        </p:nvSpPr>
        <p:spPr>
          <a:xfrm>
            <a:off x="501225" y="2022175"/>
            <a:ext cx="3298500" cy="784800"/>
          </a:xfrm>
          <a:prstGeom prst="rect">
            <a:avLst/>
          </a:prstGeom>
        </p:spPr>
        <p:txBody>
          <a:bodyPr spcFirstLastPara="1" wrap="square" lIns="91425" tIns="91425" rIns="91425" bIns="91425" anchor="t" anchorCtr="0">
            <a:noAutofit/>
          </a:bodyPr>
          <a:lstStyle/>
          <a:p>
            <a:pPr marL="457200" lvl="0" indent="-381000" rtl="0">
              <a:spcBef>
                <a:spcPts val="600"/>
              </a:spcBef>
              <a:spcAft>
                <a:spcPts val="0"/>
              </a:spcAft>
              <a:buSzPts val="2400"/>
              <a:buAutoNum type="arabicPeriod"/>
            </a:pPr>
            <a:r>
              <a:rPr lang="en" sz="2400"/>
              <a:t>Stationary pyramid - a population pyramid typical of countries with low fertility and low mortality (e.g., Argentina)</a:t>
            </a:r>
            <a:endParaRPr sz="2400"/>
          </a:p>
        </p:txBody>
      </p:sp>
      <p:pic>
        <p:nvPicPr>
          <p:cNvPr id="109" name="Google Shape;109;p21"/>
          <p:cNvPicPr preferRelativeResize="0"/>
          <p:nvPr/>
        </p:nvPicPr>
        <p:blipFill>
          <a:blip r:embed="rId3">
            <a:alphaModFix/>
          </a:blip>
          <a:stretch>
            <a:fillRect/>
          </a:stretch>
        </p:blipFill>
        <p:spPr>
          <a:xfrm>
            <a:off x="3799722" y="1321175"/>
            <a:ext cx="2370450" cy="3745700"/>
          </a:xfrm>
          <a:prstGeom prst="rect">
            <a:avLst/>
          </a:prstGeom>
          <a:noFill/>
          <a:ln>
            <a:noFill/>
          </a:ln>
        </p:spPr>
      </p:pic>
    </p:spTree>
  </p:cSld>
  <p:clrMapOvr>
    <a:masterClrMapping/>
  </p:clrMapOvr>
</p:sld>
</file>

<file path=ppt/theme/theme1.xml><?xml version="1.0" encoding="utf-8"?>
<a:theme xmlns:a="http://schemas.openxmlformats.org/drawingml/2006/main" name="Eglamou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937</Words>
  <Application>Microsoft Office PowerPoint</Application>
  <PresentationFormat>On-screen Show (16:9)</PresentationFormat>
  <Paragraphs>73</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Lato</vt:lpstr>
      <vt:lpstr>Lato Light</vt:lpstr>
      <vt:lpstr>Lato Hairline</vt:lpstr>
      <vt:lpstr>Eglamour template</vt:lpstr>
      <vt:lpstr>Population Pyramid</vt:lpstr>
      <vt:lpstr>Population Pyramid</vt:lpstr>
      <vt:lpstr>Population Pyramid</vt:lpstr>
      <vt:lpstr>Cohort</vt:lpstr>
      <vt:lpstr>Population Pyramid</vt:lpstr>
      <vt:lpstr>Population Pyramid</vt:lpstr>
      <vt:lpstr>What do they tell us?</vt:lpstr>
      <vt:lpstr>Types of Population Pyramid</vt:lpstr>
      <vt:lpstr>Types of Population Pyramid</vt:lpstr>
      <vt:lpstr>Types of Population Pyramid</vt:lpstr>
      <vt:lpstr>Types of Population Pyramid</vt:lpstr>
      <vt:lpstr>Population Pyramid</vt:lpstr>
      <vt:lpstr>Stage One</vt:lpstr>
      <vt:lpstr>Stage Two</vt:lpstr>
      <vt:lpstr>Stage Three</vt:lpstr>
      <vt:lpstr>Stage Four</vt:lpstr>
      <vt:lpstr>Young and Ageing Populations</vt:lpstr>
      <vt:lpstr>Young and Ageing Populations</vt:lpstr>
      <vt:lpstr>Dependency Load</vt:lpstr>
      <vt:lpstr>Dependency Ratio</vt:lpstr>
      <vt:lpstr>PowerPoint Presentation</vt:lpstr>
      <vt:lpstr>Example</vt:lpstr>
      <vt:lpstr>Implications of Dependency Ratio</vt:lpstr>
      <vt:lpstr>Implications of Dependency Ratio</vt:lpstr>
      <vt:lpstr>http://www.cbc.ca/doczone/episodes/generation-boomerang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Pyramid</dc:title>
  <dc:creator>Administrator</dc:creator>
  <cp:lastModifiedBy>Shaheer Akram</cp:lastModifiedBy>
  <cp:revision>1</cp:revision>
  <dcterms:modified xsi:type="dcterms:W3CDTF">2022-02-06T23:20:47Z</dcterms:modified>
</cp:coreProperties>
</file>