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58" r:id="rId5"/>
    <p:sldId id="260"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29" autoAdjust="0"/>
    <p:restoredTop sz="94660"/>
  </p:normalViewPr>
  <p:slideViewPr>
    <p:cSldViewPr snapToGrid="0">
      <p:cViewPr>
        <p:scale>
          <a:sx n="66" d="100"/>
          <a:sy n="66" d="100"/>
        </p:scale>
        <p:origin x="858" y="3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3C4688-617B-4E89-A0C8-FA227AD75DA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9011501-DA90-45F9-A0A4-185FD36F029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160B88F-BD4A-4DDA-837E-5DF2142ECE47}"/>
              </a:ext>
            </a:extLst>
          </p:cNvPr>
          <p:cNvSpPr>
            <a:spLocks noGrp="1"/>
          </p:cNvSpPr>
          <p:nvPr>
            <p:ph type="dt" sz="half" idx="10"/>
          </p:nvPr>
        </p:nvSpPr>
        <p:spPr/>
        <p:txBody>
          <a:bodyPr/>
          <a:lstStyle/>
          <a:p>
            <a:fld id="{4F36A803-8E1C-4E51-860D-F10F2F4A6E5B}" type="datetimeFigureOut">
              <a:rPr lang="en-US" smtClean="0"/>
              <a:t>8/18/2021</a:t>
            </a:fld>
            <a:endParaRPr lang="en-US"/>
          </a:p>
        </p:txBody>
      </p:sp>
      <p:sp>
        <p:nvSpPr>
          <p:cNvPr id="5" name="Footer Placeholder 4">
            <a:extLst>
              <a:ext uri="{FF2B5EF4-FFF2-40B4-BE49-F238E27FC236}">
                <a16:creationId xmlns:a16="http://schemas.microsoft.com/office/drawing/2014/main" id="{39943622-5948-4810-9C2C-03854AD372B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BFA41C9-C848-467A-9604-173DB695967B}"/>
              </a:ext>
            </a:extLst>
          </p:cNvPr>
          <p:cNvSpPr>
            <a:spLocks noGrp="1"/>
          </p:cNvSpPr>
          <p:nvPr>
            <p:ph type="sldNum" sz="quarter" idx="12"/>
          </p:nvPr>
        </p:nvSpPr>
        <p:spPr/>
        <p:txBody>
          <a:bodyPr/>
          <a:lstStyle/>
          <a:p>
            <a:fld id="{25F72657-CAE1-45C4-9796-2B50223B3553}" type="slidenum">
              <a:rPr lang="en-US" smtClean="0"/>
              <a:t>‹#›</a:t>
            </a:fld>
            <a:endParaRPr lang="en-US"/>
          </a:p>
        </p:txBody>
      </p:sp>
    </p:spTree>
    <p:extLst>
      <p:ext uri="{BB962C8B-B14F-4D97-AF65-F5344CB8AC3E}">
        <p14:creationId xmlns:p14="http://schemas.microsoft.com/office/powerpoint/2010/main" val="6306417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FDA97-A88B-4106-AB6E-E86B3853160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F8264A2-8348-4A22-A476-EC3A765CC9F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D28F243-CF1E-4405-A8E4-2EDEA872F21A}"/>
              </a:ext>
            </a:extLst>
          </p:cNvPr>
          <p:cNvSpPr>
            <a:spLocks noGrp="1"/>
          </p:cNvSpPr>
          <p:nvPr>
            <p:ph type="dt" sz="half" idx="10"/>
          </p:nvPr>
        </p:nvSpPr>
        <p:spPr/>
        <p:txBody>
          <a:bodyPr/>
          <a:lstStyle/>
          <a:p>
            <a:fld id="{4F36A803-8E1C-4E51-860D-F10F2F4A6E5B}" type="datetimeFigureOut">
              <a:rPr lang="en-US" smtClean="0"/>
              <a:t>8/18/2021</a:t>
            </a:fld>
            <a:endParaRPr lang="en-US"/>
          </a:p>
        </p:txBody>
      </p:sp>
      <p:sp>
        <p:nvSpPr>
          <p:cNvPr id="5" name="Footer Placeholder 4">
            <a:extLst>
              <a:ext uri="{FF2B5EF4-FFF2-40B4-BE49-F238E27FC236}">
                <a16:creationId xmlns:a16="http://schemas.microsoft.com/office/drawing/2014/main" id="{B68B612F-7517-47CD-AF32-4DBECF01F73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05A4C7-310E-4513-8F3C-7A6127512E13}"/>
              </a:ext>
            </a:extLst>
          </p:cNvPr>
          <p:cNvSpPr>
            <a:spLocks noGrp="1"/>
          </p:cNvSpPr>
          <p:nvPr>
            <p:ph type="sldNum" sz="quarter" idx="12"/>
          </p:nvPr>
        </p:nvSpPr>
        <p:spPr/>
        <p:txBody>
          <a:bodyPr/>
          <a:lstStyle/>
          <a:p>
            <a:fld id="{25F72657-CAE1-45C4-9796-2B50223B3553}" type="slidenum">
              <a:rPr lang="en-US" smtClean="0"/>
              <a:t>‹#›</a:t>
            </a:fld>
            <a:endParaRPr lang="en-US"/>
          </a:p>
        </p:txBody>
      </p:sp>
    </p:spTree>
    <p:extLst>
      <p:ext uri="{BB962C8B-B14F-4D97-AF65-F5344CB8AC3E}">
        <p14:creationId xmlns:p14="http://schemas.microsoft.com/office/powerpoint/2010/main" val="29448034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32B3C52-F060-410D-A2A0-7718C4DC956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6958F30-F6BF-42B3-BD90-D4519AE5378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0D01DE3-DD9A-4A3C-8FBA-9545A29DF6C0}"/>
              </a:ext>
            </a:extLst>
          </p:cNvPr>
          <p:cNvSpPr>
            <a:spLocks noGrp="1"/>
          </p:cNvSpPr>
          <p:nvPr>
            <p:ph type="dt" sz="half" idx="10"/>
          </p:nvPr>
        </p:nvSpPr>
        <p:spPr/>
        <p:txBody>
          <a:bodyPr/>
          <a:lstStyle/>
          <a:p>
            <a:fld id="{4F36A803-8E1C-4E51-860D-F10F2F4A6E5B}" type="datetimeFigureOut">
              <a:rPr lang="en-US" smtClean="0"/>
              <a:t>8/18/2021</a:t>
            </a:fld>
            <a:endParaRPr lang="en-US"/>
          </a:p>
        </p:txBody>
      </p:sp>
      <p:sp>
        <p:nvSpPr>
          <p:cNvPr id="5" name="Footer Placeholder 4">
            <a:extLst>
              <a:ext uri="{FF2B5EF4-FFF2-40B4-BE49-F238E27FC236}">
                <a16:creationId xmlns:a16="http://schemas.microsoft.com/office/drawing/2014/main" id="{396E9047-686C-45E4-B1C6-DF90FA38060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FAD3C41-A763-48BE-97D2-C8C3C33EE2D2}"/>
              </a:ext>
            </a:extLst>
          </p:cNvPr>
          <p:cNvSpPr>
            <a:spLocks noGrp="1"/>
          </p:cNvSpPr>
          <p:nvPr>
            <p:ph type="sldNum" sz="quarter" idx="12"/>
          </p:nvPr>
        </p:nvSpPr>
        <p:spPr/>
        <p:txBody>
          <a:bodyPr/>
          <a:lstStyle/>
          <a:p>
            <a:fld id="{25F72657-CAE1-45C4-9796-2B50223B3553}" type="slidenum">
              <a:rPr lang="en-US" smtClean="0"/>
              <a:t>‹#›</a:t>
            </a:fld>
            <a:endParaRPr lang="en-US"/>
          </a:p>
        </p:txBody>
      </p:sp>
    </p:spTree>
    <p:extLst>
      <p:ext uri="{BB962C8B-B14F-4D97-AF65-F5344CB8AC3E}">
        <p14:creationId xmlns:p14="http://schemas.microsoft.com/office/powerpoint/2010/main" val="34299119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F87E07-5F4C-400C-B51A-327C8792E6F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B9BD6EE-4E49-43FD-AEB0-CDC5916D50B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E95D5F-DD37-4586-85C2-5B6EC07D68BC}"/>
              </a:ext>
            </a:extLst>
          </p:cNvPr>
          <p:cNvSpPr>
            <a:spLocks noGrp="1"/>
          </p:cNvSpPr>
          <p:nvPr>
            <p:ph type="dt" sz="half" idx="10"/>
          </p:nvPr>
        </p:nvSpPr>
        <p:spPr/>
        <p:txBody>
          <a:bodyPr/>
          <a:lstStyle/>
          <a:p>
            <a:fld id="{4F36A803-8E1C-4E51-860D-F10F2F4A6E5B}" type="datetimeFigureOut">
              <a:rPr lang="en-US" smtClean="0"/>
              <a:t>8/18/2021</a:t>
            </a:fld>
            <a:endParaRPr lang="en-US"/>
          </a:p>
        </p:txBody>
      </p:sp>
      <p:sp>
        <p:nvSpPr>
          <p:cNvPr id="5" name="Footer Placeholder 4">
            <a:extLst>
              <a:ext uri="{FF2B5EF4-FFF2-40B4-BE49-F238E27FC236}">
                <a16:creationId xmlns:a16="http://schemas.microsoft.com/office/drawing/2014/main" id="{3918F243-3D4C-4789-9774-54CEF4F9A48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B1421CB-8ECC-4AF8-A907-2F677A10213F}"/>
              </a:ext>
            </a:extLst>
          </p:cNvPr>
          <p:cNvSpPr>
            <a:spLocks noGrp="1"/>
          </p:cNvSpPr>
          <p:nvPr>
            <p:ph type="sldNum" sz="quarter" idx="12"/>
          </p:nvPr>
        </p:nvSpPr>
        <p:spPr/>
        <p:txBody>
          <a:bodyPr/>
          <a:lstStyle/>
          <a:p>
            <a:fld id="{25F72657-CAE1-45C4-9796-2B50223B3553}" type="slidenum">
              <a:rPr lang="en-US" smtClean="0"/>
              <a:t>‹#›</a:t>
            </a:fld>
            <a:endParaRPr lang="en-US"/>
          </a:p>
        </p:txBody>
      </p:sp>
    </p:spTree>
    <p:extLst>
      <p:ext uri="{BB962C8B-B14F-4D97-AF65-F5344CB8AC3E}">
        <p14:creationId xmlns:p14="http://schemas.microsoft.com/office/powerpoint/2010/main" val="2509940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C19D61-B10C-4651-9EDF-691BF270D90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1EE8E29-41BE-4A03-841B-82ED9244CD5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9BDC92D-3105-4645-B2EE-0FE498BF70FC}"/>
              </a:ext>
            </a:extLst>
          </p:cNvPr>
          <p:cNvSpPr>
            <a:spLocks noGrp="1"/>
          </p:cNvSpPr>
          <p:nvPr>
            <p:ph type="dt" sz="half" idx="10"/>
          </p:nvPr>
        </p:nvSpPr>
        <p:spPr/>
        <p:txBody>
          <a:bodyPr/>
          <a:lstStyle/>
          <a:p>
            <a:fld id="{4F36A803-8E1C-4E51-860D-F10F2F4A6E5B}" type="datetimeFigureOut">
              <a:rPr lang="en-US" smtClean="0"/>
              <a:t>8/18/2021</a:t>
            </a:fld>
            <a:endParaRPr lang="en-US"/>
          </a:p>
        </p:txBody>
      </p:sp>
      <p:sp>
        <p:nvSpPr>
          <p:cNvPr id="5" name="Footer Placeholder 4">
            <a:extLst>
              <a:ext uri="{FF2B5EF4-FFF2-40B4-BE49-F238E27FC236}">
                <a16:creationId xmlns:a16="http://schemas.microsoft.com/office/drawing/2014/main" id="{E0D80E44-86D7-4E0D-B4BA-B495A345B6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04255E9-4618-4EEF-AEF2-A5C616DC48A1}"/>
              </a:ext>
            </a:extLst>
          </p:cNvPr>
          <p:cNvSpPr>
            <a:spLocks noGrp="1"/>
          </p:cNvSpPr>
          <p:nvPr>
            <p:ph type="sldNum" sz="quarter" idx="12"/>
          </p:nvPr>
        </p:nvSpPr>
        <p:spPr/>
        <p:txBody>
          <a:bodyPr/>
          <a:lstStyle/>
          <a:p>
            <a:fld id="{25F72657-CAE1-45C4-9796-2B50223B3553}" type="slidenum">
              <a:rPr lang="en-US" smtClean="0"/>
              <a:t>‹#›</a:t>
            </a:fld>
            <a:endParaRPr lang="en-US"/>
          </a:p>
        </p:txBody>
      </p:sp>
    </p:spTree>
    <p:extLst>
      <p:ext uri="{BB962C8B-B14F-4D97-AF65-F5344CB8AC3E}">
        <p14:creationId xmlns:p14="http://schemas.microsoft.com/office/powerpoint/2010/main" val="8886343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F95FDF-5BA9-4D64-8424-23794A0C037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1FA23D9-F7CA-4477-8EFC-62BA5761200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E922383-BACF-4ED5-BD1B-9278FC221C6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960245E-8092-48D7-B47C-238B5CF7F875}"/>
              </a:ext>
            </a:extLst>
          </p:cNvPr>
          <p:cNvSpPr>
            <a:spLocks noGrp="1"/>
          </p:cNvSpPr>
          <p:nvPr>
            <p:ph type="dt" sz="half" idx="10"/>
          </p:nvPr>
        </p:nvSpPr>
        <p:spPr/>
        <p:txBody>
          <a:bodyPr/>
          <a:lstStyle/>
          <a:p>
            <a:fld id="{4F36A803-8E1C-4E51-860D-F10F2F4A6E5B}" type="datetimeFigureOut">
              <a:rPr lang="en-US" smtClean="0"/>
              <a:t>8/18/2021</a:t>
            </a:fld>
            <a:endParaRPr lang="en-US"/>
          </a:p>
        </p:txBody>
      </p:sp>
      <p:sp>
        <p:nvSpPr>
          <p:cNvPr id="6" name="Footer Placeholder 5">
            <a:extLst>
              <a:ext uri="{FF2B5EF4-FFF2-40B4-BE49-F238E27FC236}">
                <a16:creationId xmlns:a16="http://schemas.microsoft.com/office/drawing/2014/main" id="{C2BCF94E-E327-4DEC-8C7C-614F774FECF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D2399DB-C9DB-4AF5-82D8-ABDD905C10BB}"/>
              </a:ext>
            </a:extLst>
          </p:cNvPr>
          <p:cNvSpPr>
            <a:spLocks noGrp="1"/>
          </p:cNvSpPr>
          <p:nvPr>
            <p:ph type="sldNum" sz="quarter" idx="12"/>
          </p:nvPr>
        </p:nvSpPr>
        <p:spPr/>
        <p:txBody>
          <a:bodyPr/>
          <a:lstStyle/>
          <a:p>
            <a:fld id="{25F72657-CAE1-45C4-9796-2B50223B3553}" type="slidenum">
              <a:rPr lang="en-US" smtClean="0"/>
              <a:t>‹#›</a:t>
            </a:fld>
            <a:endParaRPr lang="en-US"/>
          </a:p>
        </p:txBody>
      </p:sp>
    </p:spTree>
    <p:extLst>
      <p:ext uri="{BB962C8B-B14F-4D97-AF65-F5344CB8AC3E}">
        <p14:creationId xmlns:p14="http://schemas.microsoft.com/office/powerpoint/2010/main" val="10111548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255DE5-5F94-4340-B5F1-F459DA48E51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102D948-45BC-476C-9930-05A359D355D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265EAFE-E25D-4193-AE7C-79B84167549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2EB0FDE-3537-4437-AFF8-A0A2284A53E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E0C5BE7-F55F-45B9-94A0-ACC834AED20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2630E89-B52D-4B59-9718-E6D7310B9307}"/>
              </a:ext>
            </a:extLst>
          </p:cNvPr>
          <p:cNvSpPr>
            <a:spLocks noGrp="1"/>
          </p:cNvSpPr>
          <p:nvPr>
            <p:ph type="dt" sz="half" idx="10"/>
          </p:nvPr>
        </p:nvSpPr>
        <p:spPr/>
        <p:txBody>
          <a:bodyPr/>
          <a:lstStyle/>
          <a:p>
            <a:fld id="{4F36A803-8E1C-4E51-860D-F10F2F4A6E5B}" type="datetimeFigureOut">
              <a:rPr lang="en-US" smtClean="0"/>
              <a:t>8/18/2021</a:t>
            </a:fld>
            <a:endParaRPr lang="en-US"/>
          </a:p>
        </p:txBody>
      </p:sp>
      <p:sp>
        <p:nvSpPr>
          <p:cNvPr id="8" name="Footer Placeholder 7">
            <a:extLst>
              <a:ext uri="{FF2B5EF4-FFF2-40B4-BE49-F238E27FC236}">
                <a16:creationId xmlns:a16="http://schemas.microsoft.com/office/drawing/2014/main" id="{DCC5E6B9-1A80-487C-B466-7E8DB00E396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FB46D10-732E-4D40-8010-2809BBB534D8}"/>
              </a:ext>
            </a:extLst>
          </p:cNvPr>
          <p:cNvSpPr>
            <a:spLocks noGrp="1"/>
          </p:cNvSpPr>
          <p:nvPr>
            <p:ph type="sldNum" sz="quarter" idx="12"/>
          </p:nvPr>
        </p:nvSpPr>
        <p:spPr/>
        <p:txBody>
          <a:bodyPr/>
          <a:lstStyle/>
          <a:p>
            <a:fld id="{25F72657-CAE1-45C4-9796-2B50223B3553}" type="slidenum">
              <a:rPr lang="en-US" smtClean="0"/>
              <a:t>‹#›</a:t>
            </a:fld>
            <a:endParaRPr lang="en-US"/>
          </a:p>
        </p:txBody>
      </p:sp>
    </p:spTree>
    <p:extLst>
      <p:ext uri="{BB962C8B-B14F-4D97-AF65-F5344CB8AC3E}">
        <p14:creationId xmlns:p14="http://schemas.microsoft.com/office/powerpoint/2010/main" val="9901282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46676D-D995-4583-B58B-B01E79C192F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AD08E97-FB4D-4783-968C-B926E0F3F799}"/>
              </a:ext>
            </a:extLst>
          </p:cNvPr>
          <p:cNvSpPr>
            <a:spLocks noGrp="1"/>
          </p:cNvSpPr>
          <p:nvPr>
            <p:ph type="dt" sz="half" idx="10"/>
          </p:nvPr>
        </p:nvSpPr>
        <p:spPr/>
        <p:txBody>
          <a:bodyPr/>
          <a:lstStyle/>
          <a:p>
            <a:fld id="{4F36A803-8E1C-4E51-860D-F10F2F4A6E5B}" type="datetimeFigureOut">
              <a:rPr lang="en-US" smtClean="0"/>
              <a:t>8/18/2021</a:t>
            </a:fld>
            <a:endParaRPr lang="en-US"/>
          </a:p>
        </p:txBody>
      </p:sp>
      <p:sp>
        <p:nvSpPr>
          <p:cNvPr id="4" name="Footer Placeholder 3">
            <a:extLst>
              <a:ext uri="{FF2B5EF4-FFF2-40B4-BE49-F238E27FC236}">
                <a16:creationId xmlns:a16="http://schemas.microsoft.com/office/drawing/2014/main" id="{7741A88A-2817-44BE-9B8D-E40E07840C4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186EB6F-DB95-40C3-B58C-1F6A5A5BDB46}"/>
              </a:ext>
            </a:extLst>
          </p:cNvPr>
          <p:cNvSpPr>
            <a:spLocks noGrp="1"/>
          </p:cNvSpPr>
          <p:nvPr>
            <p:ph type="sldNum" sz="quarter" idx="12"/>
          </p:nvPr>
        </p:nvSpPr>
        <p:spPr/>
        <p:txBody>
          <a:bodyPr/>
          <a:lstStyle/>
          <a:p>
            <a:fld id="{25F72657-CAE1-45C4-9796-2B50223B3553}" type="slidenum">
              <a:rPr lang="en-US" smtClean="0"/>
              <a:t>‹#›</a:t>
            </a:fld>
            <a:endParaRPr lang="en-US"/>
          </a:p>
        </p:txBody>
      </p:sp>
    </p:spTree>
    <p:extLst>
      <p:ext uri="{BB962C8B-B14F-4D97-AF65-F5344CB8AC3E}">
        <p14:creationId xmlns:p14="http://schemas.microsoft.com/office/powerpoint/2010/main" val="29553492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8BA8263-CA08-4C94-8C3D-DEF1468768E1}"/>
              </a:ext>
            </a:extLst>
          </p:cNvPr>
          <p:cNvSpPr>
            <a:spLocks noGrp="1"/>
          </p:cNvSpPr>
          <p:nvPr>
            <p:ph type="dt" sz="half" idx="10"/>
          </p:nvPr>
        </p:nvSpPr>
        <p:spPr/>
        <p:txBody>
          <a:bodyPr/>
          <a:lstStyle/>
          <a:p>
            <a:fld id="{4F36A803-8E1C-4E51-860D-F10F2F4A6E5B}" type="datetimeFigureOut">
              <a:rPr lang="en-US" smtClean="0"/>
              <a:t>8/18/2021</a:t>
            </a:fld>
            <a:endParaRPr lang="en-US"/>
          </a:p>
        </p:txBody>
      </p:sp>
      <p:sp>
        <p:nvSpPr>
          <p:cNvPr id="3" name="Footer Placeholder 2">
            <a:extLst>
              <a:ext uri="{FF2B5EF4-FFF2-40B4-BE49-F238E27FC236}">
                <a16:creationId xmlns:a16="http://schemas.microsoft.com/office/drawing/2014/main" id="{32084A89-A4A5-4411-9032-3BD30617D57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347EB82-DFA8-47A1-983F-0C5995729675}"/>
              </a:ext>
            </a:extLst>
          </p:cNvPr>
          <p:cNvSpPr>
            <a:spLocks noGrp="1"/>
          </p:cNvSpPr>
          <p:nvPr>
            <p:ph type="sldNum" sz="quarter" idx="12"/>
          </p:nvPr>
        </p:nvSpPr>
        <p:spPr/>
        <p:txBody>
          <a:bodyPr/>
          <a:lstStyle/>
          <a:p>
            <a:fld id="{25F72657-CAE1-45C4-9796-2B50223B3553}" type="slidenum">
              <a:rPr lang="en-US" smtClean="0"/>
              <a:t>‹#›</a:t>
            </a:fld>
            <a:endParaRPr lang="en-US"/>
          </a:p>
        </p:txBody>
      </p:sp>
    </p:spTree>
    <p:extLst>
      <p:ext uri="{BB962C8B-B14F-4D97-AF65-F5344CB8AC3E}">
        <p14:creationId xmlns:p14="http://schemas.microsoft.com/office/powerpoint/2010/main" val="3289874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E4EAE4-4C52-47C6-987C-2A19AB71036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E5B103D-34F6-4E57-8FE4-06DEADD7DED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F2AF9A0-F64C-406B-A538-DFA1A19A999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1099097-BFC2-4C29-AE15-A0824068C9AF}"/>
              </a:ext>
            </a:extLst>
          </p:cNvPr>
          <p:cNvSpPr>
            <a:spLocks noGrp="1"/>
          </p:cNvSpPr>
          <p:nvPr>
            <p:ph type="dt" sz="half" idx="10"/>
          </p:nvPr>
        </p:nvSpPr>
        <p:spPr/>
        <p:txBody>
          <a:bodyPr/>
          <a:lstStyle/>
          <a:p>
            <a:fld id="{4F36A803-8E1C-4E51-860D-F10F2F4A6E5B}" type="datetimeFigureOut">
              <a:rPr lang="en-US" smtClean="0"/>
              <a:t>8/18/2021</a:t>
            </a:fld>
            <a:endParaRPr lang="en-US"/>
          </a:p>
        </p:txBody>
      </p:sp>
      <p:sp>
        <p:nvSpPr>
          <p:cNvPr id="6" name="Footer Placeholder 5">
            <a:extLst>
              <a:ext uri="{FF2B5EF4-FFF2-40B4-BE49-F238E27FC236}">
                <a16:creationId xmlns:a16="http://schemas.microsoft.com/office/drawing/2014/main" id="{02AFA292-E2DC-44AA-80BB-507AD019620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B110868-2CD2-4785-89F1-D23CC34448CE}"/>
              </a:ext>
            </a:extLst>
          </p:cNvPr>
          <p:cNvSpPr>
            <a:spLocks noGrp="1"/>
          </p:cNvSpPr>
          <p:nvPr>
            <p:ph type="sldNum" sz="quarter" idx="12"/>
          </p:nvPr>
        </p:nvSpPr>
        <p:spPr/>
        <p:txBody>
          <a:bodyPr/>
          <a:lstStyle/>
          <a:p>
            <a:fld id="{25F72657-CAE1-45C4-9796-2B50223B3553}" type="slidenum">
              <a:rPr lang="en-US" smtClean="0"/>
              <a:t>‹#›</a:t>
            </a:fld>
            <a:endParaRPr lang="en-US"/>
          </a:p>
        </p:txBody>
      </p:sp>
    </p:spTree>
    <p:extLst>
      <p:ext uri="{BB962C8B-B14F-4D97-AF65-F5344CB8AC3E}">
        <p14:creationId xmlns:p14="http://schemas.microsoft.com/office/powerpoint/2010/main" val="39967827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AFC5F9-D89F-4E2C-87F9-FDB7204928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849222C-6F45-4BED-8CBD-C8D3886344F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0093833-2D83-40C7-8A5B-B86EDE6A122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4DAE0B8-11EF-4273-B575-E135C0A4055C}"/>
              </a:ext>
            </a:extLst>
          </p:cNvPr>
          <p:cNvSpPr>
            <a:spLocks noGrp="1"/>
          </p:cNvSpPr>
          <p:nvPr>
            <p:ph type="dt" sz="half" idx="10"/>
          </p:nvPr>
        </p:nvSpPr>
        <p:spPr/>
        <p:txBody>
          <a:bodyPr/>
          <a:lstStyle/>
          <a:p>
            <a:fld id="{4F36A803-8E1C-4E51-860D-F10F2F4A6E5B}" type="datetimeFigureOut">
              <a:rPr lang="en-US" smtClean="0"/>
              <a:t>8/18/2021</a:t>
            </a:fld>
            <a:endParaRPr lang="en-US"/>
          </a:p>
        </p:txBody>
      </p:sp>
      <p:sp>
        <p:nvSpPr>
          <p:cNvPr id="6" name="Footer Placeholder 5">
            <a:extLst>
              <a:ext uri="{FF2B5EF4-FFF2-40B4-BE49-F238E27FC236}">
                <a16:creationId xmlns:a16="http://schemas.microsoft.com/office/drawing/2014/main" id="{14853B25-6038-4641-B413-32F6D12A02B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786271F-B3C6-4FC9-BB0B-D64593EF84DC}"/>
              </a:ext>
            </a:extLst>
          </p:cNvPr>
          <p:cNvSpPr>
            <a:spLocks noGrp="1"/>
          </p:cNvSpPr>
          <p:nvPr>
            <p:ph type="sldNum" sz="quarter" idx="12"/>
          </p:nvPr>
        </p:nvSpPr>
        <p:spPr/>
        <p:txBody>
          <a:bodyPr/>
          <a:lstStyle/>
          <a:p>
            <a:fld id="{25F72657-CAE1-45C4-9796-2B50223B3553}" type="slidenum">
              <a:rPr lang="en-US" smtClean="0"/>
              <a:t>‹#›</a:t>
            </a:fld>
            <a:endParaRPr lang="en-US"/>
          </a:p>
        </p:txBody>
      </p:sp>
    </p:spTree>
    <p:extLst>
      <p:ext uri="{BB962C8B-B14F-4D97-AF65-F5344CB8AC3E}">
        <p14:creationId xmlns:p14="http://schemas.microsoft.com/office/powerpoint/2010/main" val="27562985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B8C2D82-0FA3-440C-BBE1-405A233DFFB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F94A6EE-5D23-468E-A4F9-B2707B6D23E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5BC3E3A-687F-4971-B380-2A71F6208C7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36A803-8E1C-4E51-860D-F10F2F4A6E5B}" type="datetimeFigureOut">
              <a:rPr lang="en-US" smtClean="0"/>
              <a:t>8/18/2021</a:t>
            </a:fld>
            <a:endParaRPr lang="en-US"/>
          </a:p>
        </p:txBody>
      </p:sp>
      <p:sp>
        <p:nvSpPr>
          <p:cNvPr id="5" name="Footer Placeholder 4">
            <a:extLst>
              <a:ext uri="{FF2B5EF4-FFF2-40B4-BE49-F238E27FC236}">
                <a16:creationId xmlns:a16="http://schemas.microsoft.com/office/drawing/2014/main" id="{B0C74E3E-0C67-4AB0-B0B0-E800C559DE1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EA1141E-BC83-4292-9C85-FD11032DBBA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F72657-CAE1-45C4-9796-2B50223B3553}" type="slidenum">
              <a:rPr lang="en-US" smtClean="0"/>
              <a:t>‹#›</a:t>
            </a:fld>
            <a:endParaRPr lang="en-US"/>
          </a:p>
        </p:txBody>
      </p:sp>
    </p:spTree>
    <p:extLst>
      <p:ext uri="{BB962C8B-B14F-4D97-AF65-F5344CB8AC3E}">
        <p14:creationId xmlns:p14="http://schemas.microsoft.com/office/powerpoint/2010/main" val="40049440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image.slidesharecdn.com/geographydefinitions-140601235048-phpapp02/95/geography-definitions-2-638.jpg?cb=1401667074"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165549-02E8-440F-AB6E-D5C240AACBA4}"/>
              </a:ext>
            </a:extLst>
          </p:cNvPr>
          <p:cNvSpPr>
            <a:spLocks noGrp="1"/>
          </p:cNvSpPr>
          <p:nvPr>
            <p:ph type="ctrTitle"/>
          </p:nvPr>
        </p:nvSpPr>
        <p:spPr/>
        <p:txBody>
          <a:bodyPr/>
          <a:lstStyle/>
          <a:p>
            <a:r>
              <a:rPr lang="en-CA" b="0" i="0" dirty="0">
                <a:solidFill>
                  <a:srgbClr val="3B3835"/>
                </a:solidFill>
                <a:effectLst/>
                <a:latin typeface="HelveticaNeue-Light"/>
              </a:rPr>
              <a:t>HUMAN SETTLEMENT PATTERNS</a:t>
            </a:r>
            <a:endParaRPr lang="en-US" dirty="0"/>
          </a:p>
        </p:txBody>
      </p:sp>
      <p:sp>
        <p:nvSpPr>
          <p:cNvPr id="3" name="Subtitle 2">
            <a:extLst>
              <a:ext uri="{FF2B5EF4-FFF2-40B4-BE49-F238E27FC236}">
                <a16:creationId xmlns:a16="http://schemas.microsoft.com/office/drawing/2014/main" id="{0656CD06-E1EC-4CDB-9840-492E54D3863B}"/>
              </a:ext>
            </a:extLst>
          </p:cNvPr>
          <p:cNvSpPr>
            <a:spLocks noGrp="1"/>
          </p:cNvSpPr>
          <p:nvPr>
            <p:ph type="subTitle" idx="1"/>
          </p:nvPr>
        </p:nvSpPr>
        <p:spPr/>
        <p:txBody>
          <a:bodyPr/>
          <a:lstStyle/>
          <a:p>
            <a:r>
              <a:rPr lang="en-CA" b="0" i="0" u="none" strike="noStrike" dirty="0">
                <a:solidFill>
                  <a:srgbClr val="008ED2"/>
                </a:solidFill>
                <a:effectLst/>
                <a:latin typeface="HelveticaNeue-Light"/>
                <a:hlinkClick r:id="rId2" tooltip="HUMAN SETTLEMENT PATTERNS&#10;Human settlement patterns are the..."/>
              </a:rPr>
              <a:t>. </a:t>
            </a:r>
            <a:r>
              <a:rPr lang="en-CA" b="0" i="0" dirty="0">
                <a:solidFill>
                  <a:srgbClr val="3B3835"/>
                </a:solidFill>
                <a:effectLst/>
                <a:latin typeface="HelveticaNeue-Light"/>
              </a:rPr>
              <a:t>HUMAN SETTLEMENT PATTERNS Human settlement patterns are the science of how settlements of buildings and houses are designed and shown. Settlement patterns help to show how areas like communities have grown.</a:t>
            </a:r>
            <a:endParaRPr lang="en-US" dirty="0"/>
          </a:p>
        </p:txBody>
      </p:sp>
    </p:spTree>
    <p:extLst>
      <p:ext uri="{BB962C8B-B14F-4D97-AF65-F5344CB8AC3E}">
        <p14:creationId xmlns:p14="http://schemas.microsoft.com/office/powerpoint/2010/main" val="21321931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1F26BE3-2C85-496B-AC54-2164E277C0DC}"/>
              </a:ext>
            </a:extLst>
          </p:cNvPr>
          <p:cNvSpPr txBox="1"/>
          <p:nvPr/>
        </p:nvSpPr>
        <p:spPr>
          <a:xfrm>
            <a:off x="1187946" y="1132367"/>
            <a:ext cx="9014833" cy="6001643"/>
          </a:xfrm>
          <a:prstGeom prst="rect">
            <a:avLst/>
          </a:prstGeom>
          <a:noFill/>
        </p:spPr>
        <p:txBody>
          <a:bodyPr wrap="square" rtlCol="0">
            <a:spAutoFit/>
          </a:bodyPr>
          <a:lstStyle/>
          <a:p>
            <a:r>
              <a:rPr lang="en-CA" sz="2400" b="1" i="0" dirty="0">
                <a:solidFill>
                  <a:srgbClr val="3B3835"/>
                </a:solidFill>
                <a:effectLst/>
                <a:latin typeface="HelveticaNeue-Light"/>
              </a:rPr>
              <a:t>CLUSTERED SETTLEMENT</a:t>
            </a:r>
          </a:p>
          <a:p>
            <a:endParaRPr lang="en-CA" sz="2400" b="1" dirty="0">
              <a:solidFill>
                <a:srgbClr val="3B3835"/>
              </a:solidFill>
              <a:latin typeface="HelveticaNeue-Light"/>
            </a:endParaRPr>
          </a:p>
          <a:p>
            <a:endParaRPr lang="en-CA" sz="2400" b="1" i="0" dirty="0">
              <a:solidFill>
                <a:srgbClr val="3B3835"/>
              </a:solidFill>
              <a:effectLst/>
              <a:latin typeface="HelveticaNeue-Light"/>
            </a:endParaRPr>
          </a:p>
          <a:p>
            <a:r>
              <a:rPr lang="en-CA" sz="2400" b="1" i="0" dirty="0">
                <a:solidFill>
                  <a:srgbClr val="3B3835"/>
                </a:solidFill>
                <a:effectLst/>
                <a:latin typeface="HelveticaNeue-Light"/>
              </a:rPr>
              <a:t> Clustered settlements are settlements in which buildings and houses are built to look grouped together. Clustered settlements help the look of a community. Clustered settlements also help to make up the population of cities and towns.</a:t>
            </a:r>
          </a:p>
          <a:p>
            <a:endParaRPr lang="en-CA" sz="2400" b="1" dirty="0">
              <a:solidFill>
                <a:srgbClr val="3B3835"/>
              </a:solidFill>
              <a:latin typeface="HelveticaNeue-Light"/>
            </a:endParaRPr>
          </a:p>
          <a:p>
            <a:endParaRPr lang="en-CA" sz="2400" b="1" i="0" dirty="0">
              <a:solidFill>
                <a:srgbClr val="3B3835"/>
              </a:solidFill>
              <a:effectLst/>
              <a:latin typeface="HelveticaNeue-Light"/>
            </a:endParaRPr>
          </a:p>
          <a:p>
            <a:endParaRPr lang="en-CA" sz="2400" b="1" dirty="0">
              <a:solidFill>
                <a:srgbClr val="3B3835"/>
              </a:solidFill>
              <a:latin typeface="HelveticaNeue-Light"/>
            </a:endParaRPr>
          </a:p>
          <a:p>
            <a:endParaRPr lang="en-CA" sz="2400" b="1" i="0" dirty="0">
              <a:solidFill>
                <a:srgbClr val="3B3835"/>
              </a:solidFill>
              <a:effectLst/>
              <a:latin typeface="HelveticaNeue-Light"/>
            </a:endParaRPr>
          </a:p>
          <a:p>
            <a:endParaRPr lang="en-CA" sz="2400" b="1" i="0" dirty="0">
              <a:solidFill>
                <a:srgbClr val="3B3835"/>
              </a:solidFill>
              <a:effectLst/>
              <a:latin typeface="HelveticaNeue-Light"/>
            </a:endParaRPr>
          </a:p>
          <a:p>
            <a:r>
              <a:rPr lang="en-CA" sz="2400" b="1" dirty="0">
                <a:solidFill>
                  <a:srgbClr val="3B3835"/>
                </a:solidFill>
                <a:latin typeface="HelveticaNeue-Light"/>
              </a:rPr>
              <a:t> </a:t>
            </a:r>
          </a:p>
          <a:p>
            <a:endParaRPr lang="en-CA" sz="2400" b="1" dirty="0">
              <a:solidFill>
                <a:srgbClr val="3B3835"/>
              </a:solidFill>
              <a:latin typeface="HelveticaNeue-Light"/>
            </a:endParaRPr>
          </a:p>
          <a:p>
            <a:endParaRPr lang="en-US" sz="2400" b="1" dirty="0"/>
          </a:p>
        </p:txBody>
      </p:sp>
      <p:pic>
        <p:nvPicPr>
          <p:cNvPr id="1030" name="Picture 6" descr="PEOPLE LIVE?">
            <a:extLst>
              <a:ext uri="{FF2B5EF4-FFF2-40B4-BE49-F238E27FC236}">
                <a16:creationId xmlns:a16="http://schemas.microsoft.com/office/drawing/2014/main" id="{13F1B803-8F81-4D11-9AC5-2BE80787684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28211" y="4067033"/>
            <a:ext cx="7339263" cy="279096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325558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318C53-4B85-4E38-8BC9-0CB599D74026}"/>
              </a:ext>
            </a:extLst>
          </p:cNvPr>
          <p:cNvSpPr>
            <a:spLocks noGrp="1"/>
          </p:cNvSpPr>
          <p:nvPr>
            <p:ph idx="1"/>
          </p:nvPr>
        </p:nvSpPr>
        <p:spPr>
          <a:xfrm>
            <a:off x="838200" y="3744685"/>
            <a:ext cx="10515600" cy="2432277"/>
          </a:xfrm>
        </p:spPr>
        <p:txBody>
          <a:bodyPr/>
          <a:lstStyle/>
          <a:p>
            <a:r>
              <a:rPr lang="en-CA" b="1" i="0" dirty="0">
                <a:solidFill>
                  <a:srgbClr val="3B3835"/>
                </a:solidFill>
                <a:effectLst/>
                <a:latin typeface="HelveticaNeue-Light"/>
              </a:rPr>
              <a:t>LINEAR SETTLEMENT </a:t>
            </a:r>
            <a:r>
              <a:rPr lang="en-CA" b="0" i="0" dirty="0">
                <a:solidFill>
                  <a:srgbClr val="3B3835"/>
                </a:solidFill>
                <a:effectLst/>
                <a:latin typeface="HelveticaNeue-Light"/>
              </a:rPr>
              <a:t>Linear settlements are patterns of houses and buildings following the lines of the road/ transport routes. Linear settlements are usually constructed for easy access to transportation routes (roads) for people and goods.</a:t>
            </a:r>
            <a:endParaRPr lang="en-US" dirty="0"/>
          </a:p>
        </p:txBody>
      </p:sp>
      <p:pic>
        <p:nvPicPr>
          <p:cNvPr id="3074" name="Picture 2" descr="Linear settlement - Wikipedia">
            <a:extLst>
              <a:ext uri="{FF2B5EF4-FFF2-40B4-BE49-F238E27FC236}">
                <a16:creationId xmlns:a16="http://schemas.microsoft.com/office/drawing/2014/main" id="{21A7BDCF-78E3-4FA3-B9E7-76F9D444E39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47107" y="119398"/>
            <a:ext cx="8799513" cy="3251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971483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FE1D10-9974-41FD-8612-AC4FED61F920}"/>
              </a:ext>
            </a:extLst>
          </p:cNvPr>
          <p:cNvSpPr>
            <a:spLocks noGrp="1"/>
          </p:cNvSpPr>
          <p:nvPr>
            <p:ph type="title"/>
          </p:nvPr>
        </p:nvSpPr>
        <p:spPr/>
        <p:txBody>
          <a:bodyPr/>
          <a:lstStyle/>
          <a:p>
            <a:r>
              <a:rPr lang="en-CA" b="0" i="0" dirty="0">
                <a:solidFill>
                  <a:srgbClr val="3B3835"/>
                </a:solidFill>
                <a:effectLst/>
                <a:latin typeface="HelveticaNeue-Light"/>
              </a:rPr>
              <a:t>SCATTERED SETTLEMENT</a:t>
            </a:r>
            <a:endParaRPr lang="en-US" dirty="0"/>
          </a:p>
        </p:txBody>
      </p:sp>
      <p:sp>
        <p:nvSpPr>
          <p:cNvPr id="3" name="Content Placeholder 2">
            <a:extLst>
              <a:ext uri="{FF2B5EF4-FFF2-40B4-BE49-F238E27FC236}">
                <a16:creationId xmlns:a16="http://schemas.microsoft.com/office/drawing/2014/main" id="{2AB6E924-FEBA-4235-95A3-551C3C009EA6}"/>
              </a:ext>
            </a:extLst>
          </p:cNvPr>
          <p:cNvSpPr>
            <a:spLocks noGrp="1"/>
          </p:cNvSpPr>
          <p:nvPr>
            <p:ph idx="1"/>
          </p:nvPr>
        </p:nvSpPr>
        <p:spPr>
          <a:xfrm>
            <a:off x="424868" y="339884"/>
            <a:ext cx="10515600" cy="5879563"/>
          </a:xfrm>
        </p:spPr>
        <p:txBody>
          <a:bodyPr>
            <a:normAutofit/>
          </a:bodyPr>
          <a:lstStyle/>
          <a:p>
            <a:pPr marL="0" indent="0">
              <a:buNone/>
            </a:pPr>
            <a:endParaRPr lang="en-CA" sz="2000" dirty="0">
              <a:solidFill>
                <a:srgbClr val="3B3835"/>
              </a:solidFill>
              <a:latin typeface="HelveticaNeue-Light"/>
            </a:endParaRPr>
          </a:p>
          <a:p>
            <a:endParaRPr lang="en-CA" sz="2000" dirty="0">
              <a:solidFill>
                <a:srgbClr val="3B3835"/>
              </a:solidFill>
              <a:latin typeface="HelveticaNeue-Light"/>
            </a:endParaRPr>
          </a:p>
          <a:p>
            <a:endParaRPr lang="en-CA" sz="2000" dirty="0">
              <a:solidFill>
                <a:srgbClr val="3B3835"/>
              </a:solidFill>
              <a:latin typeface="HelveticaNeue-Light"/>
            </a:endParaRPr>
          </a:p>
          <a:p>
            <a:r>
              <a:rPr lang="en-CA" sz="2400" b="0" i="0" dirty="0">
                <a:solidFill>
                  <a:srgbClr val="3B3835"/>
                </a:solidFill>
                <a:effectLst/>
                <a:latin typeface="HelveticaNeue-Light"/>
              </a:rPr>
              <a:t>Scattered settlements are landscapes with many farmsteads that are dispersed throughout the area. Scattered settlements usually take place out of cities and towns where the land is mostly just fields. The look of a scattered settlement is houses and farms randomly spaced far apart from other buildings not following any pattern. Scattered settlements are also known as dispersed settlements.</a:t>
            </a:r>
            <a:endParaRPr lang="en-CA" sz="2400" dirty="0">
              <a:solidFill>
                <a:srgbClr val="3B3835"/>
              </a:solidFill>
              <a:latin typeface="HelveticaNeue-Light"/>
            </a:endParaRPr>
          </a:p>
          <a:p>
            <a:endParaRPr lang="en-CA" sz="2000" dirty="0">
              <a:solidFill>
                <a:srgbClr val="3B3835"/>
              </a:solidFill>
              <a:latin typeface="HelveticaNeue-Light"/>
            </a:endParaRPr>
          </a:p>
          <a:p>
            <a:endParaRPr lang="en-CA" sz="2000" dirty="0">
              <a:solidFill>
                <a:srgbClr val="3B3835"/>
              </a:solidFill>
              <a:latin typeface="HelveticaNeue-Light"/>
            </a:endParaRPr>
          </a:p>
          <a:p>
            <a:endParaRPr lang="en-US" sz="2000" dirty="0"/>
          </a:p>
        </p:txBody>
      </p:sp>
      <p:pic>
        <p:nvPicPr>
          <p:cNvPr id="2050" name="Picture 2" descr="Geography vocabulary">
            <a:extLst>
              <a:ext uri="{FF2B5EF4-FFF2-40B4-BE49-F238E27FC236}">
                <a16:creationId xmlns:a16="http://schemas.microsoft.com/office/drawing/2014/main" id="{EF66EC4C-125F-4F05-A955-876AAF8A361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15693" y="3966309"/>
            <a:ext cx="6979185" cy="249683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54510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2E1098-7A3F-4216-BDC0-149FDFA3BEF5}"/>
              </a:ext>
            </a:extLst>
          </p:cNvPr>
          <p:cNvSpPr>
            <a:spLocks noGrp="1"/>
          </p:cNvSpPr>
          <p:nvPr>
            <p:ph type="title"/>
          </p:nvPr>
        </p:nvSpPr>
        <p:spPr>
          <a:xfrm rot="10800000" flipV="1">
            <a:off x="968828" y="2343944"/>
            <a:ext cx="10515600" cy="2170112"/>
          </a:xfrm>
        </p:spPr>
        <p:txBody>
          <a:bodyPr>
            <a:normAutofit fontScale="90000"/>
          </a:bodyPr>
          <a:lstStyle/>
          <a:p>
            <a:r>
              <a:rPr lang="en-CA" b="1" i="0" dirty="0">
                <a:solidFill>
                  <a:srgbClr val="3B3835"/>
                </a:solidFill>
                <a:effectLst/>
                <a:latin typeface="HelveticaNeue-Light"/>
              </a:rPr>
              <a:t>POPULATION DENSITY </a:t>
            </a:r>
            <a:r>
              <a:rPr lang="en-CA" b="0" i="0" dirty="0">
                <a:solidFill>
                  <a:srgbClr val="3B3835"/>
                </a:solidFill>
                <a:effectLst/>
                <a:latin typeface="HelveticaNeue-Light"/>
              </a:rPr>
              <a:t>Population density is the way of measuring the people living in an area per unit area or volume. Population density can be calculated for a people living in a city, province or even country. Population density can also be used to measure area or volume of water and land area.</a:t>
            </a:r>
            <a:endParaRPr lang="en-US" dirty="0"/>
          </a:p>
        </p:txBody>
      </p:sp>
    </p:spTree>
    <p:extLst>
      <p:ext uri="{BB962C8B-B14F-4D97-AF65-F5344CB8AC3E}">
        <p14:creationId xmlns:p14="http://schemas.microsoft.com/office/powerpoint/2010/main" val="38868046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9F7F9A-F6A6-4C33-ABB7-28B8EE88E55C}"/>
              </a:ext>
            </a:extLst>
          </p:cNvPr>
          <p:cNvSpPr>
            <a:spLocks noGrp="1"/>
          </p:cNvSpPr>
          <p:nvPr>
            <p:ph type="title"/>
          </p:nvPr>
        </p:nvSpPr>
        <p:spPr>
          <a:xfrm>
            <a:off x="838200" y="365125"/>
            <a:ext cx="10515600" cy="3960132"/>
          </a:xfrm>
        </p:spPr>
        <p:txBody>
          <a:bodyPr>
            <a:normAutofit/>
          </a:bodyPr>
          <a:lstStyle/>
          <a:p>
            <a:r>
              <a:rPr lang="en-CA" b="0" i="0" dirty="0">
                <a:solidFill>
                  <a:srgbClr val="3B3835"/>
                </a:solidFill>
                <a:effectLst/>
                <a:latin typeface="HelveticaNeue-Light"/>
              </a:rPr>
              <a:t>POPULATION DISTRIBUTION Population distribution is simply how a population is shown. The pattern of where people live. The distribution can also vary based on age, race and gender.</a:t>
            </a:r>
            <a:endParaRPr lang="en-US" dirty="0"/>
          </a:p>
        </p:txBody>
      </p:sp>
    </p:spTree>
    <p:extLst>
      <p:ext uri="{BB962C8B-B14F-4D97-AF65-F5344CB8AC3E}">
        <p14:creationId xmlns:p14="http://schemas.microsoft.com/office/powerpoint/2010/main" val="32258415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6D511F-F057-4494-A593-208868E1F5D8}"/>
              </a:ext>
            </a:extLst>
          </p:cNvPr>
          <p:cNvSpPr>
            <a:spLocks noGrp="1"/>
          </p:cNvSpPr>
          <p:nvPr>
            <p:ph type="title"/>
          </p:nvPr>
        </p:nvSpPr>
        <p:spPr>
          <a:xfrm rot="10800000" flipV="1">
            <a:off x="838200" y="1690688"/>
            <a:ext cx="10515600" cy="3215141"/>
          </a:xfrm>
        </p:spPr>
        <p:txBody>
          <a:bodyPr>
            <a:normAutofit fontScale="90000"/>
          </a:bodyPr>
          <a:lstStyle/>
          <a:p>
            <a:br>
              <a:rPr lang="en-CA" dirty="0"/>
            </a:br>
            <a:r>
              <a:rPr lang="en-CA" b="1" i="0" dirty="0">
                <a:solidFill>
                  <a:srgbClr val="202124"/>
                </a:solidFill>
                <a:effectLst/>
                <a:latin typeface="arial" panose="020B0604020202020204" pitchFamily="34" charset="0"/>
              </a:rPr>
              <a:t>Canada</a:t>
            </a:r>
            <a:r>
              <a:rPr lang="en-CA" b="0" i="0" dirty="0">
                <a:solidFill>
                  <a:srgbClr val="202124"/>
                </a:solidFill>
                <a:effectLst/>
                <a:latin typeface="arial" panose="020B0604020202020204" pitchFamily="34" charset="0"/>
              </a:rPr>
              <a:t> as a whole has a </a:t>
            </a:r>
            <a:r>
              <a:rPr lang="en-CA" b="1" i="0" dirty="0">
                <a:solidFill>
                  <a:srgbClr val="202124"/>
                </a:solidFill>
                <a:effectLst/>
                <a:latin typeface="arial" panose="020B0604020202020204" pitchFamily="34" charset="0"/>
              </a:rPr>
              <a:t>population density of just 4 people per square kilometers</a:t>
            </a:r>
            <a:r>
              <a:rPr lang="en-CA" b="0" i="0" dirty="0">
                <a:solidFill>
                  <a:srgbClr val="202124"/>
                </a:solidFill>
                <a:effectLst/>
                <a:latin typeface="arial" panose="020B0604020202020204" pitchFamily="34" charset="0"/>
              </a:rPr>
              <a:t>, which makes it the 228th most densely populated country. The population density is among the lowest in the world, mostly because a great deal of the country to the north is virtually uninhabited.</a:t>
            </a:r>
            <a:endParaRPr lang="en-US" dirty="0"/>
          </a:p>
        </p:txBody>
      </p:sp>
    </p:spTree>
    <p:extLst>
      <p:ext uri="{BB962C8B-B14F-4D97-AF65-F5344CB8AC3E}">
        <p14:creationId xmlns:p14="http://schemas.microsoft.com/office/powerpoint/2010/main" val="12468982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TotalTime>
  <Words>325</Words>
  <Application>Microsoft Office PowerPoint</Application>
  <PresentationFormat>Widescreen</PresentationFormat>
  <Paragraphs>22</Paragraphs>
  <Slides>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Arial</vt:lpstr>
      <vt:lpstr>Calibri</vt:lpstr>
      <vt:lpstr>Calibri Light</vt:lpstr>
      <vt:lpstr>HelveticaNeue-Light</vt:lpstr>
      <vt:lpstr>Office Theme</vt:lpstr>
      <vt:lpstr>HUMAN SETTLEMENT PATTERNS</vt:lpstr>
      <vt:lpstr>PowerPoint Presentation</vt:lpstr>
      <vt:lpstr>PowerPoint Presentation</vt:lpstr>
      <vt:lpstr>SCATTERED SETTLEMENT</vt:lpstr>
      <vt:lpstr>POPULATION DENSITY Population density is the way of measuring the people living in an area per unit area or volume. Population density can be calculated for a people living in a city, province or even country. Population density can also be used to measure area or volume of water and land area.</vt:lpstr>
      <vt:lpstr>POPULATION DISTRIBUTION Population distribution is simply how a population is shown. The pattern of where people live. The distribution can also vary based on age, race and gender.</vt:lpstr>
      <vt:lpstr> Canada as a whole has a population density of just 4 people per square kilometers, which makes it the 228th most densely populated country. The population density is among the lowest in the world, mostly because a great deal of the country to the north is virtually uninhabited.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HUMAN SETTLEMENT PATTERNS</dc:title>
  <dc:creator>Shaheer Akram</dc:creator>
  <cp:lastModifiedBy>Shaheer Akram</cp:lastModifiedBy>
  <cp:revision>8</cp:revision>
  <dcterms:created xsi:type="dcterms:W3CDTF">2021-08-18T17:00:23Z</dcterms:created>
  <dcterms:modified xsi:type="dcterms:W3CDTF">2021-08-18T17:35:11Z</dcterms:modified>
</cp:coreProperties>
</file>