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bin Condensed" panose="020B0604020202020204" charset="0"/>
      <p:regular r:id="rId25"/>
      <p:bold r:id="rId26"/>
    </p:embeddedFont>
    <p:embeddedFont>
      <p:font typeface="Cabin" panose="020B0604020202020204" charset="0"/>
      <p:regular r:id="rId27"/>
      <p:bold r:id="rId28"/>
      <p:italic r:id="rId29"/>
      <p:boldItalic r:id="rId30"/>
    </p:embeddedFont>
    <p:embeddedFont>
      <p:font typeface="Bungee Outline"/>
      <p:regular r:id="rId31"/>
    </p:embeddedFont>
    <p:embeddedFont>
      <p:font typeface="Happy Monkey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42AF85-D254-44A5-A381-D820E15AB60F}">
  <a:tblStyle styleId="{1242AF85-D254-44A5-A381-D820E15AB6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6958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abed1239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abed1239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866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c267bec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ac267bec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71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ac267bec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ac267bec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55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c267bec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ac267bec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27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c267bec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ac267bec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45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ac267bec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ac267bec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988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ac267bec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ac267bec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751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c267bec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ac267bec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2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c267bec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ac267bec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99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c267bec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ac267bec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30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c267bec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ac267bec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40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abed1239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abed1239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315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c267bec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ac267bec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31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ac267bec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ac267bec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230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bed1239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bed1239d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0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bed1239d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bed1239d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34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abed1239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abed1239d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06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abed1239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abed1239d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04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bed1239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bed1239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889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c267be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ac267be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439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ac267bec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ac267bec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140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ac267bec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ac267bec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06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1425" y="1991850"/>
            <a:ext cx="49476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000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2676525" y="1247775"/>
            <a:ext cx="49053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" name="Google Shape;36;p11"/>
          <p:cNvSpPr txBox="1"/>
          <p:nvPr/>
        </p:nvSpPr>
        <p:spPr>
          <a:xfrm>
            <a:off x="1238250" y="705175"/>
            <a:ext cx="1178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5000" b="1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sz="15000" b="1" i="0" u="none" strike="noStrike" cap="none">
              <a:solidFill>
                <a:srgbClr val="FFFF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2907250" y="1129125"/>
            <a:ext cx="18429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⊙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4844762" y="1129125"/>
            <a:ext cx="18429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⊙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3"/>
          </p:nvPr>
        </p:nvSpPr>
        <p:spPr>
          <a:xfrm>
            <a:off x="6782273" y="1129125"/>
            <a:ext cx="18429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⊙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⊙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⊙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_1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2266950" y="266700"/>
            <a:ext cx="4610100" cy="46101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6"/>
          <p:cNvSpPr txBox="1">
            <a:spLocks noGrp="1"/>
          </p:cNvSpPr>
          <p:nvPr>
            <p:ph type="ctrTitle"/>
          </p:nvPr>
        </p:nvSpPr>
        <p:spPr>
          <a:xfrm>
            <a:off x="2733675" y="2116750"/>
            <a:ext cx="3676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3143250" y="3373450"/>
            <a:ext cx="2857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000000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ctrTitle"/>
          </p:nvPr>
        </p:nvSpPr>
        <p:spPr>
          <a:xfrm>
            <a:off x="744675" y="1991850"/>
            <a:ext cx="5715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ungee Outline"/>
                <a:ea typeface="Bungee Outline"/>
                <a:cs typeface="Bungee Outline"/>
                <a:sym typeface="Bungee Outline"/>
              </a:rPr>
              <a:t>Canadian Migration</a:t>
            </a:r>
            <a:endParaRPr>
              <a:latin typeface="Bungee Outline"/>
              <a:ea typeface="Bungee Outline"/>
              <a:cs typeface="Bungee Outline"/>
              <a:sym typeface="Bungee Outl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Pull Factors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280" y="0"/>
            <a:ext cx="66800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Why are Immigrants Pulled to Large Cities?</a:t>
            </a: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Employment: Big cities have more jobs available 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Pull Factors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17" name="Google Shape;117;p24"/>
          <p:cNvPicPr preferRelativeResize="0"/>
          <p:nvPr/>
        </p:nvPicPr>
        <p:blipFill rotWithShape="1">
          <a:blip r:embed="rId3">
            <a:alphaModFix/>
          </a:blip>
          <a:srcRect l="8071"/>
          <a:stretch/>
        </p:blipFill>
        <p:spPr>
          <a:xfrm>
            <a:off x="2424600" y="0"/>
            <a:ext cx="671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Why are Immigrants Pulled to Large Cities?</a:t>
            </a: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Large cities are culturally diverse and therefore more welcoming for immigrants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Cultural Imprint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 r="13502"/>
          <a:stretch/>
        </p:blipFill>
        <p:spPr>
          <a:xfrm>
            <a:off x="2424600" y="0"/>
            <a:ext cx="67193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The impact that a cultural group has on a neighborhood or community</a:t>
            </a:r>
            <a:endParaRPr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Happy Monkey"/>
                <a:ea typeface="Happy Monkey"/>
                <a:cs typeface="Happy Monkey"/>
                <a:sym typeface="Happy Monkey"/>
              </a:rPr>
              <a:t>Ethnic Community</a:t>
            </a:r>
            <a:endParaRPr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3">
            <a:alphaModFix/>
          </a:blip>
          <a:srcRect l="2162"/>
          <a:stretch/>
        </p:blipFill>
        <p:spPr>
          <a:xfrm>
            <a:off x="2424600" y="0"/>
            <a:ext cx="671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2424600" y="3728075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A particular ethnic group settling in one area within a city</a:t>
            </a:r>
            <a:endParaRPr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Items that Identify an ethnic neighborhood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Happy Monkey"/>
              <a:buChar char="⊙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Businesses place foreign language signs in the windows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Font typeface="Happy Monkey"/>
              <a:buChar char="⊙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Stores selling goods that have been imported from their home country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Font typeface="Happy Monkey"/>
              <a:buChar char="⊙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Restaurants serving familiar foods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500" y="3087625"/>
            <a:ext cx="2894949" cy="186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Types of Migration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Ecological Migration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the movement of people from one place to another because of a negative change in the environment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Voluntary Migration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movement of people of their own free will from one place to another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Involuntary Migration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movement of people against their will.  Often associated with persecution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Illegal Migration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the movement of people without the sanction of immigration laws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Happy Monkey"/>
                <a:ea typeface="Happy Monkey"/>
                <a:cs typeface="Happy Monkey"/>
                <a:sym typeface="Happy Monkey"/>
              </a:rPr>
              <a:t>International Migration Consequences for Sending Countries</a:t>
            </a:r>
            <a:endParaRPr sz="23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aphicFrame>
        <p:nvGraphicFramePr>
          <p:cNvPr id="151" name="Google Shape;151;p29"/>
          <p:cNvGraphicFramePr/>
          <p:nvPr/>
        </p:nvGraphicFramePr>
        <p:xfrm>
          <a:off x="2607800" y="138525"/>
          <a:ext cx="6387900" cy="4937700"/>
        </p:xfrm>
        <a:graphic>
          <a:graphicData uri="http://schemas.openxmlformats.org/drawingml/2006/table">
            <a:tbl>
              <a:tblPr>
                <a:noFill/>
                <a:tableStyleId>{1242AF85-D254-44A5-A381-D820E15AB60F}</a:tableStyleId>
              </a:tblPr>
              <a:tblGrid>
                <a:gridCol w="3193950"/>
                <a:gridCol w="3193950"/>
              </a:tblGrid>
              <a:tr h="5400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</a:rPr>
                        <a:t>Pros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</a:rPr>
                        <a:t>Cons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</a:tr>
              <a:tr h="4373125">
                <a:tc>
                  <a:txBody>
                    <a:bodyPr/>
                    <a:lstStyle/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Employment competition is alleviated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Relieves housing pressures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Migrants return home better trained</a:t>
                      </a:r>
                      <a:endParaRPr sz="2300"/>
                    </a:p>
                    <a:p>
                      <a:pPr marL="457200" lvl="0" indent="-37465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Migrants send money home to their country, which stimulates economy</a:t>
                      </a:r>
                      <a:endParaRPr sz="2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Lose most of their most educated people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Tough on developing countries</a:t>
                      </a:r>
                      <a:endParaRPr sz="2300"/>
                    </a:p>
                    <a:p>
                      <a:pPr marL="457200" lvl="0" indent="-37465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People take their assets with them</a:t>
                      </a:r>
                      <a:endParaRPr sz="230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Happy Monkey"/>
                <a:ea typeface="Happy Monkey"/>
                <a:cs typeface="Happy Monkey"/>
                <a:sym typeface="Happy Monkey"/>
              </a:rPr>
              <a:t>International Migration Consequences for Receiving Countries</a:t>
            </a:r>
            <a:endParaRPr sz="23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aphicFrame>
        <p:nvGraphicFramePr>
          <p:cNvPr id="157" name="Google Shape;157;p30"/>
          <p:cNvGraphicFramePr/>
          <p:nvPr/>
        </p:nvGraphicFramePr>
        <p:xfrm>
          <a:off x="2607800" y="138525"/>
          <a:ext cx="6387900" cy="4921735"/>
        </p:xfrm>
        <a:graphic>
          <a:graphicData uri="http://schemas.openxmlformats.org/drawingml/2006/table">
            <a:tbl>
              <a:tblPr>
                <a:noFill/>
                <a:tableStyleId>{1242AF85-D254-44A5-A381-D820E15AB60F}</a:tableStyleId>
              </a:tblPr>
              <a:tblGrid>
                <a:gridCol w="3193950"/>
                <a:gridCol w="3193950"/>
              </a:tblGrid>
              <a:tr h="540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</a:rPr>
                        <a:t>Pros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</a:rPr>
                        <a:t>Cons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</a:tr>
              <a:tr h="4373125">
                <a:tc>
                  <a:txBody>
                    <a:bodyPr/>
                    <a:lstStyle/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Immigrants bring with them skills that are in demand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Support the workforce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Support as taxpayers</a:t>
                      </a:r>
                      <a:endParaRPr sz="2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Fear among citizens that immigrants are taking their jobs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Immigrants usually perform the “3D” jobs  - dirty, dangerous and difficult</a:t>
                      </a:r>
                      <a:endParaRPr sz="2300"/>
                    </a:p>
                    <a:p>
                      <a:pPr marL="457200" lvl="0" indent="-37465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Char char="●"/>
                      </a:pPr>
                      <a:r>
                        <a:rPr lang="en" sz="2300"/>
                        <a:t>Violence against immigrants</a:t>
                      </a:r>
                      <a:endParaRPr sz="230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Happy Monkey"/>
                <a:ea typeface="Happy Monkey"/>
                <a:cs typeface="Happy Monkey"/>
                <a:sym typeface="Happy Monkey"/>
              </a:rPr>
              <a:t>Refugees</a:t>
            </a:r>
            <a:endParaRPr sz="2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63" name="Google Shape;163;p31"/>
          <p:cNvPicPr preferRelativeResize="0"/>
          <p:nvPr/>
        </p:nvPicPr>
        <p:blipFill rotWithShape="1">
          <a:blip r:embed="rId3">
            <a:alphaModFix/>
          </a:blip>
          <a:srcRect l="16936" t="-948" r="9071"/>
          <a:stretch/>
        </p:blipFill>
        <p:spPr>
          <a:xfrm>
            <a:off x="2320500" y="-87250"/>
            <a:ext cx="6847649" cy="52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body" idx="1"/>
          </p:nvPr>
        </p:nvSpPr>
        <p:spPr>
          <a:xfrm>
            <a:off x="2469100" y="2745950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Refugees are persons who flee to a different country because of a fear of persecution based on race, religion, nationality, social group, political opinion, armed conflict, and lack of a durable solution.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Happy Monkey"/>
                <a:ea typeface="Happy Monkey"/>
                <a:cs typeface="Happy Monkey"/>
                <a:sym typeface="Happy Monkey"/>
              </a:rPr>
              <a:t>Internally Displaced</a:t>
            </a:r>
            <a:endParaRPr sz="2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70" name="Google Shape;170;p32"/>
          <p:cNvPicPr preferRelativeResize="0"/>
          <p:nvPr/>
        </p:nvPicPr>
        <p:blipFill rotWithShape="1">
          <a:blip r:embed="rId3">
            <a:alphaModFix/>
          </a:blip>
          <a:srcRect l="8297" t="420" r="8306" b="-419"/>
          <a:stretch/>
        </p:blipFill>
        <p:spPr>
          <a:xfrm>
            <a:off x="2424601" y="0"/>
            <a:ext cx="6719400" cy="51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2"/>
          <p:cNvSpPr txBox="1">
            <a:spLocks noGrp="1"/>
          </p:cNvSpPr>
          <p:nvPr>
            <p:ph type="body" idx="1"/>
          </p:nvPr>
        </p:nvSpPr>
        <p:spPr>
          <a:xfrm>
            <a:off x="2469100" y="3050750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Internally Displaced, or “Internal Refugees,” share many charactertics with refugees but are legally defined different because they remain inside their own country despit flleeing persecution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Key Terms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I</a:t>
            </a: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mmigration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the act of moving into a country to become a permanent resident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Immigrant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a person who comes to a country where they were not born in order to settle there 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Emigration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the act of moving out of a country to become a permanent resident in another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Happy Monkey"/>
                <a:ea typeface="Happy Monkey"/>
                <a:cs typeface="Happy Monkey"/>
                <a:sym typeface="Happy Monkey"/>
              </a:rPr>
              <a:t>Emigrant</a:t>
            </a: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: a person who moves out of the country they were born and then resides in a new country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Happy Monkey"/>
                <a:ea typeface="Happy Monkey"/>
                <a:cs typeface="Happy Monkey"/>
                <a:sym typeface="Happy Monkey"/>
              </a:rPr>
              <a:t>Asylum Seekers</a:t>
            </a:r>
            <a:endParaRPr sz="2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77" name="Google Shape;177;p33"/>
          <p:cNvPicPr preferRelativeResize="0"/>
          <p:nvPr/>
        </p:nvPicPr>
        <p:blipFill rotWithShape="1">
          <a:blip r:embed="rId3">
            <a:alphaModFix/>
          </a:blip>
          <a:srcRect r="11855"/>
          <a:stretch/>
        </p:blipFill>
        <p:spPr>
          <a:xfrm>
            <a:off x="2320500" y="1882"/>
            <a:ext cx="6823500" cy="516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3"/>
          <p:cNvSpPr txBox="1">
            <a:spLocks noGrp="1"/>
          </p:cNvSpPr>
          <p:nvPr>
            <p:ph type="body" idx="1"/>
          </p:nvPr>
        </p:nvSpPr>
        <p:spPr>
          <a:xfrm>
            <a:off x="2372550" y="171425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People enter a country claiming to be refugees, even though they come from a country that is not experiencing war or a natural disaster.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>
            <a:spLocks noGrp="1"/>
          </p:cNvSpPr>
          <p:nvPr>
            <p:ph type="title"/>
          </p:nvPr>
        </p:nvSpPr>
        <p:spPr>
          <a:xfrm>
            <a:off x="0" y="1087950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UNHCR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84" name="Google Shape;184;p34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United Nations High Commissioner For Refugees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Helping people who are legally defined as Refugees by: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Providing them with international protection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Helping them to resettle in new countries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Also help Asylum seekers, IDP’s and refugees that have returned home but still need help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Happy Monkey"/>
                <a:ea typeface="Happy Monkey"/>
                <a:cs typeface="Happy Monkey"/>
                <a:sym typeface="Happy Monkey"/>
              </a:rPr>
              <a:t>Canada’s “Point System”</a:t>
            </a:r>
            <a:endParaRPr sz="2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>
            <a:off x="2424600" y="337625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The Skilled Worker Visa for Canada is the most popular way of applying for migration to Canada.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An individual requires a pass mark of 67 out of 100 points to enter Canada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They are assessed on six main factors including age, education, work experience, language ability and adaptability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latin typeface="Happy Monkey"/>
                <a:ea typeface="Happy Monkey"/>
                <a:cs typeface="Happy Monkey"/>
                <a:sym typeface="Happy Monkey"/>
              </a:rPr>
              <a:t>Refugees are not subject to the formal “point system” 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Happy Monkey"/>
                <a:ea typeface="Happy Monkey"/>
                <a:cs typeface="Happy Monkey"/>
                <a:sym typeface="Happy Monkey"/>
              </a:rPr>
              <a:t>Types of Immigrants</a:t>
            </a:r>
            <a:endParaRPr sz="28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An individual immigrating to Canada can enter as one of the following: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9144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Happy Monkey"/>
              <a:buAutoNum type="arabicPeriod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Family Immigrant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914400" lvl="0" indent="-419100" rtl="0">
              <a:spcBef>
                <a:spcPts val="0"/>
              </a:spcBef>
              <a:spcAft>
                <a:spcPts val="0"/>
              </a:spcAft>
              <a:buSzPts val="3000"/>
              <a:buFont typeface="Happy Monkey"/>
              <a:buAutoNum type="arabicPeriod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Refugee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914400" lvl="0" indent="-419100">
              <a:spcBef>
                <a:spcPts val="0"/>
              </a:spcBef>
              <a:spcAft>
                <a:spcPts val="0"/>
              </a:spcAft>
              <a:buSzPts val="3000"/>
              <a:buFont typeface="Happy Monkey"/>
              <a:buAutoNum type="arabicPeriod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Independent Immigrant 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Happy Monkey"/>
                <a:ea typeface="Happy Monkey"/>
                <a:cs typeface="Happy Monkey"/>
                <a:sym typeface="Happy Monkey"/>
              </a:rPr>
              <a:t>Family Immigrant</a:t>
            </a:r>
            <a:endParaRPr sz="28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69" name="Google Shape;69;p17"/>
          <p:cNvPicPr preferRelativeResize="0"/>
          <p:nvPr/>
        </p:nvPicPr>
        <p:blipFill rotWithShape="1">
          <a:blip r:embed="rId3">
            <a:alphaModFix/>
          </a:blip>
          <a:srcRect l="2691" r="8757"/>
          <a:stretch/>
        </p:blipFill>
        <p:spPr>
          <a:xfrm>
            <a:off x="2320500" y="0"/>
            <a:ext cx="6833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2424600" y="3212450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You can immigrate to Canada under a Family Class sponsorship if you have a relative who is a permanent resident or Canadian citizen.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Happy Monkey"/>
                <a:ea typeface="Happy Monkey"/>
                <a:cs typeface="Happy Monkey"/>
                <a:sym typeface="Happy Monkey"/>
              </a:rPr>
              <a:t>Refugee</a:t>
            </a:r>
            <a:endParaRPr sz="28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76" name="Google Shape;76;p18"/>
          <p:cNvPicPr preferRelativeResize="0"/>
          <p:nvPr/>
        </p:nvPicPr>
        <p:blipFill rotWithShape="1">
          <a:blip r:embed="rId3">
            <a:alphaModFix/>
          </a:blip>
          <a:srcRect r="15218"/>
          <a:stretch/>
        </p:blipFill>
        <p:spPr>
          <a:xfrm>
            <a:off x="2351600" y="0"/>
            <a:ext cx="67923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2424600" y="3212450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An individual who flees their country for their safety.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/>
          <p:cNvPicPr preferRelativeResize="0"/>
          <p:nvPr/>
        </p:nvPicPr>
        <p:blipFill rotWithShape="1">
          <a:blip r:embed="rId3">
            <a:alphaModFix/>
          </a:blip>
          <a:srcRect l="8800" r="2128"/>
          <a:stretch/>
        </p:blipFill>
        <p:spPr>
          <a:xfrm>
            <a:off x="2320500" y="0"/>
            <a:ext cx="682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3205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Happy Monkey"/>
                <a:ea typeface="Happy Monkey"/>
                <a:cs typeface="Happy Monkey"/>
                <a:sym typeface="Happy Monkey"/>
              </a:rPr>
              <a:t>Independent Immigrant</a:t>
            </a:r>
            <a:endParaRPr sz="2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2424600" y="3212450"/>
            <a:ext cx="671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A person with a specific occupational skill, experience and personal qualifications who meet Canada’s selection criteria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Key Terms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Migration</a:t>
            </a: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: the movement of people from one place to another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Push Factors</a:t>
            </a: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: reasons why people leave a country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Pull Factors</a:t>
            </a: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: reasons why people are attracted to a country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Pull Factors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96" name="Google Shape;96;p21"/>
          <p:cNvPicPr preferRelativeResize="0"/>
          <p:nvPr/>
        </p:nvPicPr>
        <p:blipFill rotWithShape="1">
          <a:blip r:embed="rId3">
            <a:alphaModFix/>
          </a:blip>
          <a:srcRect l="6453" r="6453"/>
          <a:stretch/>
        </p:blipFill>
        <p:spPr>
          <a:xfrm>
            <a:off x="2424600" y="0"/>
            <a:ext cx="671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Why are Immigrants Pulled to Large Cities?</a:t>
            </a: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Family: Immigrants may have been sponsored by family who already live in the city and therefore they want to live close to them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0" y="1129125"/>
            <a:ext cx="24246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appy Monkey"/>
                <a:ea typeface="Happy Monkey"/>
                <a:cs typeface="Happy Monkey"/>
                <a:sym typeface="Happy Monkey"/>
              </a:rPr>
              <a:t>Pull Factors</a:t>
            </a:r>
            <a:endParaRPr sz="36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3">
            <a:alphaModFix/>
          </a:blip>
          <a:srcRect l="19457" r="7061"/>
          <a:stretch/>
        </p:blipFill>
        <p:spPr>
          <a:xfrm>
            <a:off x="2424600" y="0"/>
            <a:ext cx="6719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2424600" y="-17950"/>
            <a:ext cx="67194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Why are Immigrants Pulled to Large Cities?</a:t>
            </a: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Happy Monkey"/>
              <a:buChar char="⊙"/>
            </a:pPr>
            <a:r>
              <a:rPr lang="en" sz="2400">
                <a:highlight>
                  <a:srgbClr val="FFFF00"/>
                </a:highlight>
                <a:latin typeface="Happy Monkey"/>
                <a:ea typeface="Happy Monkey"/>
                <a:cs typeface="Happy Monkey"/>
                <a:sym typeface="Happy Monkey"/>
              </a:rPr>
              <a:t>Language: Immigrants who don’t speak English are attracted to large communities where their language is spoken</a:t>
            </a:r>
            <a:endParaRPr sz="2400"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Cabin Condensed</vt:lpstr>
      <vt:lpstr>Cabin</vt:lpstr>
      <vt:lpstr>Arial</vt:lpstr>
      <vt:lpstr>Bungee Outline</vt:lpstr>
      <vt:lpstr>Happy Monkey</vt:lpstr>
      <vt:lpstr>Snug</vt:lpstr>
      <vt:lpstr>Canadian Migration</vt:lpstr>
      <vt:lpstr>Key Terms</vt:lpstr>
      <vt:lpstr>Types of Immigrants</vt:lpstr>
      <vt:lpstr>Family Immigrant</vt:lpstr>
      <vt:lpstr>Refugee</vt:lpstr>
      <vt:lpstr>Independent Immigrant</vt:lpstr>
      <vt:lpstr>Key Terms</vt:lpstr>
      <vt:lpstr>Pull Factors</vt:lpstr>
      <vt:lpstr>Pull Factors</vt:lpstr>
      <vt:lpstr>Pull Factors</vt:lpstr>
      <vt:lpstr>Pull Factors</vt:lpstr>
      <vt:lpstr>Cultural Imprint</vt:lpstr>
      <vt:lpstr>Ethnic Community</vt:lpstr>
      <vt:lpstr>Items that Identify an ethnic neighborhood</vt:lpstr>
      <vt:lpstr>Types of Migration</vt:lpstr>
      <vt:lpstr>International Migration Consequences for Sending Countries</vt:lpstr>
      <vt:lpstr>International Migration Consequences for Receiving Countries</vt:lpstr>
      <vt:lpstr>Refugees</vt:lpstr>
      <vt:lpstr>Internally Displaced</vt:lpstr>
      <vt:lpstr>Asylum Seekers</vt:lpstr>
      <vt:lpstr>UNHCR</vt:lpstr>
      <vt:lpstr>Canada’s “Point System”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Canadian Migration</dc:title>
  <dc:creator>Administrator</dc:creator>
  <cp:lastModifiedBy>Windows User</cp:lastModifiedBy>
  <cp:revision>1</cp:revision>
  <dcterms:modified xsi:type="dcterms:W3CDTF">2020-10-07T23:30:23Z</dcterms:modified>
</cp:coreProperties>
</file>