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72" r:id="rId3"/>
    <p:sldId id="257" r:id="rId4"/>
    <p:sldId id="264" r:id="rId5"/>
    <p:sldId id="265" r:id="rId6"/>
    <p:sldId id="266" r:id="rId7"/>
    <p:sldId id="268" r:id="rId8"/>
    <p:sldId id="269" r:id="rId9"/>
    <p:sldId id="260" r:id="rId10"/>
    <p:sldId id="271" r:id="rId11"/>
    <p:sldId id="270" r:id="rId12"/>
    <p:sldId id="26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5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00F4E0-1695-4C90-9D7D-110C6D1A286A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42BFA3-9731-4927-98F2-71977DE42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6840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42BFA3-9731-4927-98F2-71977DE4228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1600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42BFA3-9731-4927-98F2-71977DE4228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2177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42BFA3-9731-4927-98F2-71977DE4228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3095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42BFA3-9731-4927-98F2-71977DE4228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7010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42BFA3-9731-4927-98F2-71977DE4228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6635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42BFA3-9731-4927-98F2-71977DE4228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6430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42BFA3-9731-4927-98F2-71977DE4228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4765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42BFA3-9731-4927-98F2-71977DE4228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374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753E1-584C-4881-BA16-C834B897933B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ACBF4-888E-42E0-8078-C2A8CD51E2FD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5992813"/>
            <a:ext cx="12191999" cy="865187"/>
            <a:chOff x="0" y="5992813"/>
            <a:chExt cx="12191999" cy="865187"/>
          </a:xfrm>
        </p:grpSpPr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0" y="5992813"/>
              <a:ext cx="12191999" cy="86518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2418302" y="6184344"/>
              <a:ext cx="7355393" cy="482123"/>
              <a:chOff x="2698970" y="6184344"/>
              <a:chExt cx="7355393" cy="482123"/>
            </a:xfrm>
          </p:grpSpPr>
          <p:pic>
            <p:nvPicPr>
              <p:cNvPr id="10" name="Picture 4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98970" y="6184344"/>
                <a:ext cx="2284694" cy="48212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sp>
            <p:nvSpPr>
              <p:cNvPr id="11" name="Text Box 5"/>
              <p:cNvSpPr txBox="1">
                <a:spLocks noChangeArrowheads="1"/>
              </p:cNvSpPr>
              <p:nvPr/>
            </p:nvSpPr>
            <p:spPr bwMode="auto">
              <a:xfrm>
                <a:off x="5310905" y="6244446"/>
                <a:ext cx="4743458" cy="3619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800" b="1" i="0" u="none" strike="noStrike" cap="none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anose="020B0604020202020204" pitchFamily="34" charset="0"/>
                  </a:rPr>
                  <a:t>National Sustainability Teachers’ Academy</a:t>
                </a:r>
                <a:endParaRPr kumimoji="0" lang="en-US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91463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753E1-584C-4881-BA16-C834B897933B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ACBF4-888E-42E0-8078-C2A8CD51E2FD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5992813"/>
            <a:ext cx="12191999" cy="865187"/>
            <a:chOff x="0" y="5992813"/>
            <a:chExt cx="12191999" cy="865187"/>
          </a:xfrm>
        </p:grpSpPr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0" y="5992813"/>
              <a:ext cx="12191999" cy="86518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2418302" y="6184344"/>
              <a:ext cx="7355393" cy="482123"/>
              <a:chOff x="2698970" y="6184344"/>
              <a:chExt cx="7355393" cy="482123"/>
            </a:xfrm>
          </p:grpSpPr>
          <p:pic>
            <p:nvPicPr>
              <p:cNvPr id="10" name="Picture 4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98970" y="6184344"/>
                <a:ext cx="2284694" cy="48212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sp>
            <p:nvSpPr>
              <p:cNvPr id="11" name="Text Box 5"/>
              <p:cNvSpPr txBox="1">
                <a:spLocks noChangeArrowheads="1"/>
              </p:cNvSpPr>
              <p:nvPr/>
            </p:nvSpPr>
            <p:spPr bwMode="auto">
              <a:xfrm>
                <a:off x="5310905" y="6244446"/>
                <a:ext cx="4743458" cy="3619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800" b="1" i="0" u="none" strike="noStrike" cap="none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anose="020B0604020202020204" pitchFamily="34" charset="0"/>
                  </a:rPr>
                  <a:t>National Sustainability Teachers’ Academy</a:t>
                </a:r>
                <a:endParaRPr kumimoji="0" lang="en-US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46318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753E1-584C-4881-BA16-C834B897933B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ACBF4-888E-42E0-8078-C2A8CD51E2FD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5992813"/>
            <a:ext cx="12191999" cy="865187"/>
            <a:chOff x="0" y="5992813"/>
            <a:chExt cx="12191999" cy="865187"/>
          </a:xfrm>
        </p:grpSpPr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0" y="5992813"/>
              <a:ext cx="12191999" cy="86518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2418302" y="6184344"/>
              <a:ext cx="7355393" cy="482123"/>
              <a:chOff x="2698970" y="6184344"/>
              <a:chExt cx="7355393" cy="482123"/>
            </a:xfrm>
          </p:grpSpPr>
          <p:pic>
            <p:nvPicPr>
              <p:cNvPr id="10" name="Picture 4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98970" y="6184344"/>
                <a:ext cx="2284694" cy="48212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sp>
            <p:nvSpPr>
              <p:cNvPr id="11" name="Text Box 5"/>
              <p:cNvSpPr txBox="1">
                <a:spLocks noChangeArrowheads="1"/>
              </p:cNvSpPr>
              <p:nvPr/>
            </p:nvSpPr>
            <p:spPr bwMode="auto">
              <a:xfrm>
                <a:off x="5310905" y="6244446"/>
                <a:ext cx="4743458" cy="3619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800" b="1" i="0" u="none" strike="noStrike" cap="none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anose="020B0604020202020204" pitchFamily="34" charset="0"/>
                  </a:rPr>
                  <a:t>National Sustainability Teachers’ Academy</a:t>
                </a:r>
                <a:endParaRPr kumimoji="0" lang="en-US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28079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753E1-584C-4881-BA16-C834B897933B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ACBF4-888E-42E0-8078-C2A8CD51E2FD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5992813"/>
            <a:ext cx="12191999" cy="865187"/>
            <a:chOff x="0" y="5992813"/>
            <a:chExt cx="12191999" cy="865187"/>
          </a:xfrm>
        </p:grpSpPr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0" y="5992813"/>
              <a:ext cx="12191999" cy="86518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2418302" y="6184344"/>
              <a:ext cx="7355393" cy="482123"/>
              <a:chOff x="2698970" y="6184344"/>
              <a:chExt cx="7355393" cy="482123"/>
            </a:xfrm>
          </p:grpSpPr>
          <p:pic>
            <p:nvPicPr>
              <p:cNvPr id="10" name="Picture 4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98970" y="6184344"/>
                <a:ext cx="2284694" cy="48212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sp>
            <p:nvSpPr>
              <p:cNvPr id="11" name="Text Box 5"/>
              <p:cNvSpPr txBox="1">
                <a:spLocks noChangeArrowheads="1"/>
              </p:cNvSpPr>
              <p:nvPr/>
            </p:nvSpPr>
            <p:spPr bwMode="auto">
              <a:xfrm>
                <a:off x="5310905" y="6244446"/>
                <a:ext cx="4743458" cy="3619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800" b="1" i="0" u="none" strike="noStrike" cap="none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anose="020B0604020202020204" pitchFamily="34" charset="0"/>
                  </a:rPr>
                  <a:t>National Sustainability Teachers’ Academy</a:t>
                </a:r>
                <a:endParaRPr kumimoji="0" lang="en-US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03479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753E1-584C-4881-BA16-C834B897933B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ACBF4-888E-42E0-8078-C2A8CD51E2FD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5992813"/>
            <a:ext cx="12191999" cy="865187"/>
            <a:chOff x="0" y="5992813"/>
            <a:chExt cx="12191999" cy="865187"/>
          </a:xfrm>
        </p:grpSpPr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0" y="5992813"/>
              <a:ext cx="12191999" cy="86518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2418302" y="6184344"/>
              <a:ext cx="7355393" cy="482123"/>
              <a:chOff x="2698970" y="6184344"/>
              <a:chExt cx="7355393" cy="482123"/>
            </a:xfrm>
          </p:grpSpPr>
          <p:pic>
            <p:nvPicPr>
              <p:cNvPr id="10" name="Picture 4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98970" y="6184344"/>
                <a:ext cx="2284694" cy="48212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sp>
            <p:nvSpPr>
              <p:cNvPr id="11" name="Text Box 5"/>
              <p:cNvSpPr txBox="1">
                <a:spLocks noChangeArrowheads="1"/>
              </p:cNvSpPr>
              <p:nvPr/>
            </p:nvSpPr>
            <p:spPr bwMode="auto">
              <a:xfrm>
                <a:off x="5310905" y="6244446"/>
                <a:ext cx="4743458" cy="3619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800" b="1" i="0" u="none" strike="noStrike" cap="none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anose="020B0604020202020204" pitchFamily="34" charset="0"/>
                  </a:rPr>
                  <a:t>National Sustainability Teachers’ Academy</a:t>
                </a:r>
                <a:endParaRPr kumimoji="0" lang="en-US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55187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753E1-584C-4881-BA16-C834B897933B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ACBF4-888E-42E0-8078-C2A8CD51E2FD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0" y="5992813"/>
            <a:ext cx="12191999" cy="865187"/>
            <a:chOff x="0" y="5992813"/>
            <a:chExt cx="12191999" cy="865187"/>
          </a:xfrm>
        </p:grpSpPr>
        <p:sp>
          <p:nvSpPr>
            <p:cNvPr id="9" name="Rectangle 3"/>
            <p:cNvSpPr>
              <a:spLocks noChangeArrowheads="1"/>
            </p:cNvSpPr>
            <p:nvPr/>
          </p:nvSpPr>
          <p:spPr bwMode="auto">
            <a:xfrm>
              <a:off x="0" y="5992813"/>
              <a:ext cx="12191999" cy="86518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2418302" y="6184344"/>
              <a:ext cx="7355393" cy="482123"/>
              <a:chOff x="2698970" y="6184344"/>
              <a:chExt cx="7355393" cy="482123"/>
            </a:xfrm>
          </p:grpSpPr>
          <p:pic>
            <p:nvPicPr>
              <p:cNvPr id="11" name="Picture 4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98970" y="6184344"/>
                <a:ext cx="2284694" cy="48212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sp>
            <p:nvSpPr>
              <p:cNvPr id="12" name="Text Box 5"/>
              <p:cNvSpPr txBox="1">
                <a:spLocks noChangeArrowheads="1"/>
              </p:cNvSpPr>
              <p:nvPr/>
            </p:nvSpPr>
            <p:spPr bwMode="auto">
              <a:xfrm>
                <a:off x="5310905" y="6244446"/>
                <a:ext cx="4743458" cy="3619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800" b="1" i="0" u="none" strike="noStrike" cap="none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anose="020B0604020202020204" pitchFamily="34" charset="0"/>
                  </a:rPr>
                  <a:t>National Sustainability Teachers’ Academy</a:t>
                </a:r>
                <a:endParaRPr kumimoji="0" lang="en-US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70679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753E1-584C-4881-BA16-C834B897933B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ACBF4-888E-42E0-8078-C2A8CD51E2FD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0" y="5992813"/>
            <a:ext cx="12191999" cy="865187"/>
            <a:chOff x="0" y="5992813"/>
            <a:chExt cx="12191999" cy="865187"/>
          </a:xfrm>
        </p:grpSpPr>
        <p:sp>
          <p:nvSpPr>
            <p:cNvPr id="11" name="Rectangle 3"/>
            <p:cNvSpPr>
              <a:spLocks noChangeArrowheads="1"/>
            </p:cNvSpPr>
            <p:nvPr/>
          </p:nvSpPr>
          <p:spPr bwMode="auto">
            <a:xfrm>
              <a:off x="0" y="5992813"/>
              <a:ext cx="12191999" cy="86518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2418302" y="6184344"/>
              <a:ext cx="7355393" cy="482123"/>
              <a:chOff x="2698970" y="6184344"/>
              <a:chExt cx="7355393" cy="482123"/>
            </a:xfrm>
          </p:grpSpPr>
          <p:pic>
            <p:nvPicPr>
              <p:cNvPr id="13" name="Picture 4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98970" y="6184344"/>
                <a:ext cx="2284694" cy="48212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sp>
            <p:nvSpPr>
              <p:cNvPr id="14" name="Text Box 5"/>
              <p:cNvSpPr txBox="1">
                <a:spLocks noChangeArrowheads="1"/>
              </p:cNvSpPr>
              <p:nvPr/>
            </p:nvSpPr>
            <p:spPr bwMode="auto">
              <a:xfrm>
                <a:off x="5310905" y="6244446"/>
                <a:ext cx="4743458" cy="3619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800" b="1" i="0" u="none" strike="noStrike" cap="none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anose="020B0604020202020204" pitchFamily="34" charset="0"/>
                  </a:rPr>
                  <a:t>National Sustainability Teachers’ Academy</a:t>
                </a:r>
                <a:endParaRPr kumimoji="0" lang="en-US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40264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753E1-584C-4881-BA16-C834B897933B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ACBF4-888E-42E0-8078-C2A8CD51E2FD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0" y="5992813"/>
            <a:ext cx="12191999" cy="865187"/>
            <a:chOff x="0" y="5992813"/>
            <a:chExt cx="12191999" cy="865187"/>
          </a:xfrm>
        </p:grpSpPr>
        <p:sp>
          <p:nvSpPr>
            <p:cNvPr id="7" name="Rectangle 3"/>
            <p:cNvSpPr>
              <a:spLocks noChangeArrowheads="1"/>
            </p:cNvSpPr>
            <p:nvPr/>
          </p:nvSpPr>
          <p:spPr bwMode="auto">
            <a:xfrm>
              <a:off x="0" y="5992813"/>
              <a:ext cx="12191999" cy="86518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2418302" y="6184344"/>
              <a:ext cx="7355393" cy="482123"/>
              <a:chOff x="2698970" y="6184344"/>
              <a:chExt cx="7355393" cy="482123"/>
            </a:xfrm>
          </p:grpSpPr>
          <p:pic>
            <p:nvPicPr>
              <p:cNvPr id="9" name="Picture 4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98970" y="6184344"/>
                <a:ext cx="2284694" cy="48212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sp>
            <p:nvSpPr>
              <p:cNvPr id="10" name="Text Box 5"/>
              <p:cNvSpPr txBox="1">
                <a:spLocks noChangeArrowheads="1"/>
              </p:cNvSpPr>
              <p:nvPr/>
            </p:nvSpPr>
            <p:spPr bwMode="auto">
              <a:xfrm>
                <a:off x="5310905" y="6244446"/>
                <a:ext cx="4743458" cy="3619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800" b="1" i="0" u="none" strike="noStrike" cap="none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anose="020B0604020202020204" pitchFamily="34" charset="0"/>
                  </a:rPr>
                  <a:t>National Sustainability Teachers’ Academy</a:t>
                </a:r>
                <a:endParaRPr kumimoji="0" lang="en-US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5180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753E1-584C-4881-BA16-C834B897933B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ACBF4-888E-42E0-8078-C2A8CD51E2FD}" type="slidenum">
              <a:rPr lang="en-US" smtClean="0"/>
              <a:t>‹#›</a:t>
            </a:fld>
            <a:endParaRPr lang="en-US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0" y="5992813"/>
            <a:ext cx="12191999" cy="865187"/>
            <a:chOff x="0" y="5992813"/>
            <a:chExt cx="12191999" cy="865187"/>
          </a:xfrm>
        </p:grpSpPr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>
              <a:off x="0" y="5992813"/>
              <a:ext cx="12191999" cy="86518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2418302" y="6184344"/>
              <a:ext cx="7355393" cy="482123"/>
              <a:chOff x="2698970" y="6184344"/>
              <a:chExt cx="7355393" cy="482123"/>
            </a:xfrm>
          </p:grpSpPr>
          <p:pic>
            <p:nvPicPr>
              <p:cNvPr id="8" name="Picture 4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98970" y="6184344"/>
                <a:ext cx="2284694" cy="48212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sp>
            <p:nvSpPr>
              <p:cNvPr id="9" name="Text Box 5"/>
              <p:cNvSpPr txBox="1">
                <a:spLocks noChangeArrowheads="1"/>
              </p:cNvSpPr>
              <p:nvPr/>
            </p:nvSpPr>
            <p:spPr bwMode="auto">
              <a:xfrm>
                <a:off x="5310905" y="6244446"/>
                <a:ext cx="4743458" cy="3619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800" b="1" i="0" u="none" strike="noStrike" cap="none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anose="020B0604020202020204" pitchFamily="34" charset="0"/>
                  </a:rPr>
                  <a:t>National Sustainability Teachers’ Academy</a:t>
                </a:r>
                <a:endParaRPr kumimoji="0" lang="en-US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82061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753E1-584C-4881-BA16-C834B897933B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ACBF4-888E-42E0-8078-C2A8CD51E2FD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0" y="5992813"/>
            <a:ext cx="12191999" cy="865187"/>
            <a:chOff x="0" y="5992813"/>
            <a:chExt cx="12191999" cy="865187"/>
          </a:xfrm>
        </p:grpSpPr>
        <p:sp>
          <p:nvSpPr>
            <p:cNvPr id="9" name="Rectangle 3"/>
            <p:cNvSpPr>
              <a:spLocks noChangeArrowheads="1"/>
            </p:cNvSpPr>
            <p:nvPr/>
          </p:nvSpPr>
          <p:spPr bwMode="auto">
            <a:xfrm>
              <a:off x="0" y="5992813"/>
              <a:ext cx="12191999" cy="86518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2418302" y="6184344"/>
              <a:ext cx="7355393" cy="482123"/>
              <a:chOff x="2698970" y="6184344"/>
              <a:chExt cx="7355393" cy="482123"/>
            </a:xfrm>
          </p:grpSpPr>
          <p:pic>
            <p:nvPicPr>
              <p:cNvPr id="11" name="Picture 4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98970" y="6184344"/>
                <a:ext cx="2284694" cy="48212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sp>
            <p:nvSpPr>
              <p:cNvPr id="12" name="Text Box 5"/>
              <p:cNvSpPr txBox="1">
                <a:spLocks noChangeArrowheads="1"/>
              </p:cNvSpPr>
              <p:nvPr/>
            </p:nvSpPr>
            <p:spPr bwMode="auto">
              <a:xfrm>
                <a:off x="5310905" y="6244446"/>
                <a:ext cx="4743458" cy="3619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800" b="1" i="0" u="none" strike="noStrike" cap="none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anose="020B0604020202020204" pitchFamily="34" charset="0"/>
                  </a:rPr>
                  <a:t>National Sustainability Teachers’ Academy</a:t>
                </a:r>
                <a:endParaRPr kumimoji="0" lang="en-US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28385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753E1-584C-4881-BA16-C834B897933B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ACBF4-888E-42E0-8078-C2A8CD51E2FD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0" y="5992813"/>
            <a:ext cx="12191999" cy="865187"/>
            <a:chOff x="0" y="5992813"/>
            <a:chExt cx="12191999" cy="865187"/>
          </a:xfrm>
        </p:grpSpPr>
        <p:sp>
          <p:nvSpPr>
            <p:cNvPr id="9" name="Rectangle 3"/>
            <p:cNvSpPr>
              <a:spLocks noChangeArrowheads="1"/>
            </p:cNvSpPr>
            <p:nvPr/>
          </p:nvSpPr>
          <p:spPr bwMode="auto">
            <a:xfrm>
              <a:off x="0" y="5992813"/>
              <a:ext cx="12191999" cy="86518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2418302" y="6184344"/>
              <a:ext cx="7355393" cy="482123"/>
              <a:chOff x="2698970" y="6184344"/>
              <a:chExt cx="7355393" cy="482123"/>
            </a:xfrm>
          </p:grpSpPr>
          <p:pic>
            <p:nvPicPr>
              <p:cNvPr id="11" name="Picture 4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98970" y="6184344"/>
                <a:ext cx="2284694" cy="48212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sp>
            <p:nvSpPr>
              <p:cNvPr id="12" name="Text Box 5"/>
              <p:cNvSpPr txBox="1">
                <a:spLocks noChangeArrowheads="1"/>
              </p:cNvSpPr>
              <p:nvPr/>
            </p:nvSpPr>
            <p:spPr bwMode="auto">
              <a:xfrm>
                <a:off x="5310905" y="6244446"/>
                <a:ext cx="4743458" cy="3619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800" b="1" i="0" u="none" strike="noStrike" cap="none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anose="020B0604020202020204" pitchFamily="34" charset="0"/>
                  </a:rPr>
                  <a:t>National Sustainability Teachers’ Academy</a:t>
                </a:r>
                <a:endParaRPr kumimoji="0" lang="en-US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5801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A753E1-584C-4881-BA16-C834B897933B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1ACBF4-888E-42E0-8078-C2A8CD51E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395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238695"/>
            <a:ext cx="12191999" cy="2017421"/>
          </a:xfrm>
        </p:spPr>
        <p:txBody>
          <a:bodyPr>
            <a:noAutofit/>
          </a:bodyPr>
          <a:lstStyle/>
          <a:p>
            <a:pPr algn="l"/>
            <a:r>
              <a:rPr lang="en-US" sz="7200" b="1" dirty="0"/>
              <a:t>Measuring your Ecological Footprint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2418302" y="6184344"/>
            <a:ext cx="7355393" cy="482123"/>
            <a:chOff x="2698970" y="6184344"/>
            <a:chExt cx="7355393" cy="482123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98970" y="6184344"/>
              <a:ext cx="2284694" cy="4821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5310905" y="6244446"/>
              <a:ext cx="4743458" cy="3619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Arial" panose="020B0604020202020204" pitchFamily="34" charset="0"/>
                </a:rPr>
                <a:t>National Sustainability Teachers’ Academy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0" y="1564606"/>
            <a:ext cx="4558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1"/>
                </a:solidFill>
              </a:rPr>
              <a:t>Resources</a:t>
            </a:r>
          </a:p>
        </p:txBody>
      </p:sp>
    </p:spTree>
    <p:extLst>
      <p:ext uri="{BB962C8B-B14F-4D97-AF65-F5344CB8AC3E}">
        <p14:creationId xmlns:p14="http://schemas.microsoft.com/office/powerpoint/2010/main" val="143501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reeform 30"/>
          <p:cNvSpPr/>
          <p:nvPr/>
        </p:nvSpPr>
        <p:spPr>
          <a:xfrm>
            <a:off x="6475615" y="2790442"/>
            <a:ext cx="2103120" cy="651027"/>
          </a:xfrm>
          <a:custGeom>
            <a:avLst/>
            <a:gdLst>
              <a:gd name="connsiteX0" fmla="*/ 0 w 2103120"/>
              <a:gd name="connsiteY0" fmla="*/ 94074 h 651027"/>
              <a:gd name="connsiteX1" fmla="*/ 1047403 w 2103120"/>
              <a:gd name="connsiteY1" fmla="*/ 44198 h 651027"/>
              <a:gd name="connsiteX2" fmla="*/ 2103120 w 2103120"/>
              <a:gd name="connsiteY2" fmla="*/ 651027 h 651027"/>
              <a:gd name="connsiteX3" fmla="*/ 2103120 w 2103120"/>
              <a:gd name="connsiteY3" fmla="*/ 651027 h 651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03120" h="651027">
                <a:moveTo>
                  <a:pt x="0" y="94074"/>
                </a:moveTo>
                <a:cubicBezTo>
                  <a:pt x="348441" y="22723"/>
                  <a:pt x="696883" y="-48627"/>
                  <a:pt x="1047403" y="44198"/>
                </a:cubicBezTo>
                <a:cubicBezTo>
                  <a:pt x="1397923" y="137023"/>
                  <a:pt x="2103120" y="651027"/>
                  <a:pt x="2103120" y="651027"/>
                </a:cubicBezTo>
                <a:lnTo>
                  <a:pt x="2103120" y="651027"/>
                </a:lnTo>
              </a:path>
            </a:pathLst>
          </a:cu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2543695" y="1911927"/>
            <a:ext cx="5985163" cy="2818015"/>
          </a:xfrm>
          <a:custGeom>
            <a:avLst/>
            <a:gdLst>
              <a:gd name="connsiteX0" fmla="*/ 0 w 5985163"/>
              <a:gd name="connsiteY0" fmla="*/ 2818015 h 2818015"/>
              <a:gd name="connsiteX1" fmla="*/ 822960 w 5985163"/>
              <a:gd name="connsiteY1" fmla="*/ 2011680 h 2818015"/>
              <a:gd name="connsiteX2" fmla="*/ 2061556 w 5985163"/>
              <a:gd name="connsiteY2" fmla="*/ 1446415 h 2818015"/>
              <a:gd name="connsiteX3" fmla="*/ 3981796 w 5985163"/>
              <a:gd name="connsiteY3" fmla="*/ 947651 h 2818015"/>
              <a:gd name="connsiteX4" fmla="*/ 5985163 w 5985163"/>
              <a:gd name="connsiteY4" fmla="*/ 0 h 2818015"/>
              <a:gd name="connsiteX5" fmla="*/ 5985163 w 5985163"/>
              <a:gd name="connsiteY5" fmla="*/ 0 h 2818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85163" h="2818015">
                <a:moveTo>
                  <a:pt x="0" y="2818015"/>
                </a:moveTo>
                <a:cubicBezTo>
                  <a:pt x="239683" y="2529147"/>
                  <a:pt x="479367" y="2240280"/>
                  <a:pt x="822960" y="2011680"/>
                </a:cubicBezTo>
                <a:cubicBezTo>
                  <a:pt x="1166553" y="1783080"/>
                  <a:pt x="1535083" y="1623753"/>
                  <a:pt x="2061556" y="1446415"/>
                </a:cubicBezTo>
                <a:cubicBezTo>
                  <a:pt x="2588029" y="1269077"/>
                  <a:pt x="3327862" y="1188720"/>
                  <a:pt x="3981796" y="947651"/>
                </a:cubicBezTo>
                <a:cubicBezTo>
                  <a:pt x="4635730" y="706582"/>
                  <a:pt x="5985163" y="0"/>
                  <a:pt x="5985163" y="0"/>
                </a:cubicBezTo>
                <a:lnTo>
                  <a:pt x="5985163" y="0"/>
                </a:lnTo>
              </a:path>
            </a:pathLst>
          </a:cu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8794956" y="1421479"/>
            <a:ext cx="2670874" cy="556950"/>
            <a:chOff x="8794956" y="1421479"/>
            <a:chExt cx="2670874" cy="556950"/>
          </a:xfrm>
        </p:grpSpPr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94956" y="1421479"/>
              <a:ext cx="563344" cy="556950"/>
            </a:xfrm>
            <a:prstGeom prst="rect">
              <a:avLst/>
            </a:prstGeom>
          </p:spPr>
        </p:pic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83846" y="1421479"/>
              <a:ext cx="563344" cy="556950"/>
            </a:xfrm>
            <a:prstGeom prst="rect">
              <a:avLst/>
            </a:prstGeom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72736" y="1421479"/>
              <a:ext cx="563344" cy="556950"/>
            </a:xfrm>
            <a:prstGeom prst="rect">
              <a:avLst/>
            </a:prstGeom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61627" y="1421479"/>
              <a:ext cx="563344" cy="556950"/>
            </a:xfrm>
            <a:prstGeom prst="rect">
              <a:avLst/>
            </a:prstGeom>
          </p:spPr>
        </p:pic>
        <p:pic>
          <p:nvPicPr>
            <p:cNvPr id="28" name="Picture 27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4028"/>
            <a:stretch/>
          </p:blipFill>
          <p:spPr>
            <a:xfrm>
              <a:off x="11150517" y="1421479"/>
              <a:ext cx="315313" cy="556950"/>
            </a:xfrm>
            <a:prstGeom prst="rect">
              <a:avLst/>
            </a:prstGeom>
          </p:spPr>
        </p:pic>
      </p:grpSp>
      <p:pic>
        <p:nvPicPr>
          <p:cNvPr id="29" name="Picture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4956" y="3419304"/>
            <a:ext cx="563344" cy="556950"/>
          </a:xfrm>
          <a:prstGeom prst="rect">
            <a:avLst/>
          </a:prstGeom>
        </p:spPr>
      </p:pic>
      <p:grpSp>
        <p:nvGrpSpPr>
          <p:cNvPr id="37" name="Group 36"/>
          <p:cNvGrpSpPr/>
          <p:nvPr/>
        </p:nvGrpSpPr>
        <p:grpSpPr>
          <a:xfrm>
            <a:off x="4509654" y="4946073"/>
            <a:ext cx="2053244" cy="369332"/>
            <a:chOff x="3948545" y="5087389"/>
            <a:chExt cx="2053244" cy="369332"/>
          </a:xfrm>
        </p:grpSpPr>
        <p:sp>
          <p:nvSpPr>
            <p:cNvPr id="34" name="TextBox 33"/>
            <p:cNvSpPr txBox="1"/>
            <p:nvPr/>
          </p:nvSpPr>
          <p:spPr>
            <a:xfrm>
              <a:off x="3948545" y="5087389"/>
              <a:ext cx="6982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accent2"/>
                  </a:solidFill>
                </a:rPr>
                <a:t>Time </a:t>
              </a:r>
            </a:p>
          </p:txBody>
        </p:sp>
        <p:cxnSp>
          <p:nvCxnSpPr>
            <p:cNvPr id="36" name="Straight Arrow Connector 35"/>
            <p:cNvCxnSpPr/>
            <p:nvPr/>
          </p:nvCxnSpPr>
          <p:spPr>
            <a:xfrm flipV="1">
              <a:off x="4646815" y="5272055"/>
              <a:ext cx="1354974" cy="1786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/>
          <p:cNvGrpSpPr/>
          <p:nvPr/>
        </p:nvGrpSpPr>
        <p:grpSpPr>
          <a:xfrm rot="16200000">
            <a:off x="905785" y="2947658"/>
            <a:ext cx="2440794" cy="369332"/>
            <a:chOff x="3560995" y="5087389"/>
            <a:chExt cx="2440794" cy="369332"/>
          </a:xfrm>
        </p:grpSpPr>
        <p:sp>
          <p:nvSpPr>
            <p:cNvPr id="39" name="TextBox 38"/>
            <p:cNvSpPr txBox="1"/>
            <p:nvPr/>
          </p:nvSpPr>
          <p:spPr>
            <a:xfrm>
              <a:off x="3560995" y="5087389"/>
              <a:ext cx="10858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accent1"/>
                  </a:solidFill>
                </a:rPr>
                <a:t>Footprint</a:t>
              </a:r>
            </a:p>
          </p:txBody>
        </p:sp>
        <p:cxnSp>
          <p:nvCxnSpPr>
            <p:cNvPr id="40" name="Straight Arrow Connector 39"/>
            <p:cNvCxnSpPr/>
            <p:nvPr/>
          </p:nvCxnSpPr>
          <p:spPr>
            <a:xfrm flipV="1">
              <a:off x="4646815" y="5272055"/>
              <a:ext cx="1354974" cy="1786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TextBox 40"/>
          <p:cNvSpPr txBox="1"/>
          <p:nvPr/>
        </p:nvSpPr>
        <p:spPr>
          <a:xfrm>
            <a:off x="0" y="0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How can we avoid </a:t>
            </a:r>
            <a:r>
              <a:rPr lang="en-US" sz="4000" dirty="0">
                <a:solidFill>
                  <a:schemeClr val="accent2"/>
                </a:solidFill>
              </a:rPr>
              <a:t>Ecological Overshoot?</a:t>
            </a:r>
          </a:p>
        </p:txBody>
      </p:sp>
      <p:sp>
        <p:nvSpPr>
          <p:cNvPr id="44" name="Freeform 43"/>
          <p:cNvSpPr/>
          <p:nvPr/>
        </p:nvSpPr>
        <p:spPr>
          <a:xfrm>
            <a:off x="7863841" y="2269374"/>
            <a:ext cx="756458" cy="972589"/>
          </a:xfrm>
          <a:custGeom>
            <a:avLst/>
            <a:gdLst>
              <a:gd name="connsiteX0" fmla="*/ 0 w 573578"/>
              <a:gd name="connsiteY0" fmla="*/ 0 h 565266"/>
              <a:gd name="connsiteX1" fmla="*/ 473825 w 573578"/>
              <a:gd name="connsiteY1" fmla="*/ 199506 h 565266"/>
              <a:gd name="connsiteX2" fmla="*/ 573578 w 573578"/>
              <a:gd name="connsiteY2" fmla="*/ 565266 h 565266"/>
              <a:gd name="connsiteX0" fmla="*/ 0 w 307571"/>
              <a:gd name="connsiteY0" fmla="*/ 0 h 723208"/>
              <a:gd name="connsiteX1" fmla="*/ 207818 w 307571"/>
              <a:gd name="connsiteY1" fmla="*/ 357448 h 723208"/>
              <a:gd name="connsiteX2" fmla="*/ 307571 w 307571"/>
              <a:gd name="connsiteY2" fmla="*/ 723208 h 723208"/>
              <a:gd name="connsiteX0" fmla="*/ 0 w 513938"/>
              <a:gd name="connsiteY0" fmla="*/ 0 h 723208"/>
              <a:gd name="connsiteX1" fmla="*/ 507077 w 513938"/>
              <a:gd name="connsiteY1" fmla="*/ 307572 h 723208"/>
              <a:gd name="connsiteX2" fmla="*/ 307571 w 513938"/>
              <a:gd name="connsiteY2" fmla="*/ 723208 h 723208"/>
              <a:gd name="connsiteX0" fmla="*/ 0 w 756458"/>
              <a:gd name="connsiteY0" fmla="*/ 0 h 972589"/>
              <a:gd name="connsiteX1" fmla="*/ 507077 w 756458"/>
              <a:gd name="connsiteY1" fmla="*/ 307572 h 972589"/>
              <a:gd name="connsiteX2" fmla="*/ 756458 w 756458"/>
              <a:gd name="connsiteY2" fmla="*/ 972589 h 972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6458" h="972589">
                <a:moveTo>
                  <a:pt x="0" y="0"/>
                </a:moveTo>
                <a:cubicBezTo>
                  <a:pt x="189114" y="52647"/>
                  <a:pt x="381001" y="145474"/>
                  <a:pt x="507077" y="307572"/>
                </a:cubicBezTo>
                <a:cubicBezTo>
                  <a:pt x="633153" y="469670"/>
                  <a:pt x="754379" y="836814"/>
                  <a:pt x="756458" y="972589"/>
                </a:cubicBezTo>
              </a:path>
            </a:pathLst>
          </a:custGeom>
          <a:noFill/>
          <a:ln w="38100">
            <a:solidFill>
              <a:schemeClr val="accent2"/>
            </a:solidFill>
            <a:prstDash val="dashDot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  <a:prstDash val="dashDot"/>
              </a:ln>
              <a:solidFill>
                <a:schemeClr val="accent1"/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2527069" y="1620981"/>
            <a:ext cx="6118168" cy="3117273"/>
            <a:chOff x="3441469" y="1479665"/>
            <a:chExt cx="3706889" cy="3117273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3441469" y="1479665"/>
              <a:ext cx="0" cy="311727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3441470" y="4596938"/>
              <a:ext cx="370688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408608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418302" y="6184344"/>
            <a:ext cx="7355393" cy="482123"/>
            <a:chOff x="2698970" y="6184344"/>
            <a:chExt cx="7355393" cy="482123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98970" y="6184344"/>
              <a:ext cx="2284694" cy="4821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5310905" y="6244446"/>
              <a:ext cx="4743458" cy="3619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Arial" panose="020B0604020202020204" pitchFamily="34" charset="0"/>
                </a:rPr>
                <a:t>National Sustainability Teachers’ Academy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4672084" y="1441861"/>
            <a:ext cx="751991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/>
              <a:t>What can you do </a:t>
            </a:r>
          </a:p>
          <a:p>
            <a:pPr algn="ctr"/>
            <a:r>
              <a:rPr lang="en-US" sz="4400" dirty="0"/>
              <a:t>to reduce your</a:t>
            </a:r>
          </a:p>
          <a:p>
            <a:pPr algn="ctr"/>
            <a:r>
              <a:rPr lang="en-US" sz="4400" dirty="0">
                <a:solidFill>
                  <a:schemeClr val="accent2"/>
                </a:solidFill>
              </a:rPr>
              <a:t>Ecological Footprint?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5386" y="174232"/>
            <a:ext cx="2676698" cy="5520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2197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418302" y="6184344"/>
            <a:ext cx="7355393" cy="482123"/>
            <a:chOff x="2698970" y="6184344"/>
            <a:chExt cx="7355393" cy="482123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98970" y="6184344"/>
              <a:ext cx="2284694" cy="4821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5310905" y="6244446"/>
              <a:ext cx="4743458" cy="3619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Arial" panose="020B0604020202020204" pitchFamily="34" charset="0"/>
                </a:rPr>
                <a:t>National Sustainability Teachers’ Academy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07813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6BBC9-1114-4179-A675-D4811E2B1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1200B-0D65-4880-B0CB-B8943F070A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211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418302" y="6184344"/>
            <a:ext cx="7355393" cy="482123"/>
            <a:chOff x="2698970" y="6184344"/>
            <a:chExt cx="7355393" cy="482123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98970" y="6184344"/>
              <a:ext cx="2284694" cy="4821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5310905" y="6244446"/>
              <a:ext cx="4743458" cy="3619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Arial" panose="020B0604020202020204" pitchFamily="34" charset="0"/>
                </a:rPr>
                <a:t>National Sustainability Teachers’ Academy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4672084" y="1441861"/>
            <a:ext cx="7519916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What is your</a:t>
            </a:r>
          </a:p>
          <a:p>
            <a:pPr algn="ctr"/>
            <a:r>
              <a:rPr lang="en-US" sz="8000" dirty="0">
                <a:solidFill>
                  <a:schemeClr val="accent1"/>
                </a:solidFill>
              </a:rPr>
              <a:t>Ecological</a:t>
            </a:r>
          </a:p>
          <a:p>
            <a:pPr algn="ctr"/>
            <a:r>
              <a:rPr lang="en-US" sz="5400" dirty="0"/>
              <a:t>Footprint?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5386" y="174232"/>
            <a:ext cx="2676698" cy="5520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628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418302" y="6184344"/>
            <a:ext cx="7355393" cy="482123"/>
            <a:chOff x="2698970" y="6184344"/>
            <a:chExt cx="7355393" cy="482123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98970" y="6184344"/>
              <a:ext cx="2284694" cy="4821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5310905" y="6244446"/>
              <a:ext cx="4743458" cy="3619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Arial" panose="020B0604020202020204" pitchFamily="34" charset="0"/>
                </a:rPr>
                <a:t>National Sustainability Teachers’ Academy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4672084" y="1441861"/>
            <a:ext cx="7519916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Can everyone on the</a:t>
            </a:r>
          </a:p>
          <a:p>
            <a:pPr algn="ctr"/>
            <a:r>
              <a:rPr lang="en-US" sz="8000" dirty="0">
                <a:solidFill>
                  <a:schemeClr val="accent1"/>
                </a:solidFill>
              </a:rPr>
              <a:t>Planet</a:t>
            </a:r>
          </a:p>
          <a:p>
            <a:pPr algn="ctr"/>
            <a:r>
              <a:rPr lang="en-US" sz="5400" dirty="0"/>
              <a:t>Live like you do?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953" y="590204"/>
            <a:ext cx="4910362" cy="4854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786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418302" y="6184344"/>
            <a:ext cx="7355393" cy="482123"/>
            <a:chOff x="2698970" y="6184344"/>
            <a:chExt cx="7355393" cy="482123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98970" y="6184344"/>
              <a:ext cx="2284694" cy="4821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5310905" y="6244446"/>
              <a:ext cx="4743458" cy="3619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Arial" panose="020B0604020202020204" pitchFamily="34" charset="0"/>
                </a:rPr>
                <a:t>National Sustainability Teachers’ Academy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0" y="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If everyone on the planet lived like a typical American, we would need </a:t>
            </a:r>
            <a:r>
              <a:rPr lang="en-US" sz="4000" b="1" dirty="0">
                <a:solidFill>
                  <a:schemeClr val="accent2"/>
                </a:solidFill>
              </a:rPr>
              <a:t>4½ Earths to support them all</a:t>
            </a:r>
            <a:r>
              <a:rPr lang="en-US" sz="4000" dirty="0"/>
              <a:t>!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34977" y="2119748"/>
            <a:ext cx="11122046" cy="2319250"/>
            <a:chOff x="216514" y="2119748"/>
            <a:chExt cx="11122046" cy="2319250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6514" y="2119748"/>
              <a:ext cx="2345874" cy="2319250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68769" y="2119748"/>
              <a:ext cx="2345874" cy="231925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21024" y="2119748"/>
              <a:ext cx="2345874" cy="2319250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73279" y="2119748"/>
              <a:ext cx="2345874" cy="2319250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4028"/>
            <a:stretch/>
          </p:blipFill>
          <p:spPr>
            <a:xfrm>
              <a:off x="10025534" y="2119748"/>
              <a:ext cx="1313026" cy="23192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36192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418302" y="6184344"/>
            <a:ext cx="7355393" cy="482123"/>
            <a:chOff x="2698970" y="6184344"/>
            <a:chExt cx="7355393" cy="482123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98970" y="6184344"/>
              <a:ext cx="2284694" cy="4821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5310905" y="6244446"/>
              <a:ext cx="4743458" cy="3619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Arial" panose="020B0604020202020204" pitchFamily="34" charset="0"/>
                </a:rPr>
                <a:t>National Sustainability Teachers’ Academy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029" name="Group 1028"/>
          <p:cNvGrpSpPr/>
          <p:nvPr/>
        </p:nvGrpSpPr>
        <p:grpSpPr>
          <a:xfrm>
            <a:off x="1120606" y="3962726"/>
            <a:ext cx="9427407" cy="1536614"/>
            <a:chOff x="2151827" y="4008260"/>
            <a:chExt cx="9427407" cy="1536614"/>
          </a:xfrm>
        </p:grpSpPr>
        <p:grpSp>
          <p:nvGrpSpPr>
            <p:cNvPr id="27" name="Group 26"/>
            <p:cNvGrpSpPr/>
            <p:nvPr/>
          </p:nvGrpSpPr>
          <p:grpSpPr>
            <a:xfrm>
              <a:off x="6419993" y="4008260"/>
              <a:ext cx="5159241" cy="1536614"/>
              <a:chOff x="568228" y="279063"/>
              <a:chExt cx="5159241" cy="1536614"/>
            </a:xfrm>
          </p:grpSpPr>
          <p:pic>
            <p:nvPicPr>
              <p:cNvPr id="3" name="Picture 2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68228" y="739835"/>
                <a:ext cx="1088193" cy="1075842"/>
              </a:xfrm>
              <a:prstGeom prst="rect">
                <a:avLst/>
              </a:prstGeom>
            </p:spPr>
          </p:pic>
          <p:pic>
            <p:nvPicPr>
              <p:cNvPr id="7" name="Picture 6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705768" y="739835"/>
                <a:ext cx="1088193" cy="1075842"/>
              </a:xfrm>
              <a:prstGeom prst="rect">
                <a:avLst/>
              </a:prstGeom>
            </p:spPr>
          </p:pic>
          <p:pic>
            <p:nvPicPr>
              <p:cNvPr id="9" name="Picture 8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843308" y="739835"/>
                <a:ext cx="1088193" cy="1075842"/>
              </a:xfrm>
              <a:prstGeom prst="rect">
                <a:avLst/>
              </a:prstGeom>
            </p:spPr>
          </p:pic>
          <p:pic>
            <p:nvPicPr>
              <p:cNvPr id="10" name="Picture 9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980849" y="739835"/>
                <a:ext cx="1088193" cy="1075842"/>
              </a:xfrm>
              <a:prstGeom prst="rect">
                <a:avLst/>
              </a:prstGeom>
            </p:spPr>
          </p:pic>
          <p:pic>
            <p:nvPicPr>
              <p:cNvPr id="11" name="Picture 10"/>
              <p:cNvPicPr>
                <a:picLocks noChangeAspect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4028"/>
              <a:stretch/>
            </p:blipFill>
            <p:spPr>
              <a:xfrm>
                <a:off x="5118389" y="739835"/>
                <a:ext cx="609080" cy="1075842"/>
              </a:xfrm>
              <a:prstGeom prst="rect">
                <a:avLst/>
              </a:prstGeom>
            </p:spPr>
          </p:pic>
          <p:sp>
            <p:nvSpPr>
              <p:cNvPr id="4" name="TextBox 3"/>
              <p:cNvSpPr txBox="1"/>
              <p:nvPr/>
            </p:nvSpPr>
            <p:spPr>
              <a:xfrm>
                <a:off x="2144651" y="279063"/>
                <a:ext cx="248550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United States</a:t>
                </a:r>
              </a:p>
            </p:txBody>
          </p:sp>
        </p:grpSp>
        <p:grpSp>
          <p:nvGrpSpPr>
            <p:cNvPr id="1027" name="Group 1026"/>
            <p:cNvGrpSpPr/>
            <p:nvPr/>
          </p:nvGrpSpPr>
          <p:grpSpPr>
            <a:xfrm>
              <a:off x="2151827" y="4064465"/>
              <a:ext cx="3003607" cy="1453340"/>
              <a:chOff x="2418302" y="4034414"/>
              <a:chExt cx="3003607" cy="1453340"/>
            </a:xfrm>
          </p:grpSpPr>
          <p:sp>
            <p:nvSpPr>
              <p:cNvPr id="22" name="TextBox 21"/>
              <p:cNvSpPr txBox="1"/>
              <p:nvPr/>
            </p:nvSpPr>
            <p:spPr>
              <a:xfrm>
                <a:off x="2936403" y="4034414"/>
                <a:ext cx="248550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France</a:t>
                </a:r>
              </a:p>
            </p:txBody>
          </p:sp>
          <p:grpSp>
            <p:nvGrpSpPr>
              <p:cNvPr id="21" name="Group 20"/>
              <p:cNvGrpSpPr/>
              <p:nvPr/>
            </p:nvGrpSpPr>
            <p:grpSpPr>
              <a:xfrm>
                <a:off x="2418302" y="4411912"/>
                <a:ext cx="2981026" cy="1075842"/>
                <a:chOff x="4176232" y="3768386"/>
                <a:chExt cx="2981026" cy="1075842"/>
              </a:xfrm>
            </p:grpSpPr>
            <p:pic>
              <p:nvPicPr>
                <p:cNvPr id="23" name="Picture 22"/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176232" y="3768386"/>
                  <a:ext cx="1088193" cy="1075842"/>
                </a:xfrm>
                <a:prstGeom prst="rect">
                  <a:avLst/>
                </a:prstGeom>
              </p:spPr>
            </p:pic>
            <p:pic>
              <p:nvPicPr>
                <p:cNvPr id="24" name="Picture 23"/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381997" y="3768386"/>
                  <a:ext cx="1088193" cy="1075842"/>
                </a:xfrm>
                <a:prstGeom prst="rect">
                  <a:avLst/>
                </a:prstGeom>
              </p:spPr>
            </p:pic>
            <p:pic>
              <p:nvPicPr>
                <p:cNvPr id="25" name="Picture 24"/>
                <p:cNvPicPr>
                  <a:picLocks noChangeAspect="1"/>
                </p:cNvPicPr>
                <p:nvPr/>
              </p:nvPicPr>
              <p:blipFill rotWithShape="1"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47666"/>
                <a:stretch/>
              </p:blipFill>
              <p:spPr>
                <a:xfrm>
                  <a:off x="6587762" y="3768386"/>
                  <a:ext cx="569496" cy="1075842"/>
                </a:xfrm>
                <a:prstGeom prst="rect">
                  <a:avLst/>
                </a:prstGeom>
              </p:spPr>
            </p:pic>
          </p:grpSp>
        </p:grpSp>
      </p:grpSp>
      <p:grpSp>
        <p:nvGrpSpPr>
          <p:cNvPr id="1026" name="Group 1025"/>
          <p:cNvGrpSpPr/>
          <p:nvPr/>
        </p:nvGrpSpPr>
        <p:grpSpPr>
          <a:xfrm>
            <a:off x="2106051" y="1857582"/>
            <a:ext cx="7979898" cy="1480849"/>
            <a:chOff x="617943" y="1832003"/>
            <a:chExt cx="7979898" cy="1480849"/>
          </a:xfrm>
        </p:grpSpPr>
        <p:grpSp>
          <p:nvGrpSpPr>
            <p:cNvPr id="1025" name="Group 1024"/>
            <p:cNvGrpSpPr/>
            <p:nvPr/>
          </p:nvGrpSpPr>
          <p:grpSpPr>
            <a:xfrm>
              <a:off x="617943" y="1841601"/>
              <a:ext cx="2485506" cy="1471251"/>
              <a:chOff x="617943" y="1933595"/>
              <a:chExt cx="2485506" cy="1471251"/>
            </a:xfrm>
          </p:grpSpPr>
          <p:sp>
            <p:nvSpPr>
              <p:cNvPr id="14" name="TextBox 13"/>
              <p:cNvSpPr txBox="1"/>
              <p:nvPr/>
            </p:nvSpPr>
            <p:spPr>
              <a:xfrm>
                <a:off x="617943" y="1933595"/>
                <a:ext cx="248550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India</a:t>
                </a:r>
              </a:p>
            </p:txBody>
          </p:sp>
          <p:pic>
            <p:nvPicPr>
              <p:cNvPr id="5" name="Picture 4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555870" y="2325760"/>
                <a:ext cx="609653" cy="1079086"/>
              </a:xfrm>
              <a:prstGeom prst="rect">
                <a:avLst/>
              </a:prstGeom>
            </p:spPr>
          </p:pic>
        </p:grpSp>
        <p:grpSp>
          <p:nvGrpSpPr>
            <p:cNvPr id="1024" name="Group 1023"/>
            <p:cNvGrpSpPr/>
            <p:nvPr/>
          </p:nvGrpSpPr>
          <p:grpSpPr>
            <a:xfrm>
              <a:off x="3103449" y="1867071"/>
              <a:ext cx="2485506" cy="1445174"/>
              <a:chOff x="3103449" y="1979222"/>
              <a:chExt cx="2485506" cy="1445174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3103449" y="1979222"/>
                <a:ext cx="248550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China</a:t>
                </a:r>
              </a:p>
            </p:txBody>
          </p:sp>
          <p:grpSp>
            <p:nvGrpSpPr>
              <p:cNvPr id="16" name="Group 15"/>
              <p:cNvGrpSpPr/>
              <p:nvPr/>
            </p:nvGrpSpPr>
            <p:grpSpPr>
              <a:xfrm>
                <a:off x="3626829" y="2348554"/>
                <a:ext cx="1438746" cy="1075842"/>
                <a:chOff x="3806585" y="3154593"/>
                <a:chExt cx="1438746" cy="1075842"/>
              </a:xfrm>
            </p:grpSpPr>
            <p:pic>
              <p:nvPicPr>
                <p:cNvPr id="18" name="Picture 17"/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806585" y="3154593"/>
                  <a:ext cx="1088193" cy="1075842"/>
                </a:xfrm>
                <a:prstGeom prst="rect">
                  <a:avLst/>
                </a:prstGeom>
              </p:spPr>
            </p:pic>
            <p:pic>
              <p:nvPicPr>
                <p:cNvPr id="19" name="Picture 18"/>
                <p:cNvPicPr>
                  <a:picLocks noChangeAspect="1"/>
                </p:cNvPicPr>
                <p:nvPr/>
              </p:nvPicPr>
              <p:blipFill rotWithShape="1"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81989"/>
                <a:stretch/>
              </p:blipFill>
              <p:spPr>
                <a:xfrm>
                  <a:off x="5049338" y="3154593"/>
                  <a:ext cx="195993" cy="1075842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28" name="Group 27"/>
            <p:cNvGrpSpPr/>
            <p:nvPr/>
          </p:nvGrpSpPr>
          <p:grpSpPr>
            <a:xfrm>
              <a:off x="6112335" y="1832003"/>
              <a:ext cx="2485506" cy="1452728"/>
              <a:chOff x="6159213" y="1971668"/>
              <a:chExt cx="2485506" cy="1452728"/>
            </a:xfrm>
          </p:grpSpPr>
          <p:pic>
            <p:nvPicPr>
              <p:cNvPr id="29" name="Picture 28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313773" y="2348554"/>
                <a:ext cx="1088193" cy="1075842"/>
              </a:xfrm>
              <a:prstGeom prst="rect">
                <a:avLst/>
              </a:prstGeom>
            </p:spPr>
          </p:pic>
          <p:pic>
            <p:nvPicPr>
              <p:cNvPr id="30" name="Picture 29"/>
              <p:cNvPicPr>
                <a:picLocks noChangeAspect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58180"/>
              <a:stretch/>
            </p:blipFill>
            <p:spPr>
              <a:xfrm>
                <a:off x="7558384" y="2347743"/>
                <a:ext cx="455086" cy="1075842"/>
              </a:xfrm>
              <a:prstGeom prst="rect">
                <a:avLst/>
              </a:prstGeom>
            </p:spPr>
          </p:pic>
          <p:sp>
            <p:nvSpPr>
              <p:cNvPr id="31" name="TextBox 30"/>
              <p:cNvSpPr txBox="1"/>
              <p:nvPr/>
            </p:nvSpPr>
            <p:spPr>
              <a:xfrm>
                <a:off x="6159213" y="1971668"/>
                <a:ext cx="248550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Costa Rica</a:t>
                </a:r>
              </a:p>
            </p:txBody>
          </p:sp>
        </p:grpSp>
      </p:grpSp>
      <p:sp>
        <p:nvSpPr>
          <p:cNvPr id="34" name="TextBox 33"/>
          <p:cNvSpPr txBox="1"/>
          <p:nvPr/>
        </p:nvSpPr>
        <p:spPr>
          <a:xfrm>
            <a:off x="0" y="0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Not everyone has the same </a:t>
            </a:r>
            <a:r>
              <a:rPr lang="en-US" sz="4000" dirty="0">
                <a:solidFill>
                  <a:schemeClr val="accent2"/>
                </a:solidFill>
              </a:rPr>
              <a:t>Ecological Footprint.</a:t>
            </a:r>
          </a:p>
        </p:txBody>
      </p:sp>
    </p:spTree>
    <p:extLst>
      <p:ext uri="{BB962C8B-B14F-4D97-AF65-F5344CB8AC3E}">
        <p14:creationId xmlns:p14="http://schemas.microsoft.com/office/powerpoint/2010/main" val="1126330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6497" y="91439"/>
            <a:ext cx="4511652" cy="563602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66007" y="773084"/>
            <a:ext cx="66335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accent6"/>
                </a:solidFill>
              </a:rPr>
              <a:t>Biocapacity: </a:t>
            </a:r>
            <a:r>
              <a:rPr lang="en-US" sz="4000" dirty="0"/>
              <a:t>the ability of the environment to provide the resources we need to live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96785" y="4364182"/>
            <a:ext cx="44140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What are the resources the Earth provides?</a:t>
            </a:r>
          </a:p>
        </p:txBody>
      </p:sp>
    </p:spTree>
    <p:extLst>
      <p:ext uri="{BB962C8B-B14F-4D97-AF65-F5344CB8AC3E}">
        <p14:creationId xmlns:p14="http://schemas.microsoft.com/office/powerpoint/2010/main" val="3092327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6497" y="91439"/>
            <a:ext cx="4511652" cy="563602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66007" y="773084"/>
            <a:ext cx="66335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accent6"/>
                </a:solidFill>
              </a:rPr>
              <a:t>Ecological Overshoot: </a:t>
            </a:r>
            <a:r>
              <a:rPr lang="en-US" sz="4000" dirty="0"/>
              <a:t>when a population uses more resources than the environment can provide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96785" y="4364182"/>
            <a:ext cx="441405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What happens if the Earth reached Ecological Overshoot?</a:t>
            </a:r>
          </a:p>
        </p:txBody>
      </p:sp>
    </p:spTree>
    <p:extLst>
      <p:ext uri="{BB962C8B-B14F-4D97-AF65-F5344CB8AC3E}">
        <p14:creationId xmlns:p14="http://schemas.microsoft.com/office/powerpoint/2010/main" val="14201871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418302" y="6184344"/>
            <a:ext cx="7355393" cy="482123"/>
            <a:chOff x="2698970" y="6184344"/>
            <a:chExt cx="7355393" cy="482123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98970" y="6184344"/>
              <a:ext cx="2284694" cy="4821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5310905" y="6244446"/>
              <a:ext cx="4743458" cy="3619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Arial" panose="020B0604020202020204" pitchFamily="34" charset="0"/>
                </a:rPr>
                <a:t>National Sustainability Teachers’ Academy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18302" y="1323439"/>
            <a:ext cx="6144923" cy="463767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0" y="0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Is China in danger of </a:t>
            </a:r>
            <a:r>
              <a:rPr lang="en-US" sz="4000" dirty="0">
                <a:solidFill>
                  <a:schemeClr val="accent2"/>
                </a:solidFill>
              </a:rPr>
              <a:t>Ecological Overshoot?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60520" y="5641116"/>
            <a:ext cx="38709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Graph from footprintnetwork.org</a:t>
            </a:r>
          </a:p>
        </p:txBody>
      </p:sp>
    </p:spTree>
    <p:extLst>
      <p:ext uri="{BB962C8B-B14F-4D97-AF65-F5344CB8AC3E}">
        <p14:creationId xmlns:p14="http://schemas.microsoft.com/office/powerpoint/2010/main" val="2285039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4532</TotalTime>
  <Words>184</Words>
  <Application>Microsoft Office PowerPoint</Application>
  <PresentationFormat>Widescreen</PresentationFormat>
  <Paragraphs>43</Paragraphs>
  <Slides>12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Measuring your Ecological Footprint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Sustainability, and Why Should You Care?</dc:title>
  <dc:creator>Robert McGehee</dc:creator>
  <cp:lastModifiedBy>Shaheer Akram</cp:lastModifiedBy>
  <cp:revision>20</cp:revision>
  <dcterms:created xsi:type="dcterms:W3CDTF">2015-05-08T19:59:58Z</dcterms:created>
  <dcterms:modified xsi:type="dcterms:W3CDTF">2022-02-02T01:55:37Z</dcterms:modified>
</cp:coreProperties>
</file>