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5143500" type="screen16x9"/>
  <p:notesSz cx="6858000" cy="9144000"/>
  <p:embeddedFontLst>
    <p:embeddedFont>
      <p:font typeface="Cabin Condensed" panose="020B0604020202020204" charset="0"/>
      <p:regular r:id="rId19"/>
      <p:bold r:id="rId20"/>
    </p:embeddedFont>
    <p:embeddedFont>
      <p:font typeface="Cabin" panose="020B0604020202020204" charset="0"/>
      <p:regular r:id="rId21"/>
      <p:bold r:id="rId22"/>
      <p:italic r:id="rId23"/>
      <p:bold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2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442914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3c449df70e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" name="Google Shape;49;g3c449df70e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30997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c449df70e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c449df70e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00916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c449df70e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c449df70e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62593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c449df70e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3c449df70e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30075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c449df70e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c449df70e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66186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c449df70e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c449df70e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6567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c449df70e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c449df70e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50333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c449df70e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c449df70e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6856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3c449df70e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3c449df70e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0747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c449df70e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c449df70e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3660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c449df70e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c449df70e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1369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c449df70e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c449df70e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5532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c449df70e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c449df70e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2365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c449df70e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c449df70e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41358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c449df70e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c449df70e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22599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c449df70e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c449df70e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6437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61950" y="-571500"/>
            <a:ext cx="6286500" cy="62865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031425" y="1991850"/>
            <a:ext cx="49476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bin Condensed"/>
              <a:buNone/>
              <a:defRPr sz="60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bin Condensed"/>
              <a:buNone/>
              <a:defRPr sz="60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bin Condensed"/>
              <a:buNone/>
              <a:defRPr sz="60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bin Condensed"/>
              <a:buNone/>
              <a:defRPr sz="60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bin Condensed"/>
              <a:buNone/>
              <a:defRPr sz="60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bin Condensed"/>
              <a:buNone/>
              <a:defRPr sz="60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bin Condensed"/>
              <a:buNone/>
              <a:defRPr sz="60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bin Condensed"/>
              <a:buNone/>
              <a:defRPr sz="60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bin Condensed"/>
              <a:buNone/>
              <a:defRPr sz="60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solidFill>
          <a:srgbClr val="000000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1"/>
          <p:cNvSpPr txBox="1">
            <a:spLocks noGrp="1"/>
          </p:cNvSpPr>
          <p:nvPr>
            <p:ph type="body" idx="1"/>
          </p:nvPr>
        </p:nvSpPr>
        <p:spPr>
          <a:xfrm>
            <a:off x="2676525" y="1247775"/>
            <a:ext cx="4905300" cy="8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abin"/>
              <a:buChar char="⊙"/>
              <a:defRPr sz="3000" b="0" i="0" u="none" strike="noStrike" cap="none">
                <a:solidFill>
                  <a:srgbClr val="000000"/>
                </a:solidFill>
                <a:highlight>
                  <a:srgbClr val="FFFF00"/>
                </a:highlight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bin"/>
              <a:buChar char="○"/>
              <a:defRPr sz="2400" b="0" i="0" u="none" strike="noStrike" cap="none">
                <a:solidFill>
                  <a:srgbClr val="000000"/>
                </a:solidFill>
                <a:highlight>
                  <a:srgbClr val="FFFF00"/>
                </a:highlight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bin"/>
              <a:buChar char="■"/>
              <a:defRPr sz="2400" b="0" i="0" u="none" strike="noStrike" cap="none">
                <a:solidFill>
                  <a:srgbClr val="000000"/>
                </a:solidFill>
                <a:highlight>
                  <a:srgbClr val="FFFF00"/>
                </a:highlight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bin"/>
              <a:buChar char="●"/>
              <a:defRPr sz="1800" b="0" i="0" u="none" strike="noStrike" cap="none">
                <a:solidFill>
                  <a:srgbClr val="000000"/>
                </a:solidFill>
                <a:highlight>
                  <a:srgbClr val="FFFF00"/>
                </a:highlight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bin"/>
              <a:buChar char="○"/>
              <a:defRPr sz="1800" b="0" i="0" u="none" strike="noStrike" cap="none">
                <a:solidFill>
                  <a:srgbClr val="000000"/>
                </a:solidFill>
                <a:highlight>
                  <a:srgbClr val="FFFF00"/>
                </a:highlight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bin"/>
              <a:buChar char="■"/>
              <a:defRPr sz="1800" b="0" i="0" u="none" strike="noStrike" cap="none">
                <a:solidFill>
                  <a:srgbClr val="000000"/>
                </a:solidFill>
                <a:highlight>
                  <a:srgbClr val="FFFF00"/>
                </a:highlight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bin"/>
              <a:buChar char="●"/>
              <a:defRPr sz="1800" b="0" i="0" u="none" strike="noStrike" cap="none">
                <a:solidFill>
                  <a:srgbClr val="000000"/>
                </a:solidFill>
                <a:highlight>
                  <a:srgbClr val="FFFF00"/>
                </a:highlight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bin"/>
              <a:buChar char="○"/>
              <a:defRPr sz="1800" b="0" i="0" u="none" strike="noStrike" cap="none">
                <a:solidFill>
                  <a:srgbClr val="000000"/>
                </a:solidFill>
                <a:highlight>
                  <a:srgbClr val="FFFF00"/>
                </a:highlight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bin"/>
              <a:buChar char="■"/>
              <a:defRPr sz="1800" b="0" i="0" u="none" strike="noStrike" cap="none">
                <a:solidFill>
                  <a:srgbClr val="000000"/>
                </a:solidFill>
                <a:highlight>
                  <a:srgbClr val="FFFF00"/>
                </a:highlight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6" name="Google Shape;36;p11"/>
          <p:cNvSpPr txBox="1"/>
          <p:nvPr/>
        </p:nvSpPr>
        <p:spPr>
          <a:xfrm>
            <a:off x="1238250" y="705175"/>
            <a:ext cx="11787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"/>
              <a:buNone/>
            </a:pPr>
            <a:r>
              <a:rPr lang="en" sz="15000" b="1" i="0" u="none" strike="noStrike" cap="none">
                <a:solidFill>
                  <a:srgbClr val="FFFF00"/>
                </a:solidFill>
                <a:latin typeface="Cabin Condensed"/>
                <a:ea typeface="Cabin Condensed"/>
                <a:cs typeface="Cabin Condensed"/>
                <a:sym typeface="Cabin Condensed"/>
              </a:rPr>
              <a:t>“</a:t>
            </a:r>
            <a:endParaRPr sz="15000" b="1" i="0" u="none" strike="noStrike" cap="none">
              <a:solidFill>
                <a:srgbClr val="FFFF00"/>
              </a:solidFill>
              <a:latin typeface="Cabin Condensed"/>
              <a:ea typeface="Cabin Condensed"/>
              <a:cs typeface="Cabin Condensed"/>
              <a:sym typeface="Cabin Condensed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2"/>
          <p:cNvSpPr/>
          <p:nvPr/>
        </p:nvSpPr>
        <p:spPr>
          <a:xfrm>
            <a:off x="0" y="0"/>
            <a:ext cx="2418600" cy="5149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12"/>
          <p:cNvSpPr txBox="1">
            <a:spLocks noGrp="1"/>
          </p:cNvSpPr>
          <p:nvPr>
            <p:ph type="title"/>
          </p:nvPr>
        </p:nvSpPr>
        <p:spPr>
          <a:xfrm>
            <a:off x="398150" y="1129130"/>
            <a:ext cx="1700700" cy="14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9pPr>
          </a:lstStyle>
          <a:p>
            <a:endParaRPr/>
          </a:p>
        </p:txBody>
      </p:sp>
      <p:sp>
        <p:nvSpPr>
          <p:cNvPr id="40" name="Google Shape;40;p12"/>
          <p:cNvSpPr txBox="1">
            <a:spLocks noGrp="1"/>
          </p:cNvSpPr>
          <p:nvPr>
            <p:ph type="body" idx="1"/>
          </p:nvPr>
        </p:nvSpPr>
        <p:spPr>
          <a:xfrm>
            <a:off x="2907250" y="1129125"/>
            <a:ext cx="1842900" cy="37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⊙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○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■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●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○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■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●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○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■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1" name="Google Shape;41;p12"/>
          <p:cNvSpPr txBox="1">
            <a:spLocks noGrp="1"/>
          </p:cNvSpPr>
          <p:nvPr>
            <p:ph type="body" idx="2"/>
          </p:nvPr>
        </p:nvSpPr>
        <p:spPr>
          <a:xfrm>
            <a:off x="4844762" y="1129125"/>
            <a:ext cx="1842900" cy="37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⊙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○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■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●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○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■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●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○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■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body" idx="3"/>
          </p:nvPr>
        </p:nvSpPr>
        <p:spPr>
          <a:xfrm>
            <a:off x="6782273" y="1129125"/>
            <a:ext cx="1842900" cy="37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⊙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○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■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●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○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■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●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○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■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2">
  <p:cSld name="TITLE_2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/>
          <p:nvPr/>
        </p:nvSpPr>
        <p:spPr>
          <a:xfrm>
            <a:off x="0" y="0"/>
            <a:ext cx="2418600" cy="5149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398150" y="1129130"/>
            <a:ext cx="1700700" cy="14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body" idx="1"/>
          </p:nvPr>
        </p:nvSpPr>
        <p:spPr>
          <a:xfrm>
            <a:off x="3082175" y="1091725"/>
            <a:ext cx="2623200" cy="38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⊙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○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■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●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○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■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●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○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■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2"/>
          </p:nvPr>
        </p:nvSpPr>
        <p:spPr>
          <a:xfrm>
            <a:off x="5863323" y="1091725"/>
            <a:ext cx="2623200" cy="38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⊙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○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■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●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○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■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●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○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■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Inverse">
  <p:cSld name="BLANK_1">
    <p:bg>
      <p:bgPr>
        <a:solidFill>
          <a:srgbClr val="000000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/>
          <p:nvPr/>
        </p:nvSpPr>
        <p:spPr>
          <a:xfrm>
            <a:off x="361950" y="-571500"/>
            <a:ext cx="6286500" cy="62865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/>
          <p:nvPr/>
        </p:nvSpPr>
        <p:spPr>
          <a:xfrm>
            <a:off x="0" y="0"/>
            <a:ext cx="2418600" cy="5149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398150" y="1129130"/>
            <a:ext cx="1700700" cy="14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1"/>
          </p:nvPr>
        </p:nvSpPr>
        <p:spPr>
          <a:xfrm>
            <a:off x="2871075" y="1007295"/>
            <a:ext cx="5561100" cy="35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Char char="⊙"/>
              <a:defRPr sz="3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Char char="○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Char char="■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●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○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■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●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○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■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/>
          <p:nvPr/>
        </p:nvSpPr>
        <p:spPr>
          <a:xfrm>
            <a:off x="2266950" y="266700"/>
            <a:ext cx="4610100" cy="4610100"/>
          </a:xfrm>
          <a:prstGeom prst="ellipse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6"/>
          <p:cNvSpPr txBox="1">
            <a:spLocks noGrp="1"/>
          </p:cNvSpPr>
          <p:nvPr>
            <p:ph type="ctrTitle"/>
          </p:nvPr>
        </p:nvSpPr>
        <p:spPr>
          <a:xfrm>
            <a:off x="2733675" y="2116750"/>
            <a:ext cx="36765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bin Condensed"/>
              <a:buNone/>
              <a:defRPr sz="4800" b="1" i="0" u="none" strike="noStrike" cap="none">
                <a:solidFill>
                  <a:srgbClr val="000000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bin Condensed"/>
              <a:buNone/>
              <a:defRPr sz="4800" b="1" i="0" u="none" strike="noStrike" cap="none">
                <a:solidFill>
                  <a:srgbClr val="000000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bin Condensed"/>
              <a:buNone/>
              <a:defRPr sz="4800" b="1" i="0" u="none" strike="noStrike" cap="none">
                <a:solidFill>
                  <a:srgbClr val="000000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bin Condensed"/>
              <a:buNone/>
              <a:defRPr sz="4800" b="1" i="0" u="none" strike="noStrike" cap="none">
                <a:solidFill>
                  <a:srgbClr val="000000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bin Condensed"/>
              <a:buNone/>
              <a:defRPr sz="4800" b="1" i="0" u="none" strike="noStrike" cap="none">
                <a:solidFill>
                  <a:srgbClr val="000000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bin Condensed"/>
              <a:buNone/>
              <a:defRPr sz="4800" b="1" i="0" u="none" strike="noStrike" cap="none">
                <a:solidFill>
                  <a:srgbClr val="000000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bin Condensed"/>
              <a:buNone/>
              <a:defRPr sz="4800" b="1" i="0" u="none" strike="noStrike" cap="none">
                <a:solidFill>
                  <a:srgbClr val="000000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bin Condensed"/>
              <a:buNone/>
              <a:defRPr sz="4800" b="1" i="0" u="none" strike="noStrike" cap="none">
                <a:solidFill>
                  <a:srgbClr val="000000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bin Condensed"/>
              <a:buNone/>
              <a:defRPr sz="4800" b="1" i="0" u="none" strike="noStrike" cap="none">
                <a:solidFill>
                  <a:srgbClr val="000000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subTitle" idx="1"/>
          </p:nvPr>
        </p:nvSpPr>
        <p:spPr>
          <a:xfrm>
            <a:off x="3143250" y="3373450"/>
            <a:ext cx="28575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"/>
              <a:buNone/>
              <a:defRPr sz="2400" b="0" i="0" u="none" strike="noStrike" cap="none">
                <a:solidFill>
                  <a:srgbClr val="FFFFFF"/>
                </a:solidFill>
                <a:highlight>
                  <a:srgbClr val="000000"/>
                </a:highlight>
                <a:latin typeface="Cabin"/>
                <a:ea typeface="Cabin"/>
                <a:cs typeface="Cabin"/>
                <a:sym typeface="Cabi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"/>
              <a:buNone/>
              <a:defRPr sz="2400" b="0" i="0" u="none" strike="noStrike" cap="none">
                <a:solidFill>
                  <a:srgbClr val="FFFFFF"/>
                </a:solidFill>
                <a:highlight>
                  <a:srgbClr val="000000"/>
                </a:highlight>
                <a:latin typeface="Cabin"/>
                <a:ea typeface="Cabin"/>
                <a:cs typeface="Cabin"/>
                <a:sym typeface="Cabi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"/>
              <a:buNone/>
              <a:defRPr sz="2400" b="0" i="0" u="none" strike="noStrike" cap="none">
                <a:solidFill>
                  <a:srgbClr val="FFFFFF"/>
                </a:solidFill>
                <a:highlight>
                  <a:srgbClr val="000000"/>
                </a:highlight>
                <a:latin typeface="Cabin"/>
                <a:ea typeface="Cabin"/>
                <a:cs typeface="Cabin"/>
                <a:sym typeface="Cabi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"/>
              <a:buNone/>
              <a:defRPr sz="2400" b="0" i="0" u="none" strike="noStrike" cap="none">
                <a:solidFill>
                  <a:srgbClr val="FFFFFF"/>
                </a:solidFill>
                <a:highlight>
                  <a:srgbClr val="000000"/>
                </a:highlight>
                <a:latin typeface="Cabin"/>
                <a:ea typeface="Cabin"/>
                <a:cs typeface="Cabin"/>
                <a:sym typeface="Cabi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"/>
              <a:buNone/>
              <a:defRPr sz="2400" b="0" i="0" u="none" strike="noStrike" cap="none">
                <a:solidFill>
                  <a:srgbClr val="FFFFFF"/>
                </a:solidFill>
                <a:highlight>
                  <a:srgbClr val="000000"/>
                </a:highlight>
                <a:latin typeface="Cabin"/>
                <a:ea typeface="Cabin"/>
                <a:cs typeface="Cabin"/>
                <a:sym typeface="Cabi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"/>
              <a:buNone/>
              <a:defRPr sz="2400" b="0" i="0" u="none" strike="noStrike" cap="none">
                <a:solidFill>
                  <a:srgbClr val="FFFFFF"/>
                </a:solidFill>
                <a:highlight>
                  <a:srgbClr val="000000"/>
                </a:highlight>
                <a:latin typeface="Cabin"/>
                <a:ea typeface="Cabin"/>
                <a:cs typeface="Cabin"/>
                <a:sym typeface="Cabi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"/>
              <a:buNone/>
              <a:defRPr sz="2400" b="0" i="0" u="none" strike="noStrike" cap="none">
                <a:solidFill>
                  <a:srgbClr val="FFFFFF"/>
                </a:solidFill>
                <a:highlight>
                  <a:srgbClr val="000000"/>
                </a:highlight>
                <a:latin typeface="Cabin"/>
                <a:ea typeface="Cabin"/>
                <a:cs typeface="Cabin"/>
                <a:sym typeface="Cabi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"/>
              <a:buNone/>
              <a:defRPr sz="2400" b="0" i="0" u="none" strike="noStrike" cap="none">
                <a:solidFill>
                  <a:srgbClr val="FFFFFF"/>
                </a:solidFill>
                <a:highlight>
                  <a:srgbClr val="000000"/>
                </a:highlight>
                <a:latin typeface="Cabin"/>
                <a:ea typeface="Cabin"/>
                <a:cs typeface="Cabin"/>
                <a:sym typeface="Cabi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"/>
              <a:buNone/>
              <a:defRPr sz="2400" b="0" i="0" u="none" strike="noStrike" cap="none">
                <a:solidFill>
                  <a:srgbClr val="FFFFFF"/>
                </a:solidFill>
                <a:highlight>
                  <a:srgbClr val="000000"/>
                </a:highlight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/>
          <p:nvPr/>
        </p:nvSpPr>
        <p:spPr>
          <a:xfrm>
            <a:off x="0" y="0"/>
            <a:ext cx="2418600" cy="5149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398150" y="1129130"/>
            <a:ext cx="1700700" cy="14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BLANK_2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rgbClr val="000000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9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Font typeface="Cabin"/>
              <a:buNone/>
              <a:defRPr sz="1800" b="0" i="0" u="none" strike="noStrike" cap="none">
                <a:solidFill>
                  <a:srgbClr val="FFFF00"/>
                </a:solidFill>
                <a:latin typeface="Cabin"/>
                <a:ea typeface="Cabin"/>
                <a:cs typeface="Cabin"/>
                <a:sym typeface="Cabin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0"/>
          <p:cNvSpPr/>
          <p:nvPr/>
        </p:nvSpPr>
        <p:spPr>
          <a:xfrm>
            <a:off x="361950" y="-571500"/>
            <a:ext cx="6286500" cy="62865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FFFF0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98150" y="1129130"/>
            <a:ext cx="1700700" cy="14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871075" y="1007295"/>
            <a:ext cx="5561100" cy="35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Char char="⊙"/>
              <a:defRPr sz="3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Char char="○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Char char="■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●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○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■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●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○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■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4"/>
          <p:cNvSpPr txBox="1">
            <a:spLocks noGrp="1"/>
          </p:cNvSpPr>
          <p:nvPr>
            <p:ph type="ctrTitle"/>
          </p:nvPr>
        </p:nvSpPr>
        <p:spPr>
          <a:xfrm>
            <a:off x="1031425" y="1991850"/>
            <a:ext cx="49476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Urban Land Use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3"/>
          <p:cNvPicPr preferRelativeResize="0"/>
          <p:nvPr/>
        </p:nvPicPr>
        <p:blipFill rotWithShape="1">
          <a:blip r:embed="rId3">
            <a:alphaModFix/>
          </a:blip>
          <a:srcRect l="26448"/>
          <a:stretch/>
        </p:blipFill>
        <p:spPr>
          <a:xfrm>
            <a:off x="2418274" y="0"/>
            <a:ext cx="67257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3"/>
          <p:cNvSpPr txBox="1">
            <a:spLocks noGrp="1"/>
          </p:cNvSpPr>
          <p:nvPr>
            <p:ph type="title"/>
          </p:nvPr>
        </p:nvSpPr>
        <p:spPr>
          <a:xfrm>
            <a:off x="558875" y="1129125"/>
            <a:ext cx="1859400" cy="14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Industrial</a:t>
            </a:r>
            <a:endParaRPr/>
          </a:p>
        </p:txBody>
      </p:sp>
      <p:sp>
        <p:nvSpPr>
          <p:cNvPr id="125" name="Google Shape;125;p23"/>
          <p:cNvSpPr txBox="1">
            <a:spLocks noGrp="1"/>
          </p:cNvSpPr>
          <p:nvPr>
            <p:ph type="body" idx="4294967295"/>
          </p:nvPr>
        </p:nvSpPr>
        <p:spPr>
          <a:xfrm>
            <a:off x="2418275" y="0"/>
            <a:ext cx="67257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Char char="⊙"/>
            </a:pPr>
            <a:r>
              <a:rPr lang="en" sz="2400">
                <a:solidFill>
                  <a:srgbClr val="000000"/>
                </a:solidFill>
                <a:highlight>
                  <a:srgbClr val="FFFF00"/>
                </a:highlight>
              </a:rPr>
              <a:t>On average about 6% of the developed land in most communities is used for industries such as factories</a:t>
            </a:r>
            <a:endParaRPr sz="240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⊙"/>
            </a:pPr>
            <a:r>
              <a:rPr lang="en" sz="2400">
                <a:solidFill>
                  <a:srgbClr val="000000"/>
                </a:solidFill>
                <a:highlight>
                  <a:srgbClr val="FFFF00"/>
                </a:highlight>
              </a:rPr>
              <a:t>Before the 1940’s, factories were built on land near waterfronts and railway lines</a:t>
            </a:r>
            <a:endParaRPr sz="240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457200" lvl="0" indent="-381000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Char char="⊙"/>
            </a:pPr>
            <a:r>
              <a:rPr lang="en" sz="2400">
                <a:solidFill>
                  <a:srgbClr val="000000"/>
                </a:solidFill>
                <a:highlight>
                  <a:srgbClr val="FFFF00"/>
                </a:highlight>
              </a:rPr>
              <a:t>After the 1940’s, better highways and long distance trucking have manufactured another alternative to shipping their goods. </a:t>
            </a:r>
            <a:endParaRPr sz="2400">
              <a:solidFill>
                <a:srgbClr val="000000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 txBox="1">
            <a:spLocks noGrp="1"/>
          </p:cNvSpPr>
          <p:nvPr>
            <p:ph type="title"/>
          </p:nvPr>
        </p:nvSpPr>
        <p:spPr>
          <a:xfrm>
            <a:off x="558875" y="1129125"/>
            <a:ext cx="1859400" cy="14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Institutional and Public Buildings</a:t>
            </a:r>
            <a:endParaRPr/>
          </a:p>
        </p:txBody>
      </p:sp>
      <p:pic>
        <p:nvPicPr>
          <p:cNvPr id="131" name="Google Shape;131;p24"/>
          <p:cNvPicPr preferRelativeResize="0"/>
          <p:nvPr/>
        </p:nvPicPr>
        <p:blipFill rotWithShape="1">
          <a:blip r:embed="rId3">
            <a:alphaModFix/>
          </a:blip>
          <a:srcRect l="4942" r="7880"/>
          <a:stretch/>
        </p:blipFill>
        <p:spPr>
          <a:xfrm>
            <a:off x="2418275" y="4425"/>
            <a:ext cx="67257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4"/>
          <p:cNvSpPr txBox="1">
            <a:spLocks noGrp="1"/>
          </p:cNvSpPr>
          <p:nvPr>
            <p:ph type="body" idx="4294967295"/>
          </p:nvPr>
        </p:nvSpPr>
        <p:spPr>
          <a:xfrm>
            <a:off x="2418275" y="0"/>
            <a:ext cx="67257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Char char="⊙"/>
            </a:pPr>
            <a:r>
              <a:rPr lang="en" sz="2400">
                <a:solidFill>
                  <a:srgbClr val="000000"/>
                </a:solidFill>
                <a:highlight>
                  <a:srgbClr val="FFFF00"/>
                </a:highlight>
              </a:rPr>
              <a:t>Such as schools, hospitals, City hall and places of worship </a:t>
            </a:r>
            <a:endParaRPr sz="240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⊙"/>
            </a:pPr>
            <a:r>
              <a:rPr lang="en" sz="2400">
                <a:solidFill>
                  <a:srgbClr val="000000"/>
                </a:solidFill>
                <a:highlight>
                  <a:srgbClr val="FFFF00"/>
                </a:highlight>
              </a:rPr>
              <a:t>10% of land falls into this category</a:t>
            </a:r>
            <a:endParaRPr sz="2400">
              <a:solidFill>
                <a:srgbClr val="000000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5"/>
          <p:cNvSpPr txBox="1">
            <a:spLocks noGrp="1"/>
          </p:cNvSpPr>
          <p:nvPr>
            <p:ph type="title"/>
          </p:nvPr>
        </p:nvSpPr>
        <p:spPr>
          <a:xfrm>
            <a:off x="558875" y="1129125"/>
            <a:ext cx="1859400" cy="14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Recreational </a:t>
            </a:r>
            <a:endParaRPr/>
          </a:p>
        </p:txBody>
      </p:sp>
      <p:pic>
        <p:nvPicPr>
          <p:cNvPr id="138" name="Google Shape;138;p25"/>
          <p:cNvPicPr preferRelativeResize="0"/>
          <p:nvPr/>
        </p:nvPicPr>
        <p:blipFill rotWithShape="1">
          <a:blip r:embed="rId3">
            <a:alphaModFix/>
          </a:blip>
          <a:srcRect l="12869"/>
          <a:stretch/>
        </p:blipFill>
        <p:spPr>
          <a:xfrm>
            <a:off x="2418275" y="4425"/>
            <a:ext cx="67256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5"/>
          <p:cNvSpPr txBox="1">
            <a:spLocks noGrp="1"/>
          </p:cNvSpPr>
          <p:nvPr>
            <p:ph type="body" idx="4294967295"/>
          </p:nvPr>
        </p:nvSpPr>
        <p:spPr>
          <a:xfrm>
            <a:off x="2418275" y="2971800"/>
            <a:ext cx="67257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Char char="⊙"/>
            </a:pPr>
            <a:r>
              <a:rPr lang="en" sz="2400">
                <a:solidFill>
                  <a:srgbClr val="000000"/>
                </a:solidFill>
                <a:highlight>
                  <a:srgbClr val="FFFF00"/>
                </a:highlight>
              </a:rPr>
              <a:t>Parks, playgrounds, playing fields, golf courses, etc.</a:t>
            </a:r>
            <a:endParaRPr sz="240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⊙"/>
            </a:pPr>
            <a:r>
              <a:rPr lang="en" sz="2400">
                <a:solidFill>
                  <a:srgbClr val="000000"/>
                </a:solidFill>
                <a:highlight>
                  <a:srgbClr val="FFFF00"/>
                </a:highlight>
              </a:rPr>
              <a:t>Recreation is very important as it enhances your quality of life</a:t>
            </a:r>
            <a:endParaRPr sz="240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⊙"/>
            </a:pPr>
            <a:r>
              <a:rPr lang="en" sz="2400">
                <a:solidFill>
                  <a:srgbClr val="000000"/>
                </a:solidFill>
                <a:highlight>
                  <a:srgbClr val="FFFF00"/>
                </a:highlight>
              </a:rPr>
              <a:t>Accounts for approximately 7% of urban land</a:t>
            </a:r>
            <a:endParaRPr sz="2400">
              <a:solidFill>
                <a:srgbClr val="000000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6"/>
          <p:cNvSpPr txBox="1">
            <a:spLocks noGrp="1"/>
          </p:cNvSpPr>
          <p:nvPr>
            <p:ph type="ctrTitle"/>
          </p:nvPr>
        </p:nvSpPr>
        <p:spPr>
          <a:xfrm>
            <a:off x="1031425" y="1991850"/>
            <a:ext cx="49476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Factors that Affect Land Use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7"/>
          <p:cNvSpPr txBox="1">
            <a:spLocks noGrp="1"/>
          </p:cNvSpPr>
          <p:nvPr>
            <p:ph type="title"/>
          </p:nvPr>
        </p:nvSpPr>
        <p:spPr>
          <a:xfrm>
            <a:off x="558875" y="1129125"/>
            <a:ext cx="1859400" cy="14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Land Value</a:t>
            </a:r>
            <a:endParaRPr/>
          </a:p>
        </p:txBody>
      </p:sp>
      <p:pic>
        <p:nvPicPr>
          <p:cNvPr id="150" name="Google Shape;150;p27"/>
          <p:cNvPicPr preferRelativeResize="0"/>
          <p:nvPr/>
        </p:nvPicPr>
        <p:blipFill rotWithShape="1">
          <a:blip r:embed="rId3">
            <a:alphaModFix/>
          </a:blip>
          <a:srcRect l="1931"/>
          <a:stretch/>
        </p:blipFill>
        <p:spPr>
          <a:xfrm>
            <a:off x="2418275" y="0"/>
            <a:ext cx="67257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7"/>
          <p:cNvSpPr txBox="1">
            <a:spLocks noGrp="1"/>
          </p:cNvSpPr>
          <p:nvPr>
            <p:ph type="body" idx="4294967295"/>
          </p:nvPr>
        </p:nvSpPr>
        <p:spPr>
          <a:xfrm>
            <a:off x="2418275" y="148825"/>
            <a:ext cx="67257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Char char="⊙"/>
            </a:pPr>
            <a:r>
              <a:rPr lang="en" sz="2400">
                <a:solidFill>
                  <a:srgbClr val="000000"/>
                </a:solidFill>
                <a:highlight>
                  <a:srgbClr val="FFFF00"/>
                </a:highlight>
              </a:rPr>
              <a:t>Land values are the highest in areas of the city that are most accessible, such as the CBD (central business district), and beside major transportation routes</a:t>
            </a:r>
            <a:endParaRPr sz="240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⊙"/>
            </a:pPr>
            <a:r>
              <a:rPr lang="en" sz="2400">
                <a:solidFill>
                  <a:srgbClr val="000000"/>
                </a:solidFill>
                <a:highlight>
                  <a:srgbClr val="FFFF00"/>
                </a:highlight>
              </a:rPr>
              <a:t>Large lot sizes are in high demand</a:t>
            </a:r>
            <a:endParaRPr sz="2400">
              <a:solidFill>
                <a:srgbClr val="000000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8"/>
          <p:cNvSpPr txBox="1">
            <a:spLocks noGrp="1"/>
          </p:cNvSpPr>
          <p:nvPr>
            <p:ph type="title"/>
          </p:nvPr>
        </p:nvSpPr>
        <p:spPr>
          <a:xfrm>
            <a:off x="230125" y="1129125"/>
            <a:ext cx="2188200" cy="14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Zoning/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Technology</a:t>
            </a:r>
            <a:endParaRPr/>
          </a:p>
        </p:txBody>
      </p:sp>
      <p:pic>
        <p:nvPicPr>
          <p:cNvPr id="157" name="Google Shape;157;p28"/>
          <p:cNvPicPr preferRelativeResize="0"/>
          <p:nvPr/>
        </p:nvPicPr>
        <p:blipFill rotWithShape="1">
          <a:blip r:embed="rId3">
            <a:alphaModFix/>
          </a:blip>
          <a:srcRect l="5586" r="15957"/>
          <a:stretch/>
        </p:blipFill>
        <p:spPr>
          <a:xfrm>
            <a:off x="2418275" y="0"/>
            <a:ext cx="67257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8"/>
          <p:cNvSpPr txBox="1">
            <a:spLocks noGrp="1"/>
          </p:cNvSpPr>
          <p:nvPr>
            <p:ph type="body" idx="4294967295"/>
          </p:nvPr>
        </p:nvSpPr>
        <p:spPr>
          <a:xfrm>
            <a:off x="2418275" y="2282425"/>
            <a:ext cx="67257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Char char="⊙"/>
            </a:pPr>
            <a:r>
              <a:rPr lang="en" sz="2400">
                <a:solidFill>
                  <a:srgbClr val="000000"/>
                </a:solidFill>
                <a:highlight>
                  <a:srgbClr val="FFFF00"/>
                </a:highlight>
              </a:rPr>
              <a:t>Zoning refers to laws usually passed by city governments that control the kind and amount of development in an area</a:t>
            </a:r>
            <a:endParaRPr sz="240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⊙"/>
            </a:pPr>
            <a:r>
              <a:rPr lang="en" sz="2400">
                <a:solidFill>
                  <a:srgbClr val="000000"/>
                </a:solidFill>
                <a:highlight>
                  <a:srgbClr val="FFFF00"/>
                </a:highlight>
              </a:rPr>
              <a:t>Technology</a:t>
            </a:r>
            <a:endParaRPr sz="240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1371600" lvl="2" indent="-3810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■"/>
            </a:pPr>
            <a:r>
              <a:rPr lang="en">
                <a:solidFill>
                  <a:srgbClr val="000000"/>
                </a:solidFill>
                <a:highlight>
                  <a:srgbClr val="FFFF00"/>
                </a:highlight>
              </a:rPr>
              <a:t>Land use patterns reflect the technology that existed when the land was developed (e.g., roads and parking)</a:t>
            </a:r>
            <a:r>
              <a:rPr lang="en" sz="2400">
                <a:solidFill>
                  <a:srgbClr val="000000"/>
                </a:solidFill>
                <a:highlight>
                  <a:srgbClr val="FFFF00"/>
                </a:highlight>
              </a:rPr>
              <a:t> </a:t>
            </a:r>
            <a:endParaRPr sz="2400">
              <a:solidFill>
                <a:srgbClr val="000000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9"/>
          <p:cNvSpPr txBox="1">
            <a:spLocks noGrp="1"/>
          </p:cNvSpPr>
          <p:nvPr>
            <p:ph type="title"/>
          </p:nvPr>
        </p:nvSpPr>
        <p:spPr>
          <a:xfrm>
            <a:off x="230125" y="1129125"/>
            <a:ext cx="2188200" cy="14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Climate</a:t>
            </a:r>
            <a:endParaRPr/>
          </a:p>
        </p:txBody>
      </p:sp>
      <p:pic>
        <p:nvPicPr>
          <p:cNvPr id="164" name="Google Shape;164;p29"/>
          <p:cNvPicPr preferRelativeResize="0"/>
          <p:nvPr/>
        </p:nvPicPr>
        <p:blipFill rotWithShape="1">
          <a:blip r:embed="rId3">
            <a:alphaModFix/>
          </a:blip>
          <a:srcRect l="40065"/>
          <a:stretch/>
        </p:blipFill>
        <p:spPr>
          <a:xfrm>
            <a:off x="2418325" y="0"/>
            <a:ext cx="67257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9"/>
          <p:cNvSpPr txBox="1">
            <a:spLocks noGrp="1"/>
          </p:cNvSpPr>
          <p:nvPr>
            <p:ph type="body" idx="4294967295"/>
          </p:nvPr>
        </p:nvSpPr>
        <p:spPr>
          <a:xfrm>
            <a:off x="2418325" y="0"/>
            <a:ext cx="67257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bin"/>
              <a:buChar char="⊙"/>
            </a:pPr>
            <a:r>
              <a:rPr lang="en" sz="2400">
                <a:solidFill>
                  <a:srgbClr val="000000"/>
                </a:solidFill>
                <a:highlight>
                  <a:srgbClr val="FFFF00"/>
                </a:highlight>
              </a:rPr>
              <a:t>The winter city concept advocates the building of cities with inside and outside enviornments that are livable during long harsh winters</a:t>
            </a:r>
            <a:endParaRPr sz="240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⊙"/>
            </a:pPr>
            <a:r>
              <a:rPr lang="en" sz="2400">
                <a:solidFill>
                  <a:srgbClr val="000000"/>
                </a:solidFill>
                <a:highlight>
                  <a:srgbClr val="FFFF00"/>
                </a:highlight>
              </a:rPr>
              <a:t>Many Canadian cities have built underground walkways in their downtown areas</a:t>
            </a:r>
            <a:endParaRPr sz="240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⊙"/>
            </a:pPr>
            <a:r>
              <a:rPr lang="en" sz="2400">
                <a:solidFill>
                  <a:srgbClr val="000000"/>
                </a:solidFill>
                <a:highlight>
                  <a:srgbClr val="FFFF00"/>
                </a:highlight>
              </a:rPr>
              <a:t>Indoor shopping malls have been built</a:t>
            </a:r>
            <a:endParaRPr sz="240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Char char="⊙"/>
            </a:pPr>
            <a:r>
              <a:rPr lang="en" sz="2400">
                <a:solidFill>
                  <a:srgbClr val="000000"/>
                </a:solidFill>
                <a:highlight>
                  <a:srgbClr val="FFFF00"/>
                </a:highlight>
              </a:rPr>
              <a:t>Bus shelters, covered bridges (brock covered bridge that connects buildings), etc. </a:t>
            </a:r>
            <a:endParaRPr sz="2400">
              <a:solidFill>
                <a:srgbClr val="000000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5"/>
          <p:cNvSpPr txBox="1">
            <a:spLocks noGrp="1"/>
          </p:cNvSpPr>
          <p:nvPr>
            <p:ph type="title"/>
          </p:nvPr>
        </p:nvSpPr>
        <p:spPr>
          <a:xfrm>
            <a:off x="398150" y="1129125"/>
            <a:ext cx="2020200" cy="14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Transportation</a:t>
            </a:r>
            <a:endParaRPr/>
          </a:p>
        </p:txBody>
      </p:sp>
      <p:pic>
        <p:nvPicPr>
          <p:cNvPr id="57" name="Google Shape;57;p15"/>
          <p:cNvPicPr preferRelativeResize="0"/>
          <p:nvPr/>
        </p:nvPicPr>
        <p:blipFill rotWithShape="1">
          <a:blip r:embed="rId3">
            <a:alphaModFix/>
          </a:blip>
          <a:srcRect l="3498" r="9256"/>
          <a:stretch/>
        </p:blipFill>
        <p:spPr>
          <a:xfrm>
            <a:off x="2418350" y="0"/>
            <a:ext cx="67256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5"/>
          <p:cNvSpPr txBox="1">
            <a:spLocks noGrp="1"/>
          </p:cNvSpPr>
          <p:nvPr>
            <p:ph type="body" idx="4294967295"/>
          </p:nvPr>
        </p:nvSpPr>
        <p:spPr>
          <a:xfrm>
            <a:off x="2418350" y="333375"/>
            <a:ext cx="67257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Char char="⊙"/>
            </a:pPr>
            <a:r>
              <a:rPr lang="en" sz="2400">
                <a:solidFill>
                  <a:srgbClr val="000000"/>
                </a:solidFill>
                <a:highlight>
                  <a:srgbClr val="FFFF00"/>
                </a:highlight>
              </a:rPr>
              <a:t>About ⅓ of developed land in most Canadian cities is used for roads and highways</a:t>
            </a:r>
            <a:endParaRPr sz="240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457200" lvl="0" indent="-381000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Char char="⊙"/>
            </a:pPr>
            <a:r>
              <a:rPr lang="en" sz="2400">
                <a:solidFill>
                  <a:srgbClr val="000000"/>
                </a:solidFill>
                <a:highlight>
                  <a:srgbClr val="FFFF00"/>
                </a:highlight>
              </a:rPr>
              <a:t>A cities transportation system is made up of 3 parts:</a:t>
            </a:r>
            <a:endParaRPr sz="240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1371600" lvl="0" indent="-3810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en" sz="2400">
                <a:solidFill>
                  <a:srgbClr val="000000"/>
                </a:solidFill>
                <a:highlight>
                  <a:srgbClr val="FFFF00"/>
                </a:highlight>
              </a:rPr>
              <a:t>Vehicles</a:t>
            </a:r>
            <a:endParaRPr sz="240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1371600" lvl="0" indent="-3810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en" sz="2400">
                <a:solidFill>
                  <a:srgbClr val="000000"/>
                </a:solidFill>
                <a:highlight>
                  <a:srgbClr val="FFFF00"/>
                </a:highlight>
              </a:rPr>
              <a:t>Travel Paths</a:t>
            </a:r>
            <a:endParaRPr sz="240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1371600" lvl="0" indent="-3810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en" sz="2400">
                <a:solidFill>
                  <a:srgbClr val="000000"/>
                </a:solidFill>
                <a:highlight>
                  <a:srgbClr val="FFFF00"/>
                </a:highlight>
              </a:rPr>
              <a:t>Terminal Facilities</a:t>
            </a:r>
            <a:endParaRPr sz="240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>
            <a:spLocks noGrp="1"/>
          </p:cNvSpPr>
          <p:nvPr>
            <p:ph type="title"/>
          </p:nvPr>
        </p:nvSpPr>
        <p:spPr>
          <a:xfrm>
            <a:off x="398150" y="1129125"/>
            <a:ext cx="2020200" cy="14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/>
              <a:t>Vehicles</a:t>
            </a:r>
            <a:endParaRPr/>
          </a:p>
        </p:txBody>
      </p:sp>
      <p:pic>
        <p:nvPicPr>
          <p:cNvPr id="64" name="Google Shape;64;p16"/>
          <p:cNvPicPr preferRelativeResize="0"/>
          <p:nvPr/>
        </p:nvPicPr>
        <p:blipFill rotWithShape="1">
          <a:blip r:embed="rId3">
            <a:alphaModFix/>
          </a:blip>
          <a:srcRect l="8154" r="4631"/>
          <a:stretch/>
        </p:blipFill>
        <p:spPr>
          <a:xfrm>
            <a:off x="2418300" y="0"/>
            <a:ext cx="67257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6"/>
          <p:cNvSpPr txBox="1">
            <a:spLocks noGrp="1"/>
          </p:cNvSpPr>
          <p:nvPr>
            <p:ph type="body" idx="4294967295"/>
          </p:nvPr>
        </p:nvSpPr>
        <p:spPr>
          <a:xfrm>
            <a:off x="2418350" y="333375"/>
            <a:ext cx="67257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Char char="⊙"/>
            </a:pPr>
            <a:r>
              <a:rPr lang="en" sz="2400">
                <a:solidFill>
                  <a:srgbClr val="000000"/>
                </a:solidFill>
                <a:highlight>
                  <a:srgbClr val="FFFF00"/>
                </a:highlight>
              </a:rPr>
              <a:t>Large amounts of traffic can create congestion on urban roads</a:t>
            </a:r>
            <a:endParaRPr sz="240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⊙"/>
            </a:pPr>
            <a:r>
              <a:rPr lang="en" sz="2400">
                <a:solidFill>
                  <a:srgbClr val="000000"/>
                </a:solidFill>
                <a:highlight>
                  <a:srgbClr val="FFFF00"/>
                </a:highlight>
              </a:rPr>
              <a:t>Mass-transit systems are another alternative, but are very expensive.  They only make sense in highly densely populated areas</a:t>
            </a:r>
            <a:endParaRPr sz="2400">
              <a:solidFill>
                <a:srgbClr val="000000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 txBox="1">
            <a:spLocks noGrp="1"/>
          </p:cNvSpPr>
          <p:nvPr>
            <p:ph type="title"/>
          </p:nvPr>
        </p:nvSpPr>
        <p:spPr>
          <a:xfrm>
            <a:off x="398150" y="1129125"/>
            <a:ext cx="2020200" cy="14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2. Travel Paths</a:t>
            </a:r>
            <a:endParaRPr/>
          </a:p>
        </p:txBody>
      </p:sp>
      <p:pic>
        <p:nvPicPr>
          <p:cNvPr id="71" name="Google Shape;71;p17"/>
          <p:cNvPicPr preferRelativeResize="0"/>
          <p:nvPr/>
        </p:nvPicPr>
        <p:blipFill rotWithShape="1">
          <a:blip r:embed="rId3">
            <a:alphaModFix/>
          </a:blip>
          <a:srcRect l="20035" r="6413"/>
          <a:stretch/>
        </p:blipFill>
        <p:spPr>
          <a:xfrm>
            <a:off x="2418300" y="0"/>
            <a:ext cx="67256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7"/>
          <p:cNvSpPr txBox="1">
            <a:spLocks noGrp="1"/>
          </p:cNvSpPr>
          <p:nvPr>
            <p:ph type="body" idx="4294967295"/>
          </p:nvPr>
        </p:nvSpPr>
        <p:spPr>
          <a:xfrm>
            <a:off x="2418350" y="333375"/>
            <a:ext cx="67257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Char char="⊙"/>
            </a:pPr>
            <a:r>
              <a:rPr lang="en" sz="2400">
                <a:solidFill>
                  <a:srgbClr val="000000"/>
                </a:solidFill>
                <a:highlight>
                  <a:srgbClr val="FFFF00"/>
                </a:highlight>
              </a:rPr>
              <a:t>Classified into 4 parts:</a:t>
            </a:r>
            <a:endParaRPr sz="240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1371600" lvl="0" indent="-3810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en" sz="2400">
                <a:solidFill>
                  <a:srgbClr val="000000"/>
                </a:solidFill>
                <a:highlight>
                  <a:srgbClr val="FFFF00"/>
                </a:highlight>
              </a:rPr>
              <a:t>Expressways</a:t>
            </a:r>
            <a:endParaRPr sz="240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1371600" lvl="0" indent="-3810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en" sz="2400">
                <a:solidFill>
                  <a:srgbClr val="000000"/>
                </a:solidFill>
                <a:highlight>
                  <a:srgbClr val="FFFF00"/>
                </a:highlight>
              </a:rPr>
              <a:t>Arterial roads</a:t>
            </a:r>
            <a:endParaRPr sz="240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1371600" lvl="0" indent="-3810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en" sz="2400">
                <a:solidFill>
                  <a:srgbClr val="000000"/>
                </a:solidFill>
                <a:highlight>
                  <a:srgbClr val="FFFF00"/>
                </a:highlight>
              </a:rPr>
              <a:t>Local roads</a:t>
            </a:r>
            <a:endParaRPr sz="240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1371600" lvl="0" indent="-3810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en" sz="2400">
                <a:solidFill>
                  <a:srgbClr val="000000"/>
                </a:solidFill>
                <a:highlight>
                  <a:srgbClr val="FFFF00"/>
                </a:highlight>
              </a:rPr>
              <a:t>Collector roads</a:t>
            </a:r>
            <a:endParaRPr sz="2400">
              <a:solidFill>
                <a:srgbClr val="000000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8"/>
          <p:cNvSpPr txBox="1">
            <a:spLocks noGrp="1"/>
          </p:cNvSpPr>
          <p:nvPr>
            <p:ph type="title"/>
          </p:nvPr>
        </p:nvSpPr>
        <p:spPr>
          <a:xfrm>
            <a:off x="558875" y="1129125"/>
            <a:ext cx="1859400" cy="14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3. Terminal Facilities </a:t>
            </a:r>
            <a:endParaRPr/>
          </a:p>
        </p:txBody>
      </p:sp>
      <p:pic>
        <p:nvPicPr>
          <p:cNvPr id="78" name="Google Shape;78;p18"/>
          <p:cNvPicPr preferRelativeResize="0"/>
          <p:nvPr/>
        </p:nvPicPr>
        <p:blipFill rotWithShape="1">
          <a:blip r:embed="rId3">
            <a:alphaModFix/>
          </a:blip>
          <a:srcRect l="3076" r="5087"/>
          <a:stretch/>
        </p:blipFill>
        <p:spPr>
          <a:xfrm>
            <a:off x="2418300" y="0"/>
            <a:ext cx="67257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8"/>
          <p:cNvSpPr txBox="1">
            <a:spLocks noGrp="1"/>
          </p:cNvSpPr>
          <p:nvPr>
            <p:ph type="body" idx="4294967295"/>
          </p:nvPr>
        </p:nvSpPr>
        <p:spPr>
          <a:xfrm>
            <a:off x="2418350" y="333375"/>
            <a:ext cx="67257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Char char="⊙"/>
            </a:pPr>
            <a:r>
              <a:rPr lang="en" sz="2400">
                <a:solidFill>
                  <a:srgbClr val="000000"/>
                </a:solidFill>
                <a:highlight>
                  <a:srgbClr val="FFFF00"/>
                </a:highlight>
              </a:rPr>
              <a:t>Found at the end of a journey or transit line</a:t>
            </a:r>
            <a:endParaRPr sz="240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⊙"/>
            </a:pPr>
            <a:r>
              <a:rPr lang="en" sz="2400">
                <a:solidFill>
                  <a:srgbClr val="000000"/>
                </a:solidFill>
                <a:highlight>
                  <a:srgbClr val="FFFF00"/>
                </a:highlight>
              </a:rPr>
              <a:t>May also include train stations, bus stations, airports, docks and other mass-trasit stations. </a:t>
            </a:r>
            <a:endParaRPr sz="2400">
              <a:solidFill>
                <a:srgbClr val="000000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9"/>
          <p:cNvSpPr txBox="1">
            <a:spLocks noGrp="1"/>
          </p:cNvSpPr>
          <p:nvPr>
            <p:ph type="title"/>
          </p:nvPr>
        </p:nvSpPr>
        <p:spPr>
          <a:xfrm>
            <a:off x="558875" y="1129125"/>
            <a:ext cx="1859400" cy="14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Residential</a:t>
            </a:r>
            <a:endParaRPr/>
          </a:p>
        </p:txBody>
      </p:sp>
      <p:pic>
        <p:nvPicPr>
          <p:cNvPr id="85" name="Google Shape;85;p19"/>
          <p:cNvPicPr preferRelativeResize="0"/>
          <p:nvPr/>
        </p:nvPicPr>
        <p:blipFill rotWithShape="1">
          <a:blip r:embed="rId3">
            <a:alphaModFix/>
          </a:blip>
          <a:srcRect t="1603"/>
          <a:stretch/>
        </p:blipFill>
        <p:spPr>
          <a:xfrm>
            <a:off x="2418300" y="0"/>
            <a:ext cx="67257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9"/>
          <p:cNvSpPr txBox="1">
            <a:spLocks noGrp="1"/>
          </p:cNvSpPr>
          <p:nvPr>
            <p:ph type="body" idx="4294967295"/>
          </p:nvPr>
        </p:nvSpPr>
        <p:spPr>
          <a:xfrm>
            <a:off x="2418350" y="333375"/>
            <a:ext cx="67257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Char char="⊙"/>
            </a:pPr>
            <a:r>
              <a:rPr lang="en" sz="2400">
                <a:solidFill>
                  <a:srgbClr val="000000"/>
                </a:solidFill>
                <a:highlight>
                  <a:srgbClr val="FFFF00"/>
                </a:highlight>
              </a:rPr>
              <a:t>Includes all places where people live</a:t>
            </a:r>
            <a:endParaRPr sz="240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⊙"/>
            </a:pPr>
            <a:r>
              <a:rPr lang="en" sz="2400">
                <a:solidFill>
                  <a:srgbClr val="000000"/>
                </a:solidFill>
                <a:highlight>
                  <a:srgbClr val="FFFF00"/>
                </a:highlight>
              </a:rPr>
              <a:t>Generally the largest land use in most cities, often taking up to 40% or more of developed land</a:t>
            </a:r>
            <a:endParaRPr sz="240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⊙"/>
            </a:pPr>
            <a:r>
              <a:rPr lang="en" sz="2400">
                <a:solidFill>
                  <a:srgbClr val="000000"/>
                </a:solidFill>
                <a:highlight>
                  <a:srgbClr val="FFFF00"/>
                </a:highlight>
              </a:rPr>
              <a:t>The most important characteristc is its density</a:t>
            </a:r>
            <a:endParaRPr sz="240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⊙"/>
            </a:pPr>
            <a:r>
              <a:rPr lang="en" sz="2400">
                <a:solidFill>
                  <a:srgbClr val="000000"/>
                </a:solidFill>
                <a:highlight>
                  <a:srgbClr val="FFFF00"/>
                </a:highlight>
              </a:rPr>
              <a:t>Two factors influence residential density</a:t>
            </a:r>
            <a:endParaRPr sz="240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1371600" lvl="0" indent="-3810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en" sz="2400">
                <a:solidFill>
                  <a:srgbClr val="000000"/>
                </a:solidFill>
                <a:highlight>
                  <a:srgbClr val="FFFF00"/>
                </a:highlight>
              </a:rPr>
              <a:t>Cost of land</a:t>
            </a:r>
            <a:endParaRPr sz="240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1371600" lvl="0" indent="-3810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en" sz="2400">
                <a:solidFill>
                  <a:srgbClr val="000000"/>
                </a:solidFill>
                <a:highlight>
                  <a:srgbClr val="FFFF00"/>
                </a:highlight>
              </a:rPr>
              <a:t>Age of the neighbourhood</a:t>
            </a:r>
            <a:endParaRPr sz="2400">
              <a:solidFill>
                <a:srgbClr val="000000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0"/>
          <p:cNvSpPr txBox="1"/>
          <p:nvPr/>
        </p:nvSpPr>
        <p:spPr>
          <a:xfrm>
            <a:off x="1829050" y="299675"/>
            <a:ext cx="7010100" cy="38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139700" rtl="0">
              <a:spcBef>
                <a:spcPts val="64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139700" rtl="0">
              <a:spcBef>
                <a:spcPts val="640"/>
              </a:spcBef>
              <a:spcAft>
                <a:spcPts val="0"/>
              </a:spcAft>
              <a:buNone/>
            </a:pPr>
            <a:endParaRPr sz="3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139700" rtl="0">
              <a:spcBef>
                <a:spcPts val="640"/>
              </a:spcBef>
              <a:spcAft>
                <a:spcPts val="0"/>
              </a:spcAft>
              <a:buNone/>
            </a:pPr>
            <a:endParaRPr sz="3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endParaRPr sz="3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endParaRPr sz="3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endParaRPr sz="3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" name="Google Shape;9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8329" y="400849"/>
            <a:ext cx="2131268" cy="1263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58344" y="400842"/>
            <a:ext cx="2598035" cy="1349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68323" y="1834523"/>
            <a:ext cx="2131275" cy="1289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58344" y="1818980"/>
            <a:ext cx="2598035" cy="1349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87926" y="3315229"/>
            <a:ext cx="2131275" cy="1306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85442" y="3237104"/>
            <a:ext cx="2543838" cy="132159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0"/>
          <p:cNvSpPr/>
          <p:nvPr/>
        </p:nvSpPr>
        <p:spPr>
          <a:xfrm>
            <a:off x="4607372" y="1055564"/>
            <a:ext cx="1321800" cy="140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EECE1"/>
          </a:solidFill>
          <a:ln w="9525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0"/>
          <p:cNvSpPr/>
          <p:nvPr/>
        </p:nvSpPr>
        <p:spPr>
          <a:xfrm>
            <a:off x="4554197" y="2339901"/>
            <a:ext cx="1321800" cy="140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EECE1"/>
          </a:solidFill>
          <a:ln w="9525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0"/>
          <p:cNvSpPr/>
          <p:nvPr/>
        </p:nvSpPr>
        <p:spPr>
          <a:xfrm>
            <a:off x="4554219" y="3871744"/>
            <a:ext cx="1321800" cy="140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EECE1"/>
          </a:solidFill>
          <a:ln w="9525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0"/>
          <p:cNvSpPr txBox="1"/>
          <p:nvPr/>
        </p:nvSpPr>
        <p:spPr>
          <a:xfrm>
            <a:off x="184875" y="471425"/>
            <a:ext cx="1956000" cy="9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</a:rPr>
              <a:t>Low Residential Density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102" name="Google Shape;102;p20"/>
          <p:cNvSpPr txBox="1"/>
          <p:nvPr/>
        </p:nvSpPr>
        <p:spPr>
          <a:xfrm>
            <a:off x="184875" y="1919225"/>
            <a:ext cx="1956000" cy="9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</a:rPr>
              <a:t>Medium Residential Density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103" name="Google Shape;103;p20"/>
          <p:cNvSpPr txBox="1"/>
          <p:nvPr/>
        </p:nvSpPr>
        <p:spPr>
          <a:xfrm>
            <a:off x="184875" y="3519425"/>
            <a:ext cx="1956000" cy="9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</a:rPr>
              <a:t>High Residential Density</a:t>
            </a:r>
            <a:endParaRPr sz="20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 txBox="1">
            <a:spLocks noGrp="1"/>
          </p:cNvSpPr>
          <p:nvPr>
            <p:ph type="title"/>
          </p:nvPr>
        </p:nvSpPr>
        <p:spPr>
          <a:xfrm>
            <a:off x="558875" y="1129125"/>
            <a:ext cx="1859400" cy="14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Commercial</a:t>
            </a:r>
            <a:endParaRPr/>
          </a:p>
        </p:txBody>
      </p:sp>
      <p:pic>
        <p:nvPicPr>
          <p:cNvPr id="109" name="Google Shape;109;p21"/>
          <p:cNvPicPr preferRelativeResize="0"/>
          <p:nvPr/>
        </p:nvPicPr>
        <p:blipFill rotWithShape="1">
          <a:blip r:embed="rId3">
            <a:alphaModFix/>
          </a:blip>
          <a:srcRect l="5077" r="7837"/>
          <a:stretch/>
        </p:blipFill>
        <p:spPr>
          <a:xfrm>
            <a:off x="2418300" y="0"/>
            <a:ext cx="67257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1"/>
          <p:cNvSpPr txBox="1">
            <a:spLocks noGrp="1"/>
          </p:cNvSpPr>
          <p:nvPr>
            <p:ph type="body" idx="4294967295"/>
          </p:nvPr>
        </p:nvSpPr>
        <p:spPr>
          <a:xfrm>
            <a:off x="2418350" y="-47625"/>
            <a:ext cx="67257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Char char="⊙"/>
            </a:pPr>
            <a:r>
              <a:rPr lang="en" sz="2400">
                <a:solidFill>
                  <a:srgbClr val="000000"/>
                </a:solidFill>
                <a:highlight>
                  <a:srgbClr val="FFFF00"/>
                </a:highlight>
              </a:rPr>
              <a:t>Types of Goods:</a:t>
            </a:r>
            <a:endParaRPr sz="240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914400" lvl="1" indent="-3810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○"/>
            </a:pPr>
            <a:r>
              <a:rPr lang="en">
                <a:solidFill>
                  <a:srgbClr val="000000"/>
                </a:solidFill>
                <a:highlight>
                  <a:srgbClr val="FFFF00"/>
                </a:highlight>
              </a:rPr>
              <a:t>Low Order - found everywhere (bread, milk)</a:t>
            </a:r>
            <a:endParaRPr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914400" lvl="1" indent="-3810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○"/>
            </a:pPr>
            <a:r>
              <a:rPr lang="en">
                <a:solidFill>
                  <a:srgbClr val="000000"/>
                </a:solidFill>
                <a:highlight>
                  <a:srgbClr val="FFFF00"/>
                </a:highlight>
              </a:rPr>
              <a:t>Middle Order - willing to drive/travel further for item (clothing, specality foods)</a:t>
            </a:r>
            <a:endParaRPr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914400" lvl="1" indent="-3810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○"/>
            </a:pPr>
            <a:r>
              <a:rPr lang="en">
                <a:solidFill>
                  <a:srgbClr val="000000"/>
                </a:solidFill>
                <a:highlight>
                  <a:srgbClr val="FFFF00"/>
                </a:highlight>
              </a:rPr>
              <a:t>High Order - purchased infrequently and have a limited market (Porsche)</a:t>
            </a:r>
            <a:endParaRPr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457200" lvl="0" indent="-381000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Char char="⊙"/>
            </a:pPr>
            <a:r>
              <a:rPr lang="en" sz="2400">
                <a:solidFill>
                  <a:srgbClr val="000000"/>
                </a:solidFill>
                <a:highlight>
                  <a:srgbClr val="FFFF00"/>
                </a:highlight>
              </a:rPr>
              <a:t>About 5% of a city’s land is for commerical goods</a:t>
            </a:r>
            <a:endParaRPr sz="240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⊙"/>
            </a:pPr>
            <a:r>
              <a:rPr lang="en" sz="2400">
                <a:solidFill>
                  <a:srgbClr val="000000"/>
                </a:solidFill>
                <a:highlight>
                  <a:srgbClr val="FFFF00"/>
                </a:highlight>
              </a:rPr>
              <a:t>These activities include the buying and selling of goods and services</a:t>
            </a:r>
            <a:endParaRPr sz="2400">
              <a:solidFill>
                <a:srgbClr val="000000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2"/>
          <p:cNvSpPr txBox="1">
            <a:spLocks noGrp="1"/>
          </p:cNvSpPr>
          <p:nvPr>
            <p:ph type="title"/>
          </p:nvPr>
        </p:nvSpPr>
        <p:spPr>
          <a:xfrm>
            <a:off x="558875" y="1129125"/>
            <a:ext cx="1859400" cy="14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Commercial</a:t>
            </a:r>
            <a:endParaRPr/>
          </a:p>
        </p:txBody>
      </p:sp>
      <p:pic>
        <p:nvPicPr>
          <p:cNvPr id="116" name="Google Shape;11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8297" y="2147"/>
            <a:ext cx="6725703" cy="5141353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2"/>
          <p:cNvSpPr txBox="1">
            <a:spLocks noGrp="1"/>
          </p:cNvSpPr>
          <p:nvPr>
            <p:ph type="body" idx="4294967295"/>
          </p:nvPr>
        </p:nvSpPr>
        <p:spPr>
          <a:xfrm>
            <a:off x="2418350" y="2314575"/>
            <a:ext cx="67257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Char char="⊙"/>
            </a:pPr>
            <a:r>
              <a:rPr lang="en" sz="2400">
                <a:solidFill>
                  <a:srgbClr val="000000"/>
                </a:solidFill>
                <a:highlight>
                  <a:srgbClr val="FFFF00"/>
                </a:highlight>
              </a:rPr>
              <a:t>There are 6 types of commerical land use:</a:t>
            </a:r>
            <a:endParaRPr sz="240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1371600" lvl="0" indent="-3810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en" sz="2400">
                <a:solidFill>
                  <a:srgbClr val="000000"/>
                </a:solidFill>
                <a:highlight>
                  <a:srgbClr val="FFFF00"/>
                </a:highlight>
              </a:rPr>
              <a:t>Local service centers</a:t>
            </a:r>
            <a:endParaRPr sz="240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1371600" lvl="0" indent="-3810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en" sz="2400">
                <a:solidFill>
                  <a:srgbClr val="000000"/>
                </a:solidFill>
                <a:highlight>
                  <a:srgbClr val="FFFF00"/>
                </a:highlight>
              </a:rPr>
              <a:t>Neighbourhood plazas and ribbons</a:t>
            </a:r>
            <a:endParaRPr sz="240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1371600" lvl="0" indent="-3810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en" sz="2400">
                <a:solidFill>
                  <a:srgbClr val="000000"/>
                </a:solidFill>
                <a:highlight>
                  <a:srgbClr val="FFFF00"/>
                </a:highlight>
              </a:rPr>
              <a:t>Community shopping centers (malls)</a:t>
            </a:r>
            <a:endParaRPr sz="240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1371600" lvl="0" indent="-3810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en" sz="2400">
                <a:solidFill>
                  <a:srgbClr val="000000"/>
                </a:solidFill>
                <a:highlight>
                  <a:srgbClr val="FFFF00"/>
                </a:highlight>
              </a:rPr>
              <a:t>Power Centers (big-box stores)</a:t>
            </a:r>
            <a:endParaRPr sz="240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1371600" lvl="0" indent="-3810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en" sz="2400">
                <a:solidFill>
                  <a:srgbClr val="000000"/>
                </a:solidFill>
                <a:highlight>
                  <a:srgbClr val="FFFF00"/>
                </a:highlight>
              </a:rPr>
              <a:t>Regional shopping centers (Pen Centre)</a:t>
            </a:r>
            <a:endParaRPr sz="240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1371600" lvl="0" indent="-3810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en" sz="2400">
                <a:solidFill>
                  <a:srgbClr val="000000"/>
                </a:solidFill>
                <a:highlight>
                  <a:srgbClr val="FFFF00"/>
                </a:highlight>
              </a:rPr>
              <a:t>Central Business District (Downtown)</a:t>
            </a:r>
            <a:endParaRPr sz="2400">
              <a:solidFill>
                <a:srgbClr val="000000"/>
              </a:solidFill>
              <a:highlight>
                <a:srgbClr val="FFFF00"/>
              </a:highlight>
            </a:endParaRPr>
          </a:p>
        </p:txBody>
      </p:sp>
      <p:sp>
        <p:nvSpPr>
          <p:cNvPr id="118" name="Google Shape;118;p22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nug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526</Words>
  <Application>Microsoft Office PowerPoint</Application>
  <PresentationFormat>On-screen Show (16:9)</PresentationFormat>
  <Paragraphs>87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Cabin Condensed</vt:lpstr>
      <vt:lpstr>Arial</vt:lpstr>
      <vt:lpstr>Cabin</vt:lpstr>
      <vt:lpstr>Calibri</vt:lpstr>
      <vt:lpstr>Snug</vt:lpstr>
      <vt:lpstr>Urban Land Use</vt:lpstr>
      <vt:lpstr>Transportation</vt:lpstr>
      <vt:lpstr>Vehicles</vt:lpstr>
      <vt:lpstr>2. Travel Paths</vt:lpstr>
      <vt:lpstr>3. Terminal Facilities </vt:lpstr>
      <vt:lpstr>Residential</vt:lpstr>
      <vt:lpstr>PowerPoint Presentation</vt:lpstr>
      <vt:lpstr>Commercial</vt:lpstr>
      <vt:lpstr>Commercial</vt:lpstr>
      <vt:lpstr>Industrial</vt:lpstr>
      <vt:lpstr>Institutional and Public Buildings</vt:lpstr>
      <vt:lpstr>Recreational </vt:lpstr>
      <vt:lpstr>Factors that Affect Land Use</vt:lpstr>
      <vt:lpstr>Land Value</vt:lpstr>
      <vt:lpstr>Zoning/ Technology</vt:lpstr>
      <vt:lpstr>Climate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Urban Land Use</dc:title>
  <dc:creator>Administrator</dc:creator>
  <cp:lastModifiedBy>Windows User</cp:lastModifiedBy>
  <cp:revision>1</cp:revision>
  <dcterms:modified xsi:type="dcterms:W3CDTF">2020-10-14T23:24:08Z</dcterms:modified>
</cp:coreProperties>
</file>