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7" r:id="rId4"/>
  </p:sldMasterIdLst>
  <p:notesMasterIdLst>
    <p:notesMasterId r:id="rId10"/>
  </p:notesMasterIdLst>
  <p:handoutMasterIdLst>
    <p:handoutMasterId r:id="rId11"/>
  </p:handoutMasterIdLst>
  <p:sldIdLst>
    <p:sldId id="268" r:id="rId5"/>
    <p:sldId id="270" r:id="rId6"/>
    <p:sldId id="271" r:id="rId7"/>
    <p:sldId id="272" r:id="rId8"/>
    <p:sldId id="27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35" autoAdjust="0"/>
  </p:normalViewPr>
  <p:slideViewPr>
    <p:cSldViewPr snapToGrid="0" snapToObjects="1">
      <p:cViewPr varScale="1">
        <p:scale>
          <a:sx n="94" d="100"/>
          <a:sy n="94" d="100"/>
        </p:scale>
        <p:origin x="114" y="372"/>
      </p:cViewPr>
      <p:guideLst/>
    </p:cSldViewPr>
  </p:slideViewPr>
  <p:notesTextViewPr>
    <p:cViewPr>
      <p:scale>
        <a:sx n="1" d="1"/>
        <a:sy n="1" d="1"/>
      </p:scale>
      <p:origin x="0" y="0"/>
    </p:cViewPr>
  </p:notesTextViewPr>
  <p:notesViewPr>
    <p:cSldViewPr snapToGrid="0" snapToObjects="1">
      <p:cViewPr varScale="1">
        <p:scale>
          <a:sx n="68" d="100"/>
          <a:sy n="68" d="100"/>
        </p:scale>
        <p:origin x="3288" y="3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0BB816-636F-4C40-9EC7-A3BA365B89D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7CE0D02-F780-4697-9A30-3F10F4D67C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99885C-64C6-4202-8B65-38170DBD673D}" type="datetimeFigureOut">
              <a:rPr lang="en-US" smtClean="0"/>
              <a:t>7/13/2022</a:t>
            </a:fld>
            <a:endParaRPr lang="en-US" dirty="0"/>
          </a:p>
        </p:txBody>
      </p:sp>
      <p:sp>
        <p:nvSpPr>
          <p:cNvPr id="4" name="Footer Placeholder 3">
            <a:extLst>
              <a:ext uri="{FF2B5EF4-FFF2-40B4-BE49-F238E27FC236}">
                <a16:creationId xmlns:a16="http://schemas.microsoft.com/office/drawing/2014/main" id="{E50C7536-00AB-4C14-90D3-7D88603F2A5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FDBC111-E561-48D6-9DB3-85F8BE552BA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B1AA4D1-BF1D-4260-B442-EBD7859EC5F1}" type="slidenum">
              <a:rPr lang="en-US" smtClean="0"/>
              <a:t>‹#›</a:t>
            </a:fld>
            <a:endParaRPr lang="en-US" dirty="0"/>
          </a:p>
        </p:txBody>
      </p:sp>
    </p:spTree>
    <p:extLst>
      <p:ext uri="{BB962C8B-B14F-4D97-AF65-F5344CB8AC3E}">
        <p14:creationId xmlns:p14="http://schemas.microsoft.com/office/powerpoint/2010/main" val="691146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949326-15A5-4041-B3F6-1CB1FE840753}" type="datetimeFigureOut">
              <a:rPr lang="en-US" smtClean="0"/>
              <a:t>7/13/2022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D39BA2-F127-4DB1-B8FD-D5A70CC3E01B}" type="slidenum">
              <a:rPr lang="en-US" smtClean="0"/>
              <a:t>‹#›</a:t>
            </a:fld>
            <a:endParaRPr lang="en-US" dirty="0"/>
          </a:p>
        </p:txBody>
      </p:sp>
    </p:spTree>
    <p:extLst>
      <p:ext uri="{BB962C8B-B14F-4D97-AF65-F5344CB8AC3E}">
        <p14:creationId xmlns:p14="http://schemas.microsoft.com/office/powerpoint/2010/main" val="4002405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a:t>
            </a:fld>
            <a:endParaRPr lang="en-US" dirty="0"/>
          </a:p>
        </p:txBody>
      </p:sp>
    </p:spTree>
    <p:extLst>
      <p:ext uri="{BB962C8B-B14F-4D97-AF65-F5344CB8AC3E}">
        <p14:creationId xmlns:p14="http://schemas.microsoft.com/office/powerpoint/2010/main" val="2738549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27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8892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95960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1375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4045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3380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1321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9130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1431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4390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565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8928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223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5293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406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43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7/13/2022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952317"/>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1" y="10"/>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2589213" y="2514600"/>
            <a:ext cx="8915399" cy="2262781"/>
          </a:xfrm>
        </p:spPr>
        <p:txBody>
          <a:bodyPr>
            <a:normAutofit/>
          </a:bodyPr>
          <a:lstStyle/>
          <a:p>
            <a:r>
              <a:rPr lang="en-US" b="1" dirty="0">
                <a:solidFill>
                  <a:srgbClr val="FFFF00"/>
                </a:solidFill>
              </a:rPr>
              <a:t>The Great Gatsby</a:t>
            </a:r>
            <a:br>
              <a:rPr lang="en-US" b="1" dirty="0">
                <a:solidFill>
                  <a:srgbClr val="FFFF00"/>
                </a:solidFill>
              </a:rPr>
            </a:br>
            <a:r>
              <a:rPr lang="en-US" b="1" dirty="0">
                <a:solidFill>
                  <a:srgbClr val="FFFF00"/>
                </a:solidFill>
              </a:rPr>
              <a:t>by F. Scott Fitzgerald</a:t>
            </a: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12941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One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We are introduced to NICK, THE NARRATOR </a:t>
            </a:r>
          </a:p>
          <a:p>
            <a:r>
              <a:rPr lang="en-US" dirty="0"/>
              <a:t>He tells us a lot about himself and professes to be tolerant of others, and not quick to judge. </a:t>
            </a:r>
          </a:p>
          <a:p>
            <a:r>
              <a:rPr lang="en-US" dirty="0"/>
              <a:t>Yet, he seems to have very distinct opinions, and he famously says: </a:t>
            </a:r>
          </a:p>
          <a:p>
            <a:r>
              <a:rPr lang="en-US" dirty="0"/>
              <a:t>“… Gatsby … was exempt from my reaction” (Fitzgerald 2). </a:t>
            </a:r>
          </a:p>
          <a:p>
            <a:r>
              <a:rPr lang="en-US" dirty="0"/>
              <a:t>This quote should immediately make us question why. </a:t>
            </a:r>
          </a:p>
        </p:txBody>
      </p:sp>
    </p:spTree>
    <p:extLst>
      <p:ext uri="{BB962C8B-B14F-4D97-AF65-F5344CB8AC3E}">
        <p14:creationId xmlns:p14="http://schemas.microsoft.com/office/powerpoint/2010/main" val="2225197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One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The topic of MONEY, CLASS, and WEALTH are introduced in this first chapter.</a:t>
            </a:r>
          </a:p>
          <a:p>
            <a:r>
              <a:rPr lang="en-US" dirty="0"/>
              <a:t>This topic is introduced through the setting and main characters of the novel. </a:t>
            </a:r>
          </a:p>
          <a:p>
            <a:r>
              <a:rPr lang="en-US" dirty="0"/>
              <a:t>Nick himself clearly comes from money. </a:t>
            </a:r>
          </a:p>
          <a:p>
            <a:r>
              <a:rPr lang="en-US" dirty="0"/>
              <a:t>And while West Egg is not as wealthy as East Egg, they still all have mansions! </a:t>
            </a:r>
          </a:p>
          <a:p>
            <a:r>
              <a:rPr lang="en-US" dirty="0"/>
              <a:t>This introduces the idea of “new money” (Gatsby in West Egg) and “old money” (the </a:t>
            </a:r>
            <a:r>
              <a:rPr lang="en-US" dirty="0" err="1"/>
              <a:t>Buchanans</a:t>
            </a:r>
            <a:r>
              <a:rPr lang="en-US" dirty="0"/>
              <a:t> in East Egg) and the rivalry between the two. </a:t>
            </a:r>
          </a:p>
        </p:txBody>
      </p:sp>
    </p:spTree>
    <p:extLst>
      <p:ext uri="{BB962C8B-B14F-4D97-AF65-F5344CB8AC3E}">
        <p14:creationId xmlns:p14="http://schemas.microsoft.com/office/powerpoint/2010/main" val="714286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One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We are introduced to KEY CHARACTERS in this chapter. </a:t>
            </a:r>
          </a:p>
          <a:p>
            <a:r>
              <a:rPr lang="en-US" dirty="0"/>
              <a:t>Daisy, who is seen as excitable, though somewhat bored and unsatisfied with life. </a:t>
            </a:r>
          </a:p>
          <a:p>
            <a:r>
              <a:rPr lang="en-US" dirty="0"/>
              <a:t>Jordan, who also seems bored (the hollowness of all that money?)</a:t>
            </a:r>
          </a:p>
          <a:p>
            <a:r>
              <a:rPr lang="en-US" dirty="0"/>
              <a:t>And Tom, who is seen as aggressive and unpleasant (we can tell that Nick does not like him from the beginning: what happened to his tolerance and reserving of judgement?) </a:t>
            </a:r>
          </a:p>
        </p:txBody>
      </p:sp>
    </p:spTree>
    <p:extLst>
      <p:ext uri="{BB962C8B-B14F-4D97-AF65-F5344CB8AC3E}">
        <p14:creationId xmlns:p14="http://schemas.microsoft.com/office/powerpoint/2010/main" val="2476426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One</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It is notable that we meet all of the characters through Nick’s lens, and he may give us clear impressions of them. </a:t>
            </a:r>
          </a:p>
          <a:p>
            <a:r>
              <a:rPr lang="en-US" dirty="0"/>
              <a:t>But how much should we trust these, knowing from the opening few chapters that this is written from Nick’s MEMORY, and clearly something happened to make him very unhappy about it all? </a:t>
            </a:r>
          </a:p>
        </p:txBody>
      </p:sp>
    </p:spTree>
    <p:extLst>
      <p:ext uri="{BB962C8B-B14F-4D97-AF65-F5344CB8AC3E}">
        <p14:creationId xmlns:p14="http://schemas.microsoft.com/office/powerpoint/2010/main" val="210688743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93813dd7ca6ad654711aa0ab317e03a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f11dc0ce689dd3925e84e4e35398c6e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C8EDA9-70CE-4A62-99FE-71B395D1BB0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142C7EEC-86F6-4CA7-805C-CB656E6A6356}">
  <ds:schemaRefs>
    <ds:schemaRef ds:uri="http://schemas.microsoft.com/sharepoint/v3/contenttype/forms"/>
  </ds:schemaRefs>
</ds:datastoreItem>
</file>

<file path=customXml/itemProps3.xml><?xml version="1.0" encoding="utf-8"?>
<ds:datastoreItem xmlns:ds="http://schemas.openxmlformats.org/officeDocument/2006/customXml" ds:itemID="{B8664C2C-082A-4164-A0C5-E616AB2AD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Event design</Template>
  <TotalTime>13</TotalTime>
  <Words>306</Words>
  <Application>Microsoft Office PowerPoint</Application>
  <PresentationFormat>Widescreen</PresentationFormat>
  <Paragraphs>22</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Century Gothic</vt:lpstr>
      <vt:lpstr>Wingdings 3</vt:lpstr>
      <vt:lpstr>Wisp</vt:lpstr>
      <vt:lpstr>The Great Gatsby by F. Scott Fitzgerald</vt:lpstr>
      <vt:lpstr>Chapter One</vt:lpstr>
      <vt:lpstr>Chapter One</vt:lpstr>
      <vt:lpstr>Chapter One</vt:lpstr>
      <vt:lpstr>Chapter 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 Gatsby by F. Scott Fitzgerald</dc:title>
  <dc:creator>Julie Bamford</dc:creator>
  <cp:lastModifiedBy>Julie Bamford</cp:lastModifiedBy>
  <cp:revision>2</cp:revision>
  <dcterms:created xsi:type="dcterms:W3CDTF">2022-07-14T01:12:15Z</dcterms:created>
  <dcterms:modified xsi:type="dcterms:W3CDTF">2022-07-14T01:25:24Z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