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67" r:id="rId4"/>
  </p:sldMasterIdLst>
  <p:notesMasterIdLst>
    <p:notesMasterId r:id="rId11"/>
  </p:notesMasterIdLst>
  <p:handoutMasterIdLst>
    <p:handoutMasterId r:id="rId12"/>
  </p:handoutMasterIdLst>
  <p:sldIdLst>
    <p:sldId id="268" r:id="rId5"/>
    <p:sldId id="270" r:id="rId6"/>
    <p:sldId id="271" r:id="rId7"/>
    <p:sldId id="272" r:id="rId8"/>
    <p:sldId id="273" r:id="rId9"/>
    <p:sldId id="27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74" autoAdjust="0"/>
    <p:restoredTop sz="94635" autoAdjust="0"/>
  </p:normalViewPr>
  <p:slideViewPr>
    <p:cSldViewPr snapToGrid="0" snapToObjects="1">
      <p:cViewPr varScale="1">
        <p:scale>
          <a:sx n="94" d="100"/>
          <a:sy n="94" d="100"/>
        </p:scale>
        <p:origin x="114" y="372"/>
      </p:cViewPr>
      <p:guideLst/>
    </p:cSldViewPr>
  </p:slideViewPr>
  <p:notesTextViewPr>
    <p:cViewPr>
      <p:scale>
        <a:sx n="1" d="1"/>
        <a:sy n="1" d="1"/>
      </p:scale>
      <p:origin x="0" y="0"/>
    </p:cViewPr>
  </p:notesTextViewPr>
  <p:notesViewPr>
    <p:cSldViewPr snapToGrid="0" snapToObjects="1">
      <p:cViewPr varScale="1">
        <p:scale>
          <a:sx n="68" d="100"/>
          <a:sy n="68" d="100"/>
        </p:scale>
        <p:origin x="3288" y="32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40BB816-636F-4C40-9EC7-A3BA365B89DC}"/>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97CE0D02-F780-4697-9A30-3F10F4D67C8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E99885C-64C6-4202-8B65-38170DBD673D}" type="datetimeFigureOut">
              <a:rPr lang="en-US" smtClean="0"/>
              <a:t>7/14/2022</a:t>
            </a:fld>
            <a:endParaRPr lang="en-US" dirty="0"/>
          </a:p>
        </p:txBody>
      </p:sp>
      <p:sp>
        <p:nvSpPr>
          <p:cNvPr id="4" name="Footer Placeholder 3">
            <a:extLst>
              <a:ext uri="{FF2B5EF4-FFF2-40B4-BE49-F238E27FC236}">
                <a16:creationId xmlns:a16="http://schemas.microsoft.com/office/drawing/2014/main" id="{E50C7536-00AB-4C14-90D3-7D88603F2A5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8FDBC111-E561-48D6-9DB3-85F8BE552BA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B1AA4D1-BF1D-4260-B442-EBD7859EC5F1}" type="slidenum">
              <a:rPr lang="en-US" smtClean="0"/>
              <a:t>‹#›</a:t>
            </a:fld>
            <a:endParaRPr lang="en-US" dirty="0"/>
          </a:p>
        </p:txBody>
      </p:sp>
    </p:spTree>
    <p:extLst>
      <p:ext uri="{BB962C8B-B14F-4D97-AF65-F5344CB8AC3E}">
        <p14:creationId xmlns:p14="http://schemas.microsoft.com/office/powerpoint/2010/main" val="6911460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8949326-15A5-4041-B3F6-1CB1FE840753}" type="datetimeFigureOut">
              <a:rPr lang="en-US" smtClean="0"/>
              <a:t>7/14/2022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3D39BA2-F127-4DB1-B8FD-D5A70CC3E01B}" type="slidenum">
              <a:rPr lang="en-US" smtClean="0"/>
              <a:t>‹#›</a:t>
            </a:fld>
            <a:endParaRPr lang="en-US" dirty="0"/>
          </a:p>
        </p:txBody>
      </p:sp>
    </p:spTree>
    <p:extLst>
      <p:ext uri="{BB962C8B-B14F-4D97-AF65-F5344CB8AC3E}">
        <p14:creationId xmlns:p14="http://schemas.microsoft.com/office/powerpoint/2010/main" val="40024053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3D39BA2-F127-4DB1-B8FD-D5A70CC3E01B}" type="slidenum">
              <a:rPr lang="en-US" smtClean="0"/>
              <a:t>1</a:t>
            </a:fld>
            <a:endParaRPr lang="en-US" dirty="0"/>
          </a:p>
        </p:txBody>
      </p:sp>
    </p:spTree>
    <p:extLst>
      <p:ext uri="{BB962C8B-B14F-4D97-AF65-F5344CB8AC3E}">
        <p14:creationId xmlns:p14="http://schemas.microsoft.com/office/powerpoint/2010/main" val="27385496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7/14/2022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32758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7/14/2022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288928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7/14/2022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1959609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7/14/2022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913757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7/14/2022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1404530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7/14/2022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6338034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7/14/2022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013218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7/14/2022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191307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7/14/2022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714316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7/14/2022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443905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7/14/2022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456513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7/14/2022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589288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7/14/2022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122329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7/14/2022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452939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7/14/2022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640660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7/14/2022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454323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a:solidFill>
            <a:schemeClr val="accent1">
              <a:lumMod val="75000"/>
              <a:alpha val="40000"/>
            </a:schemeClr>
          </a:solidFill>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sp>
      </p:grpSp>
      <p:grpSp>
        <p:nvGrpSpPr>
          <p:cNvPr id="10" name="Group 9"/>
          <p:cNvGrpSpPr/>
          <p:nvPr/>
        </p:nvGrpSpPr>
        <p:grpSpPr>
          <a:xfrm>
            <a:off x="27221" y="-30"/>
            <a:ext cx="2356674" cy="6853283"/>
            <a:chOff x="6627813" y="195452"/>
            <a:chExt cx="1952625" cy="5678299"/>
          </a:xfrm>
          <a:solidFill>
            <a:schemeClr val="accent1"/>
          </a:solidFill>
        </p:grpSpPr>
        <p:sp>
          <p:nvSpPr>
            <p:cNvPr id="11" name="Freeform 27"/>
            <p:cNvSpPr/>
            <p:nvPr/>
          </p:nvSpPr>
          <p:spPr bwMode="auto">
            <a:xfrm>
              <a:off x="6627813" y="195452"/>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grp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grp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grp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grp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grp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grp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grp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grp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grp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grp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grp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grpFill/>
            <a:ln>
              <a:noFill/>
            </a:ln>
          </p:spPr>
        </p:sp>
      </p:grpSp>
      <p:sp>
        <p:nvSpPr>
          <p:cNvPr id="7" name="Rectangle 6"/>
          <p:cNvSpPr/>
          <p:nvPr/>
        </p:nvSpPr>
        <p:spPr>
          <a:xfrm>
            <a:off x="0" y="0"/>
            <a:ext cx="182880"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7/14/2022</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0952317"/>
      </p:ext>
    </p:extLst>
  </p:cSld>
  <p:clrMap bg1="dk1" tx1="lt1" bg2="dk2" tx2="lt2" accent1="accent1" accent2="accent2" accent3="accent3" accent4="accent4" accent5="accent5" accent6="accent6" hlink="hlink" folHlink="folHlink"/>
  <p:sldLayoutIdLst>
    <p:sldLayoutId id="2147483768" r:id="rId1"/>
    <p:sldLayoutId id="2147483769" r:id="rId2"/>
    <p:sldLayoutId id="2147483770" r:id="rId3"/>
    <p:sldLayoutId id="2147483771" r:id="rId4"/>
    <p:sldLayoutId id="2147483772" r:id="rId5"/>
    <p:sldLayoutId id="2147483773" r:id="rId6"/>
    <p:sldLayoutId id="2147483774" r:id="rId7"/>
    <p:sldLayoutId id="2147483775" r:id="rId8"/>
    <p:sldLayoutId id="2147483776" r:id="rId9"/>
    <p:sldLayoutId id="2147483777" r:id="rId10"/>
    <p:sldLayoutId id="2147483778" r:id="rId11"/>
    <p:sldLayoutId id="2147483779" r:id="rId12"/>
    <p:sldLayoutId id="2147483780" r:id="rId13"/>
    <p:sldLayoutId id="2147483781" r:id="rId14"/>
    <p:sldLayoutId id="2147483782" r:id="rId15"/>
    <p:sldLayoutId id="2147483783"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gs>
            <a:gs pos="71000">
              <a:schemeClr val="accent3"/>
            </a:gs>
          </a:gsLst>
          <a:lin ang="2700000" scaled="1"/>
        </a:gra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93F2CC0B-D5F1-40B8-9CC6-4A36850B66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descr="light spots">
            <a:extLst>
              <a:ext uri="{FF2B5EF4-FFF2-40B4-BE49-F238E27FC236}">
                <a16:creationId xmlns:a16="http://schemas.microsoft.com/office/drawing/2014/main" id="{1A23FE0C-9A67-334E-9B7F-83AA9CF636A8}"/>
              </a:ext>
            </a:extLst>
          </p:cNvPr>
          <p:cNvPicPr>
            <a:picLocks noChangeAspect="1"/>
          </p:cNvPicPr>
          <p:nvPr/>
        </p:nvPicPr>
        <p:blipFill rotWithShape="1">
          <a:blip r:embed="rId3" cstate="print">
            <a:duotone>
              <a:schemeClr val="bg2">
                <a:shade val="45000"/>
                <a:satMod val="135000"/>
              </a:schemeClr>
              <a:prstClr val="white"/>
            </a:duotone>
            <a:alphaModFix amt="40000"/>
            <a:extLst>
              <a:ext uri="{28A0092B-C50C-407E-A947-70E740481C1C}">
                <a14:useLocalDpi xmlns:a14="http://schemas.microsoft.com/office/drawing/2010/main"/>
              </a:ext>
            </a:extLst>
          </a:blip>
          <a:srcRect/>
          <a:stretch/>
        </p:blipFill>
        <p:spPr>
          <a:xfrm>
            <a:off x="-1" y="10"/>
            <a:ext cx="12192000" cy="6857990"/>
          </a:xfrm>
          <a:prstGeom prst="rect">
            <a:avLst/>
          </a:prstGeom>
        </p:spPr>
      </p:pic>
      <p:sp>
        <p:nvSpPr>
          <p:cNvPr id="2" name="Title 1">
            <a:extLst>
              <a:ext uri="{FF2B5EF4-FFF2-40B4-BE49-F238E27FC236}">
                <a16:creationId xmlns:a16="http://schemas.microsoft.com/office/drawing/2014/main" id="{F266081D-517B-5D43-A7B4-E67DDEDC0B31}"/>
              </a:ext>
            </a:extLst>
          </p:cNvPr>
          <p:cNvSpPr>
            <a:spLocks noGrp="1"/>
          </p:cNvSpPr>
          <p:nvPr>
            <p:ph type="ctrTitle"/>
          </p:nvPr>
        </p:nvSpPr>
        <p:spPr>
          <a:xfrm>
            <a:off x="2589213" y="2514600"/>
            <a:ext cx="8915399" cy="2262781"/>
          </a:xfrm>
        </p:spPr>
        <p:txBody>
          <a:bodyPr>
            <a:normAutofit/>
          </a:bodyPr>
          <a:lstStyle/>
          <a:p>
            <a:r>
              <a:rPr lang="en-US" b="1" dirty="0">
                <a:solidFill>
                  <a:srgbClr val="FFFF00"/>
                </a:solidFill>
              </a:rPr>
              <a:t>The Great Gatsby</a:t>
            </a:r>
            <a:br>
              <a:rPr lang="en-US" b="1" dirty="0">
                <a:solidFill>
                  <a:srgbClr val="FFFF00"/>
                </a:solidFill>
              </a:rPr>
            </a:br>
            <a:r>
              <a:rPr lang="en-US" b="1" dirty="0">
                <a:solidFill>
                  <a:srgbClr val="FFFF00"/>
                </a:solidFill>
              </a:rPr>
              <a:t>by F. Scott Fitzgerald</a:t>
            </a:r>
          </a:p>
        </p:txBody>
      </p:sp>
      <p:grpSp>
        <p:nvGrpSpPr>
          <p:cNvPr id="20" name="Group 19">
            <a:extLst>
              <a:ext uri="{FF2B5EF4-FFF2-40B4-BE49-F238E27FC236}">
                <a16:creationId xmlns:a16="http://schemas.microsoft.com/office/drawing/2014/main" id="{631C6CE6-1810-44ED-A6D7-3FF53040AE2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a:solidFill>
            <a:schemeClr val="accent1">
              <a:lumMod val="75000"/>
              <a:alpha val="40000"/>
            </a:schemeClr>
          </a:solidFill>
        </p:grpSpPr>
        <p:sp>
          <p:nvSpPr>
            <p:cNvPr id="21" name="Freeform 11">
              <a:extLst>
                <a:ext uri="{FF2B5EF4-FFF2-40B4-BE49-F238E27FC236}">
                  <a16:creationId xmlns:a16="http://schemas.microsoft.com/office/drawing/2014/main" id="{1F6D8BFE-D0D0-4BAE-9D5A-701DE7D3CE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sp>
        <p:sp>
          <p:nvSpPr>
            <p:cNvPr id="22" name="Freeform 12">
              <a:extLst>
                <a:ext uri="{FF2B5EF4-FFF2-40B4-BE49-F238E27FC236}">
                  <a16:creationId xmlns:a16="http://schemas.microsoft.com/office/drawing/2014/main" id="{53F86D30-CEDB-4D96-AF73-AA3CD5A437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sp>
        <p:sp>
          <p:nvSpPr>
            <p:cNvPr id="23" name="Freeform 13">
              <a:extLst>
                <a:ext uri="{FF2B5EF4-FFF2-40B4-BE49-F238E27FC236}">
                  <a16:creationId xmlns:a16="http://schemas.microsoft.com/office/drawing/2014/main" id="{F5187540-C4C8-410C-A395-69FCB1C86C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sp>
        <p:sp>
          <p:nvSpPr>
            <p:cNvPr id="24" name="Freeform 14">
              <a:extLst>
                <a:ext uri="{FF2B5EF4-FFF2-40B4-BE49-F238E27FC236}">
                  <a16:creationId xmlns:a16="http://schemas.microsoft.com/office/drawing/2014/main" id="{75BD6E4A-797C-451B-B08F-D99C1A9D13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sp>
        <p:sp>
          <p:nvSpPr>
            <p:cNvPr id="25" name="Freeform 15">
              <a:extLst>
                <a:ext uri="{FF2B5EF4-FFF2-40B4-BE49-F238E27FC236}">
                  <a16:creationId xmlns:a16="http://schemas.microsoft.com/office/drawing/2014/main" id="{0D241082-BAFA-462E-827B-5814B020F5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sp>
        <p:sp>
          <p:nvSpPr>
            <p:cNvPr id="26" name="Freeform 16">
              <a:extLst>
                <a:ext uri="{FF2B5EF4-FFF2-40B4-BE49-F238E27FC236}">
                  <a16:creationId xmlns:a16="http://schemas.microsoft.com/office/drawing/2014/main" id="{2920CCBD-116D-450B-9608-99F05F7D78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sp>
        <p:sp>
          <p:nvSpPr>
            <p:cNvPr id="27" name="Freeform 17">
              <a:extLst>
                <a:ext uri="{FF2B5EF4-FFF2-40B4-BE49-F238E27FC236}">
                  <a16:creationId xmlns:a16="http://schemas.microsoft.com/office/drawing/2014/main" id="{A57CD3DE-CEAF-4BD4-A5EF-24B3E622BB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sp>
        <p:sp>
          <p:nvSpPr>
            <p:cNvPr id="28" name="Freeform 18">
              <a:extLst>
                <a:ext uri="{FF2B5EF4-FFF2-40B4-BE49-F238E27FC236}">
                  <a16:creationId xmlns:a16="http://schemas.microsoft.com/office/drawing/2014/main" id="{4EC3258C-366B-4629-A7D3-5173D3637D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sp>
        <p:sp>
          <p:nvSpPr>
            <p:cNvPr id="29" name="Freeform 19">
              <a:extLst>
                <a:ext uri="{FF2B5EF4-FFF2-40B4-BE49-F238E27FC236}">
                  <a16:creationId xmlns:a16="http://schemas.microsoft.com/office/drawing/2014/main" id="{D444D63A-CE2B-4ACD-BA0E-4ADECAD86F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sp>
        <p:sp>
          <p:nvSpPr>
            <p:cNvPr id="30" name="Freeform 20">
              <a:extLst>
                <a:ext uri="{FF2B5EF4-FFF2-40B4-BE49-F238E27FC236}">
                  <a16:creationId xmlns:a16="http://schemas.microsoft.com/office/drawing/2014/main" id="{7A504DF6-187A-4A54-96E8-3F3F28AAAA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sp>
        <p:sp>
          <p:nvSpPr>
            <p:cNvPr id="31" name="Freeform 21">
              <a:extLst>
                <a:ext uri="{FF2B5EF4-FFF2-40B4-BE49-F238E27FC236}">
                  <a16:creationId xmlns:a16="http://schemas.microsoft.com/office/drawing/2014/main" id="{FE04C6F5-6DC5-4C7E-9278-9BE624FC78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sp>
        <p:sp>
          <p:nvSpPr>
            <p:cNvPr id="32" name="Freeform 22">
              <a:extLst>
                <a:ext uri="{FF2B5EF4-FFF2-40B4-BE49-F238E27FC236}">
                  <a16:creationId xmlns:a16="http://schemas.microsoft.com/office/drawing/2014/main" id="{94A02D9B-E6A9-4D6A-9D2A-D81C768024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sp>
      </p:grpSp>
      <p:grpSp>
        <p:nvGrpSpPr>
          <p:cNvPr id="34" name="Group 33">
            <a:extLst>
              <a:ext uri="{FF2B5EF4-FFF2-40B4-BE49-F238E27FC236}">
                <a16:creationId xmlns:a16="http://schemas.microsoft.com/office/drawing/2014/main" id="{B78034A6-3565-46AA-9E73-1C954666ABB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30"/>
            <a:ext cx="2356675" cy="6853284"/>
            <a:chOff x="6627813" y="195452"/>
            <a:chExt cx="1952625" cy="5678299"/>
          </a:xfrm>
          <a:solidFill>
            <a:schemeClr val="accent1"/>
          </a:solidFill>
        </p:grpSpPr>
        <p:sp>
          <p:nvSpPr>
            <p:cNvPr id="35" name="Freeform 27">
              <a:extLst>
                <a:ext uri="{FF2B5EF4-FFF2-40B4-BE49-F238E27FC236}">
                  <a16:creationId xmlns:a16="http://schemas.microsoft.com/office/drawing/2014/main" id="{04947AA2-A772-42CB-9CEC-065095D3DC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5452"/>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grpFill/>
            <a:ln>
              <a:noFill/>
            </a:ln>
          </p:spPr>
        </p:sp>
        <p:sp>
          <p:nvSpPr>
            <p:cNvPr id="36" name="Freeform 28">
              <a:extLst>
                <a:ext uri="{FF2B5EF4-FFF2-40B4-BE49-F238E27FC236}">
                  <a16:creationId xmlns:a16="http://schemas.microsoft.com/office/drawing/2014/main" id="{83C52D84-DEC1-4E16-972E-8EEA5D5224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grpFill/>
            <a:ln>
              <a:noFill/>
            </a:ln>
          </p:spPr>
        </p:sp>
        <p:sp>
          <p:nvSpPr>
            <p:cNvPr id="37" name="Freeform 29">
              <a:extLst>
                <a:ext uri="{FF2B5EF4-FFF2-40B4-BE49-F238E27FC236}">
                  <a16:creationId xmlns:a16="http://schemas.microsoft.com/office/drawing/2014/main" id="{2036A28D-EF09-41F7-906F-CF4053615A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grpFill/>
            <a:ln>
              <a:noFill/>
            </a:ln>
          </p:spPr>
        </p:sp>
        <p:sp>
          <p:nvSpPr>
            <p:cNvPr id="38" name="Freeform 30">
              <a:extLst>
                <a:ext uri="{FF2B5EF4-FFF2-40B4-BE49-F238E27FC236}">
                  <a16:creationId xmlns:a16="http://schemas.microsoft.com/office/drawing/2014/main" id="{EE8D92C7-C907-4120-95E3-80E3DC85BB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grpFill/>
            <a:ln>
              <a:noFill/>
            </a:ln>
          </p:spPr>
        </p:sp>
        <p:sp>
          <p:nvSpPr>
            <p:cNvPr id="39" name="Freeform 31">
              <a:extLst>
                <a:ext uri="{FF2B5EF4-FFF2-40B4-BE49-F238E27FC236}">
                  <a16:creationId xmlns:a16="http://schemas.microsoft.com/office/drawing/2014/main" id="{BBCEAAB8-CD22-41D7-B330-702682A27C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grpFill/>
            <a:ln>
              <a:noFill/>
            </a:ln>
          </p:spPr>
        </p:sp>
        <p:sp>
          <p:nvSpPr>
            <p:cNvPr id="40" name="Freeform 32">
              <a:extLst>
                <a:ext uri="{FF2B5EF4-FFF2-40B4-BE49-F238E27FC236}">
                  <a16:creationId xmlns:a16="http://schemas.microsoft.com/office/drawing/2014/main" id="{6BBC1FEE-3D72-492B-8D8A-BE1A55076F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grpFill/>
            <a:ln>
              <a:noFill/>
            </a:ln>
          </p:spPr>
        </p:sp>
        <p:sp>
          <p:nvSpPr>
            <p:cNvPr id="41" name="Freeform 33">
              <a:extLst>
                <a:ext uri="{FF2B5EF4-FFF2-40B4-BE49-F238E27FC236}">
                  <a16:creationId xmlns:a16="http://schemas.microsoft.com/office/drawing/2014/main" id="{C28C6E5C-C393-435C-96A1-AA2859BDCB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grpFill/>
            <a:ln>
              <a:noFill/>
            </a:ln>
          </p:spPr>
        </p:sp>
        <p:sp>
          <p:nvSpPr>
            <p:cNvPr id="42" name="Freeform 34">
              <a:extLst>
                <a:ext uri="{FF2B5EF4-FFF2-40B4-BE49-F238E27FC236}">
                  <a16:creationId xmlns:a16="http://schemas.microsoft.com/office/drawing/2014/main" id="{2C2C991F-AC51-4DF5-B8DD-19B08C1CBF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grpFill/>
            <a:ln>
              <a:noFill/>
            </a:ln>
          </p:spPr>
        </p:sp>
        <p:sp>
          <p:nvSpPr>
            <p:cNvPr id="43" name="Freeform 35">
              <a:extLst>
                <a:ext uri="{FF2B5EF4-FFF2-40B4-BE49-F238E27FC236}">
                  <a16:creationId xmlns:a16="http://schemas.microsoft.com/office/drawing/2014/main" id="{9C916B5F-285D-4F5A-9085-6781753AFB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grpFill/>
            <a:ln>
              <a:noFill/>
            </a:ln>
          </p:spPr>
        </p:sp>
        <p:sp>
          <p:nvSpPr>
            <p:cNvPr id="44" name="Freeform 36">
              <a:extLst>
                <a:ext uri="{FF2B5EF4-FFF2-40B4-BE49-F238E27FC236}">
                  <a16:creationId xmlns:a16="http://schemas.microsoft.com/office/drawing/2014/main" id="{0375DD5F-9D17-4873-B697-3D44A5EBEC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grpFill/>
            <a:ln>
              <a:noFill/>
            </a:ln>
          </p:spPr>
        </p:sp>
        <p:sp>
          <p:nvSpPr>
            <p:cNvPr id="45" name="Freeform 37">
              <a:extLst>
                <a:ext uri="{FF2B5EF4-FFF2-40B4-BE49-F238E27FC236}">
                  <a16:creationId xmlns:a16="http://schemas.microsoft.com/office/drawing/2014/main" id="{A159BBC7-6A8B-4612-94A8-56323452C7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grpFill/>
            <a:ln>
              <a:noFill/>
            </a:ln>
          </p:spPr>
        </p:sp>
        <p:sp>
          <p:nvSpPr>
            <p:cNvPr id="46" name="Freeform 38">
              <a:extLst>
                <a:ext uri="{FF2B5EF4-FFF2-40B4-BE49-F238E27FC236}">
                  <a16:creationId xmlns:a16="http://schemas.microsoft.com/office/drawing/2014/main" id="{177C901C-F8DE-4C99-95C8-F8CA1B84F7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grpFill/>
            <a:ln>
              <a:noFill/>
            </a:ln>
          </p:spPr>
        </p:sp>
      </p:grpSp>
      <p:sp>
        <p:nvSpPr>
          <p:cNvPr id="48" name="Rectangle 47">
            <a:extLst>
              <a:ext uri="{FF2B5EF4-FFF2-40B4-BE49-F238E27FC236}">
                <a16:creationId xmlns:a16="http://schemas.microsoft.com/office/drawing/2014/main" id="{D1D655F2-6D15-4265-ADEE-EF0075C139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50" name="Freeform 69">
            <a:extLst>
              <a:ext uri="{FF2B5EF4-FFF2-40B4-BE49-F238E27FC236}">
                <a16:creationId xmlns:a16="http://schemas.microsoft.com/office/drawing/2014/main" id="{3248A930-1A6E-4EFB-8213-D1AC735BE0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Tree>
    <p:extLst>
      <p:ext uri="{BB962C8B-B14F-4D97-AF65-F5344CB8AC3E}">
        <p14:creationId xmlns:p14="http://schemas.microsoft.com/office/powerpoint/2010/main" val="3129412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E86191-4EF7-FFD7-899B-1842EBA38FF9}"/>
              </a:ext>
            </a:extLst>
          </p:cNvPr>
          <p:cNvSpPr>
            <a:spLocks noGrp="1"/>
          </p:cNvSpPr>
          <p:nvPr>
            <p:ph type="title"/>
          </p:nvPr>
        </p:nvSpPr>
        <p:spPr/>
        <p:txBody>
          <a:bodyPr/>
          <a:lstStyle/>
          <a:p>
            <a:r>
              <a:rPr lang="en-US" dirty="0"/>
              <a:t>Chapter Three</a:t>
            </a:r>
          </a:p>
        </p:txBody>
      </p:sp>
      <p:sp>
        <p:nvSpPr>
          <p:cNvPr id="3" name="Content Placeholder 2">
            <a:extLst>
              <a:ext uri="{FF2B5EF4-FFF2-40B4-BE49-F238E27FC236}">
                <a16:creationId xmlns:a16="http://schemas.microsoft.com/office/drawing/2014/main" id="{DD75B025-F5F8-DF68-1F6C-CA46308BD0DD}"/>
              </a:ext>
            </a:extLst>
          </p:cNvPr>
          <p:cNvSpPr>
            <a:spLocks noGrp="1"/>
          </p:cNvSpPr>
          <p:nvPr>
            <p:ph idx="1"/>
          </p:nvPr>
        </p:nvSpPr>
        <p:spPr/>
        <p:txBody>
          <a:bodyPr/>
          <a:lstStyle/>
          <a:p>
            <a:r>
              <a:rPr lang="en-US" dirty="0"/>
              <a:t>Fitzgerald weaves quite the luxurious, ostentatious world of a Gatsby party through his use of IMAGERY, DESCRIPTION, AND FIGURATIVE LANGUAGE. </a:t>
            </a:r>
          </a:p>
          <a:p>
            <a:r>
              <a:rPr lang="en-US" dirty="0"/>
              <a:t>These parties are clearly over-the-top, completely excessive, and totally indulgent; one might also even argue: so is the language. </a:t>
            </a:r>
          </a:p>
        </p:txBody>
      </p:sp>
    </p:spTree>
    <p:extLst>
      <p:ext uri="{BB962C8B-B14F-4D97-AF65-F5344CB8AC3E}">
        <p14:creationId xmlns:p14="http://schemas.microsoft.com/office/powerpoint/2010/main" val="22251970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E86191-4EF7-FFD7-899B-1842EBA38FF9}"/>
              </a:ext>
            </a:extLst>
          </p:cNvPr>
          <p:cNvSpPr>
            <a:spLocks noGrp="1"/>
          </p:cNvSpPr>
          <p:nvPr>
            <p:ph type="title"/>
          </p:nvPr>
        </p:nvSpPr>
        <p:spPr/>
        <p:txBody>
          <a:bodyPr/>
          <a:lstStyle/>
          <a:p>
            <a:r>
              <a:rPr lang="en-US" dirty="0"/>
              <a:t>Chapter Three</a:t>
            </a:r>
          </a:p>
        </p:txBody>
      </p:sp>
      <p:sp>
        <p:nvSpPr>
          <p:cNvPr id="3" name="Content Placeholder 2">
            <a:extLst>
              <a:ext uri="{FF2B5EF4-FFF2-40B4-BE49-F238E27FC236}">
                <a16:creationId xmlns:a16="http://schemas.microsoft.com/office/drawing/2014/main" id="{DD75B025-F5F8-DF68-1F6C-CA46308BD0DD}"/>
              </a:ext>
            </a:extLst>
          </p:cNvPr>
          <p:cNvSpPr>
            <a:spLocks noGrp="1"/>
          </p:cNvSpPr>
          <p:nvPr>
            <p:ph idx="1"/>
          </p:nvPr>
        </p:nvSpPr>
        <p:spPr/>
        <p:txBody>
          <a:bodyPr/>
          <a:lstStyle/>
          <a:p>
            <a:r>
              <a:rPr lang="en-US" dirty="0"/>
              <a:t>The setting of this chapter, in terms of the party itself, is important to the construction of the deeper themes related to WEALTH and the shallowness of the upper-classes. </a:t>
            </a:r>
          </a:p>
          <a:p>
            <a:r>
              <a:rPr lang="en-US" dirty="0"/>
              <a:t>However, it is also important in terms of seeing the actual physical achievement of THE AMERICAN DREAM through new money (while also leaving the reader with the question of how fulfilling it all actually is). </a:t>
            </a:r>
          </a:p>
        </p:txBody>
      </p:sp>
    </p:spTree>
    <p:extLst>
      <p:ext uri="{BB962C8B-B14F-4D97-AF65-F5344CB8AC3E}">
        <p14:creationId xmlns:p14="http://schemas.microsoft.com/office/powerpoint/2010/main" val="36026553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E86191-4EF7-FFD7-899B-1842EBA38FF9}"/>
              </a:ext>
            </a:extLst>
          </p:cNvPr>
          <p:cNvSpPr>
            <a:spLocks noGrp="1"/>
          </p:cNvSpPr>
          <p:nvPr>
            <p:ph type="title"/>
          </p:nvPr>
        </p:nvSpPr>
        <p:spPr/>
        <p:txBody>
          <a:bodyPr/>
          <a:lstStyle/>
          <a:p>
            <a:r>
              <a:rPr lang="en-US" dirty="0"/>
              <a:t>Chapter Three</a:t>
            </a:r>
          </a:p>
        </p:txBody>
      </p:sp>
      <p:sp>
        <p:nvSpPr>
          <p:cNvPr id="3" name="Content Placeholder 2">
            <a:extLst>
              <a:ext uri="{FF2B5EF4-FFF2-40B4-BE49-F238E27FC236}">
                <a16:creationId xmlns:a16="http://schemas.microsoft.com/office/drawing/2014/main" id="{DD75B025-F5F8-DF68-1F6C-CA46308BD0DD}"/>
              </a:ext>
            </a:extLst>
          </p:cNvPr>
          <p:cNvSpPr>
            <a:spLocks noGrp="1"/>
          </p:cNvSpPr>
          <p:nvPr>
            <p:ph idx="1"/>
          </p:nvPr>
        </p:nvSpPr>
        <p:spPr/>
        <p:txBody>
          <a:bodyPr/>
          <a:lstStyle/>
          <a:p>
            <a:r>
              <a:rPr lang="en-US" dirty="0"/>
              <a:t>The reader, along with Nick, finally meets Gatsby, yet it all seems a little anticlimactic. </a:t>
            </a:r>
          </a:p>
          <a:p>
            <a:r>
              <a:rPr lang="en-US" dirty="0"/>
              <a:t>This is all part of Fitzgerald’s careful CHARACTERIZATION of the title character: by the time he finally enters the story, we have already been privy to the many grand and dramatic rumors which surround him, which built suspense. </a:t>
            </a:r>
          </a:p>
          <a:p>
            <a:r>
              <a:rPr lang="en-US" dirty="0"/>
              <a:t>Yet when Nick meets Gatsby, Nick doesn’t even realize it is Gatsby. </a:t>
            </a:r>
          </a:p>
          <a:p>
            <a:r>
              <a:rPr lang="en-US" dirty="0"/>
              <a:t>Gatsby is far more understated and down-to-earth than one might suppose. This clearly brings into question the disconnect between his person and the lifestyle he leads: adding to the mystery and </a:t>
            </a:r>
            <a:r>
              <a:rPr lang="en-US" dirty="0" err="1"/>
              <a:t>intrique</a:t>
            </a:r>
            <a:r>
              <a:rPr lang="en-US" dirty="0"/>
              <a:t> round his character.  </a:t>
            </a:r>
          </a:p>
        </p:txBody>
      </p:sp>
    </p:spTree>
    <p:extLst>
      <p:ext uri="{BB962C8B-B14F-4D97-AF65-F5344CB8AC3E}">
        <p14:creationId xmlns:p14="http://schemas.microsoft.com/office/powerpoint/2010/main" val="14506183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E86191-4EF7-FFD7-899B-1842EBA38FF9}"/>
              </a:ext>
            </a:extLst>
          </p:cNvPr>
          <p:cNvSpPr>
            <a:spLocks noGrp="1"/>
          </p:cNvSpPr>
          <p:nvPr>
            <p:ph type="title"/>
          </p:nvPr>
        </p:nvSpPr>
        <p:spPr/>
        <p:txBody>
          <a:bodyPr/>
          <a:lstStyle/>
          <a:p>
            <a:r>
              <a:rPr lang="en-US" dirty="0"/>
              <a:t>Chapter Three</a:t>
            </a:r>
          </a:p>
        </p:txBody>
      </p:sp>
      <p:sp>
        <p:nvSpPr>
          <p:cNvPr id="3" name="Content Placeholder 2">
            <a:extLst>
              <a:ext uri="{FF2B5EF4-FFF2-40B4-BE49-F238E27FC236}">
                <a16:creationId xmlns:a16="http://schemas.microsoft.com/office/drawing/2014/main" id="{DD75B025-F5F8-DF68-1F6C-CA46308BD0DD}"/>
              </a:ext>
            </a:extLst>
          </p:cNvPr>
          <p:cNvSpPr>
            <a:spLocks noGrp="1"/>
          </p:cNvSpPr>
          <p:nvPr>
            <p:ph idx="1"/>
          </p:nvPr>
        </p:nvSpPr>
        <p:spPr/>
        <p:txBody>
          <a:bodyPr/>
          <a:lstStyle/>
          <a:p>
            <a:r>
              <a:rPr lang="en-US" dirty="0"/>
              <a:t>Nick seems completely taken with Gatsby. </a:t>
            </a:r>
          </a:p>
          <a:p>
            <a:r>
              <a:rPr lang="en-US" dirty="0"/>
              <a:t>Nick’s description of Gatsby’s smile – “one of those rare smiles with a quality of eternal reassurance in it” – seems poignant, and noteworthy. Indeed, this description of Gatsby’s smile illustrates the theatricality of Gatsby’s CHARACTER, as well as his clear charisma, and the mask he wear’s around others. </a:t>
            </a:r>
          </a:p>
          <a:p>
            <a:r>
              <a:rPr lang="en-US" dirty="0"/>
              <a:t>Gatsby seems distant from those around him and doesn’t seem to really engage with the party: “… no one swooned backward on Gatsby, and no French bob touched Gatsby’s shoulder, and no signing quartets were formed with Gatsby’s head for one link.” This then begs the question: why does Gatsby throw these parties? </a:t>
            </a:r>
          </a:p>
        </p:txBody>
      </p:sp>
    </p:spTree>
    <p:extLst>
      <p:ext uri="{BB962C8B-B14F-4D97-AF65-F5344CB8AC3E}">
        <p14:creationId xmlns:p14="http://schemas.microsoft.com/office/powerpoint/2010/main" val="29329871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E86191-4EF7-FFD7-899B-1842EBA38FF9}"/>
              </a:ext>
            </a:extLst>
          </p:cNvPr>
          <p:cNvSpPr>
            <a:spLocks noGrp="1"/>
          </p:cNvSpPr>
          <p:nvPr>
            <p:ph type="title"/>
          </p:nvPr>
        </p:nvSpPr>
        <p:spPr/>
        <p:txBody>
          <a:bodyPr/>
          <a:lstStyle/>
          <a:p>
            <a:r>
              <a:rPr lang="en-US" dirty="0"/>
              <a:t>Chapter Three</a:t>
            </a:r>
          </a:p>
        </p:txBody>
      </p:sp>
      <p:sp>
        <p:nvSpPr>
          <p:cNvPr id="3" name="Content Placeholder 2">
            <a:extLst>
              <a:ext uri="{FF2B5EF4-FFF2-40B4-BE49-F238E27FC236}">
                <a16:creationId xmlns:a16="http://schemas.microsoft.com/office/drawing/2014/main" id="{DD75B025-F5F8-DF68-1F6C-CA46308BD0DD}"/>
              </a:ext>
            </a:extLst>
          </p:cNvPr>
          <p:cNvSpPr>
            <a:spLocks noGrp="1"/>
          </p:cNvSpPr>
          <p:nvPr>
            <p:ph idx="1"/>
          </p:nvPr>
        </p:nvSpPr>
        <p:spPr/>
        <p:txBody>
          <a:bodyPr/>
          <a:lstStyle/>
          <a:p>
            <a:r>
              <a:rPr lang="en-US" dirty="0"/>
              <a:t>Nick’s account of Jordan Baker in this chapter brings in the issue of GENDER in this novel. </a:t>
            </a:r>
          </a:p>
          <a:p>
            <a:r>
              <a:rPr lang="en-US" dirty="0"/>
              <a:t>Indeed, the women are not always described in the most flattering of ways, and even Nick’s comment that “dishonesty in a woman is something you never blame deeply” has a clear layer of sexism in it, implying that basically all women are fairly dishonest and so you cannot take it too seriously. </a:t>
            </a:r>
          </a:p>
          <a:p>
            <a:r>
              <a:rPr lang="en-US" dirty="0"/>
              <a:t>At the end of this chapter, Nick steps out of the narrative somewhat to remind the reader that this telling is all of his making; and Nick strongly asserts his own honestly. </a:t>
            </a:r>
          </a:p>
          <a:p>
            <a:r>
              <a:rPr lang="en-US" dirty="0"/>
              <a:t>However, this itself makes one question the veracity of Nick’s account: how much of it is true, and how much of it is tinged with his own bias? Is he an UNRELIABLE NARRATOR? </a:t>
            </a:r>
          </a:p>
        </p:txBody>
      </p:sp>
    </p:spTree>
    <p:extLst>
      <p:ext uri="{BB962C8B-B14F-4D97-AF65-F5344CB8AC3E}">
        <p14:creationId xmlns:p14="http://schemas.microsoft.com/office/powerpoint/2010/main" val="3837965746"/>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2C333A"/>
      </a:dk2>
      <a:lt2>
        <a:srgbClr val="D6ECED"/>
      </a:lt2>
      <a:accent1>
        <a:srgbClr val="DE32DE"/>
      </a:accent1>
      <a:accent2>
        <a:srgbClr val="F42B8A"/>
      </a:accent2>
      <a:accent3>
        <a:srgbClr val="349FE7"/>
      </a:accent3>
      <a:accent4>
        <a:srgbClr val="565FF8"/>
      </a:accent4>
      <a:accent5>
        <a:srgbClr val="876BE7"/>
      </a:accent5>
      <a:accent6>
        <a:srgbClr val="F268C2"/>
      </a:accent6>
      <a:hlink>
        <a:srgbClr val="F55CF9"/>
      </a:hlink>
      <a:folHlink>
        <a:srgbClr val="E8A0EE"/>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F20B7C8E-B819-43F3-AAF9-EE50B1A8363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93813dd7ca6ad654711aa0ab317e03a3">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f11dc0ce689dd3925e84e4e35398c6e7"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6C8EDA9-70CE-4A62-99FE-71B395D1BB0B}">
  <ds:schemaRefs>
    <ds:schemaRef ds:uri="http://schemas.microsoft.com/office/2006/metadata/properties"/>
    <ds:schemaRef ds:uri="http://schemas.microsoft.com/office/infopath/2007/PartnerControls"/>
    <ds:schemaRef ds:uri="71af3243-3dd4-4a8d-8c0d-dd76da1f02a5"/>
  </ds:schemaRefs>
</ds:datastoreItem>
</file>

<file path=customXml/itemProps2.xml><?xml version="1.0" encoding="utf-8"?>
<ds:datastoreItem xmlns:ds="http://schemas.openxmlformats.org/officeDocument/2006/customXml" ds:itemID="{142C7EEC-86F6-4CA7-805C-CB656E6A6356}">
  <ds:schemaRefs>
    <ds:schemaRef ds:uri="http://schemas.microsoft.com/sharepoint/v3/contenttype/forms"/>
  </ds:schemaRefs>
</ds:datastoreItem>
</file>

<file path=customXml/itemProps3.xml><?xml version="1.0" encoding="utf-8"?>
<ds:datastoreItem xmlns:ds="http://schemas.openxmlformats.org/officeDocument/2006/customXml" ds:itemID="{B8664C2C-082A-4164-A0C5-E616AB2AD53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Event design</Template>
  <TotalTime>94</TotalTime>
  <Words>523</Words>
  <Application>Microsoft Office PowerPoint</Application>
  <PresentationFormat>Widescreen</PresentationFormat>
  <Paragraphs>22</Paragraphs>
  <Slides>6</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Century Gothic</vt:lpstr>
      <vt:lpstr>Wingdings 3</vt:lpstr>
      <vt:lpstr>Wisp</vt:lpstr>
      <vt:lpstr>The Great Gatsby by F. Scott Fitzgerald</vt:lpstr>
      <vt:lpstr>Chapter Three</vt:lpstr>
      <vt:lpstr>Chapter Three</vt:lpstr>
      <vt:lpstr>Chapter Three</vt:lpstr>
      <vt:lpstr>Chapter Three</vt:lpstr>
      <vt:lpstr>Chapter Three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Great Gatsby by F. Scott Fitzgerald</dc:title>
  <dc:creator>Julie Bamford</dc:creator>
  <cp:lastModifiedBy>Julie Bamford</cp:lastModifiedBy>
  <cp:revision>5</cp:revision>
  <dcterms:created xsi:type="dcterms:W3CDTF">2022-07-14T01:12:15Z</dcterms:created>
  <dcterms:modified xsi:type="dcterms:W3CDTF">2022-07-15T02:14:39Z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