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7" r:id="rId4"/>
  </p:sldMasterIdLst>
  <p:notesMasterIdLst>
    <p:notesMasterId r:id="rId10"/>
  </p:notesMasterIdLst>
  <p:handoutMasterIdLst>
    <p:handoutMasterId r:id="rId11"/>
  </p:handoutMasterIdLst>
  <p:sldIdLst>
    <p:sldId id="268" r:id="rId5"/>
    <p:sldId id="270" r:id="rId6"/>
    <p:sldId id="271" r:id="rId7"/>
    <p:sldId id="272" r:id="rId8"/>
    <p:sldId id="27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35" autoAdjust="0"/>
  </p:normalViewPr>
  <p:slideViewPr>
    <p:cSldViewPr snapToGrid="0" snapToObjects="1">
      <p:cViewPr varScale="1">
        <p:scale>
          <a:sx n="94" d="100"/>
          <a:sy n="94" d="100"/>
        </p:scale>
        <p:origin x="114" y="372"/>
      </p:cViewPr>
      <p:guideLst/>
    </p:cSldViewPr>
  </p:slideViewPr>
  <p:notesTextViewPr>
    <p:cViewPr>
      <p:scale>
        <a:sx n="1" d="1"/>
        <a:sy n="1" d="1"/>
      </p:scale>
      <p:origin x="0" y="0"/>
    </p:cViewPr>
  </p:notesTextViewPr>
  <p:notesViewPr>
    <p:cSldViewPr snapToGrid="0" snapToObjects="1">
      <p:cViewPr varScale="1">
        <p:scale>
          <a:sx n="68" d="100"/>
          <a:sy n="68" d="100"/>
        </p:scale>
        <p:origin x="3288" y="3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0BB816-636F-4C40-9EC7-A3BA365B89D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7CE0D02-F780-4697-9A30-3F10F4D67C8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99885C-64C6-4202-8B65-38170DBD673D}" type="datetimeFigureOut">
              <a:rPr lang="en-US" smtClean="0"/>
              <a:t>7/17/2022</a:t>
            </a:fld>
            <a:endParaRPr lang="en-US" dirty="0"/>
          </a:p>
        </p:txBody>
      </p:sp>
      <p:sp>
        <p:nvSpPr>
          <p:cNvPr id="4" name="Footer Placeholder 3">
            <a:extLst>
              <a:ext uri="{FF2B5EF4-FFF2-40B4-BE49-F238E27FC236}">
                <a16:creationId xmlns:a16="http://schemas.microsoft.com/office/drawing/2014/main" id="{E50C7536-00AB-4C14-90D3-7D88603F2A5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FDBC111-E561-48D6-9DB3-85F8BE552BA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B1AA4D1-BF1D-4260-B442-EBD7859EC5F1}" type="slidenum">
              <a:rPr lang="en-US" smtClean="0"/>
              <a:t>‹#›</a:t>
            </a:fld>
            <a:endParaRPr lang="en-US" dirty="0"/>
          </a:p>
        </p:txBody>
      </p:sp>
    </p:spTree>
    <p:extLst>
      <p:ext uri="{BB962C8B-B14F-4D97-AF65-F5344CB8AC3E}">
        <p14:creationId xmlns:p14="http://schemas.microsoft.com/office/powerpoint/2010/main" val="6911460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949326-15A5-4041-B3F6-1CB1FE840753}" type="datetimeFigureOut">
              <a:rPr lang="en-US" smtClean="0"/>
              <a:t>7/17/2022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D39BA2-F127-4DB1-B8FD-D5A70CC3E01B}" type="slidenum">
              <a:rPr lang="en-US" smtClean="0"/>
              <a:t>‹#›</a:t>
            </a:fld>
            <a:endParaRPr lang="en-US" dirty="0"/>
          </a:p>
        </p:txBody>
      </p:sp>
    </p:spTree>
    <p:extLst>
      <p:ext uri="{BB962C8B-B14F-4D97-AF65-F5344CB8AC3E}">
        <p14:creationId xmlns:p14="http://schemas.microsoft.com/office/powerpoint/2010/main" val="4002405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D39BA2-F127-4DB1-B8FD-D5A70CC3E01B}" type="slidenum">
              <a:rPr lang="en-US" smtClean="0"/>
              <a:t>1</a:t>
            </a:fld>
            <a:endParaRPr lang="en-US" dirty="0"/>
          </a:p>
        </p:txBody>
      </p:sp>
    </p:spTree>
    <p:extLst>
      <p:ext uri="{BB962C8B-B14F-4D97-AF65-F5344CB8AC3E}">
        <p14:creationId xmlns:p14="http://schemas.microsoft.com/office/powerpoint/2010/main" val="2738549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27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8892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5960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91375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4045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3380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01321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9130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1431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439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565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892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223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5293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406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432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7/17/2022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952317"/>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gs>
            <a:gs pos="71000">
              <a:schemeClr val="accent3"/>
            </a:gs>
          </a:gsLst>
          <a:lin ang="2700000" scaled="1"/>
        </a:gra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3F2CC0B-D5F1-40B8-9CC6-4A36850B66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ight spots">
            <a:extLst>
              <a:ext uri="{FF2B5EF4-FFF2-40B4-BE49-F238E27FC236}">
                <a16:creationId xmlns:a16="http://schemas.microsoft.com/office/drawing/2014/main" id="{1A23FE0C-9A67-334E-9B7F-83AA9CF636A8}"/>
              </a:ext>
            </a:extLst>
          </p:cNvPr>
          <p:cNvPicPr>
            <a:picLocks noChangeAspect="1"/>
          </p:cNvPicPr>
          <p:nvPr/>
        </p:nvPicPr>
        <p:blipFill rotWithShape="1">
          <a:blip r:embed="rId3" cstate="print">
            <a:duotone>
              <a:schemeClr val="bg2">
                <a:shade val="45000"/>
                <a:satMod val="135000"/>
              </a:schemeClr>
              <a:prstClr val="white"/>
            </a:duotone>
            <a:alphaModFix amt="40000"/>
            <a:extLst>
              <a:ext uri="{28A0092B-C50C-407E-A947-70E740481C1C}">
                <a14:useLocalDpi xmlns:a14="http://schemas.microsoft.com/office/drawing/2010/main"/>
              </a:ext>
            </a:extLst>
          </a:blip>
          <a:srcRect/>
          <a:stretch/>
        </p:blipFill>
        <p:spPr>
          <a:xfrm>
            <a:off x="-1" y="10"/>
            <a:ext cx="12192000" cy="6857990"/>
          </a:xfrm>
          <a:prstGeom prst="rect">
            <a:avLst/>
          </a:prstGeom>
        </p:spPr>
      </p:pic>
      <p:sp>
        <p:nvSpPr>
          <p:cNvPr id="2" name="Title 1">
            <a:extLst>
              <a:ext uri="{FF2B5EF4-FFF2-40B4-BE49-F238E27FC236}">
                <a16:creationId xmlns:a16="http://schemas.microsoft.com/office/drawing/2014/main" id="{F266081D-517B-5D43-A7B4-E67DDEDC0B31}"/>
              </a:ext>
            </a:extLst>
          </p:cNvPr>
          <p:cNvSpPr>
            <a:spLocks noGrp="1"/>
          </p:cNvSpPr>
          <p:nvPr>
            <p:ph type="ctrTitle"/>
          </p:nvPr>
        </p:nvSpPr>
        <p:spPr>
          <a:xfrm>
            <a:off x="2589213" y="2514600"/>
            <a:ext cx="8915399" cy="2262781"/>
          </a:xfrm>
        </p:spPr>
        <p:txBody>
          <a:bodyPr>
            <a:normAutofit/>
          </a:bodyPr>
          <a:lstStyle/>
          <a:p>
            <a:r>
              <a:rPr lang="en-US" b="1" dirty="0">
                <a:solidFill>
                  <a:srgbClr val="FFFF00"/>
                </a:solidFill>
              </a:rPr>
              <a:t>The Great Gatsby</a:t>
            </a:r>
            <a:br>
              <a:rPr lang="en-US" b="1" dirty="0">
                <a:solidFill>
                  <a:srgbClr val="FFFF00"/>
                </a:solidFill>
              </a:rPr>
            </a:br>
            <a:r>
              <a:rPr lang="en-US" b="1" dirty="0">
                <a:solidFill>
                  <a:srgbClr val="FFFF00"/>
                </a:solidFill>
              </a:rPr>
              <a:t>by F. Scott Fitzgerald</a:t>
            </a:r>
          </a:p>
        </p:txBody>
      </p:sp>
      <p:grpSp>
        <p:nvGrpSpPr>
          <p:cNvPr id="20" name="Group 19">
            <a:extLst>
              <a:ext uri="{FF2B5EF4-FFF2-40B4-BE49-F238E27FC236}">
                <a16:creationId xmlns:a16="http://schemas.microsoft.com/office/drawing/2014/main" id="{631C6CE6-1810-44ED-A6D7-3FF53040AE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a:solidFill>
            <a:schemeClr val="accent1">
              <a:lumMod val="75000"/>
              <a:alpha val="40000"/>
            </a:schemeClr>
          </a:solidFill>
        </p:grpSpPr>
        <p:sp>
          <p:nvSpPr>
            <p:cNvPr id="21" name="Freeform 11">
              <a:extLst>
                <a:ext uri="{FF2B5EF4-FFF2-40B4-BE49-F238E27FC236}">
                  <a16:creationId xmlns:a16="http://schemas.microsoft.com/office/drawing/2014/main" id="{1F6D8BFE-D0D0-4BAE-9D5A-701DE7D3CE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2" name="Freeform 12">
              <a:extLst>
                <a:ext uri="{FF2B5EF4-FFF2-40B4-BE49-F238E27FC236}">
                  <a16:creationId xmlns:a16="http://schemas.microsoft.com/office/drawing/2014/main" id="{53F86D30-CEDB-4D96-AF73-AA3CD5A437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3" name="Freeform 13">
              <a:extLst>
                <a:ext uri="{FF2B5EF4-FFF2-40B4-BE49-F238E27FC236}">
                  <a16:creationId xmlns:a16="http://schemas.microsoft.com/office/drawing/2014/main" id="{F5187540-C4C8-410C-A395-69FCB1C8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4" name="Freeform 14">
              <a:extLst>
                <a:ext uri="{FF2B5EF4-FFF2-40B4-BE49-F238E27FC236}">
                  <a16:creationId xmlns:a16="http://schemas.microsoft.com/office/drawing/2014/main" id="{75BD6E4A-797C-451B-B08F-D99C1A9D13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5" name="Freeform 15">
              <a:extLst>
                <a:ext uri="{FF2B5EF4-FFF2-40B4-BE49-F238E27FC236}">
                  <a16:creationId xmlns:a16="http://schemas.microsoft.com/office/drawing/2014/main" id="{0D241082-BAFA-462E-827B-5814B020F5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6" name="Freeform 16">
              <a:extLst>
                <a:ext uri="{FF2B5EF4-FFF2-40B4-BE49-F238E27FC236}">
                  <a16:creationId xmlns:a16="http://schemas.microsoft.com/office/drawing/2014/main" id="{2920CCBD-116D-450B-9608-99F05F7D78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27" name="Freeform 17">
              <a:extLst>
                <a:ext uri="{FF2B5EF4-FFF2-40B4-BE49-F238E27FC236}">
                  <a16:creationId xmlns:a16="http://schemas.microsoft.com/office/drawing/2014/main" id="{A57CD3DE-CEAF-4BD4-A5EF-24B3E622BB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28" name="Freeform 18">
              <a:extLst>
                <a:ext uri="{FF2B5EF4-FFF2-40B4-BE49-F238E27FC236}">
                  <a16:creationId xmlns:a16="http://schemas.microsoft.com/office/drawing/2014/main" id="{4EC3258C-366B-4629-A7D3-5173D3637D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29" name="Freeform 19">
              <a:extLst>
                <a:ext uri="{FF2B5EF4-FFF2-40B4-BE49-F238E27FC236}">
                  <a16:creationId xmlns:a16="http://schemas.microsoft.com/office/drawing/2014/main" id="{D444D63A-CE2B-4ACD-BA0E-4ADECAD86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0" name="Freeform 20">
              <a:extLst>
                <a:ext uri="{FF2B5EF4-FFF2-40B4-BE49-F238E27FC236}">
                  <a16:creationId xmlns:a16="http://schemas.microsoft.com/office/drawing/2014/main" id="{7A504DF6-187A-4A54-96E8-3F3F28AAAA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1" name="Freeform 21">
              <a:extLst>
                <a:ext uri="{FF2B5EF4-FFF2-40B4-BE49-F238E27FC236}">
                  <a16:creationId xmlns:a16="http://schemas.microsoft.com/office/drawing/2014/main" id="{FE04C6F5-6DC5-4C7E-9278-9BE624FC78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2" name="Freeform 22">
              <a:extLst>
                <a:ext uri="{FF2B5EF4-FFF2-40B4-BE49-F238E27FC236}">
                  <a16:creationId xmlns:a16="http://schemas.microsoft.com/office/drawing/2014/main" id="{94A02D9B-E6A9-4D6A-9D2A-D81C76802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34" name="Group 33">
            <a:extLst>
              <a:ext uri="{FF2B5EF4-FFF2-40B4-BE49-F238E27FC236}">
                <a16:creationId xmlns:a16="http://schemas.microsoft.com/office/drawing/2014/main" id="{B78034A6-3565-46AA-9E73-1C954666AB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0"/>
            <a:ext cx="2356675" cy="6853284"/>
            <a:chOff x="6627813" y="195452"/>
            <a:chExt cx="1952625" cy="5678299"/>
          </a:xfrm>
          <a:solidFill>
            <a:schemeClr val="accent1"/>
          </a:solidFill>
        </p:grpSpPr>
        <p:sp>
          <p:nvSpPr>
            <p:cNvPr id="35" name="Freeform 27">
              <a:extLst>
                <a:ext uri="{FF2B5EF4-FFF2-40B4-BE49-F238E27FC236}">
                  <a16:creationId xmlns:a16="http://schemas.microsoft.com/office/drawing/2014/main" id="{04947AA2-A772-42CB-9CEC-065095D3DC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36" name="Freeform 28">
              <a:extLst>
                <a:ext uri="{FF2B5EF4-FFF2-40B4-BE49-F238E27FC236}">
                  <a16:creationId xmlns:a16="http://schemas.microsoft.com/office/drawing/2014/main" id="{83C52D84-DEC1-4E16-972E-8EEA5D522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37" name="Freeform 29">
              <a:extLst>
                <a:ext uri="{FF2B5EF4-FFF2-40B4-BE49-F238E27FC236}">
                  <a16:creationId xmlns:a16="http://schemas.microsoft.com/office/drawing/2014/main" id="{2036A28D-EF09-41F7-906F-CF405361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38" name="Freeform 30">
              <a:extLst>
                <a:ext uri="{FF2B5EF4-FFF2-40B4-BE49-F238E27FC236}">
                  <a16:creationId xmlns:a16="http://schemas.microsoft.com/office/drawing/2014/main" id="{EE8D92C7-C907-4120-95E3-80E3DC85BB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39" name="Freeform 31">
              <a:extLst>
                <a:ext uri="{FF2B5EF4-FFF2-40B4-BE49-F238E27FC236}">
                  <a16:creationId xmlns:a16="http://schemas.microsoft.com/office/drawing/2014/main" id="{BBCEAAB8-CD22-41D7-B330-702682A27C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40" name="Freeform 32">
              <a:extLst>
                <a:ext uri="{FF2B5EF4-FFF2-40B4-BE49-F238E27FC236}">
                  <a16:creationId xmlns:a16="http://schemas.microsoft.com/office/drawing/2014/main" id="{6BBC1FEE-3D72-492B-8D8A-BE1A55076F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41" name="Freeform 33">
              <a:extLst>
                <a:ext uri="{FF2B5EF4-FFF2-40B4-BE49-F238E27FC236}">
                  <a16:creationId xmlns:a16="http://schemas.microsoft.com/office/drawing/2014/main" id="{C28C6E5C-C393-435C-96A1-AA2859BDCB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42" name="Freeform 34">
              <a:extLst>
                <a:ext uri="{FF2B5EF4-FFF2-40B4-BE49-F238E27FC236}">
                  <a16:creationId xmlns:a16="http://schemas.microsoft.com/office/drawing/2014/main" id="{2C2C991F-AC51-4DF5-B8DD-19B08C1CBF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43" name="Freeform 35">
              <a:extLst>
                <a:ext uri="{FF2B5EF4-FFF2-40B4-BE49-F238E27FC236}">
                  <a16:creationId xmlns:a16="http://schemas.microsoft.com/office/drawing/2014/main" id="{9C916B5F-285D-4F5A-9085-6781753AFB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44" name="Freeform 36">
              <a:extLst>
                <a:ext uri="{FF2B5EF4-FFF2-40B4-BE49-F238E27FC236}">
                  <a16:creationId xmlns:a16="http://schemas.microsoft.com/office/drawing/2014/main" id="{0375DD5F-9D17-4873-B697-3D44A5EBEC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45" name="Freeform 37">
              <a:extLst>
                <a:ext uri="{FF2B5EF4-FFF2-40B4-BE49-F238E27FC236}">
                  <a16:creationId xmlns:a16="http://schemas.microsoft.com/office/drawing/2014/main" id="{A159BBC7-6A8B-4612-94A8-56323452C7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46" name="Freeform 38">
              <a:extLst>
                <a:ext uri="{FF2B5EF4-FFF2-40B4-BE49-F238E27FC236}">
                  <a16:creationId xmlns:a16="http://schemas.microsoft.com/office/drawing/2014/main" id="{177C901C-F8DE-4C99-95C8-F8CA1B84F7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48" name="Rectangle 47">
            <a:extLst>
              <a:ext uri="{FF2B5EF4-FFF2-40B4-BE49-F238E27FC236}">
                <a16:creationId xmlns:a16="http://schemas.microsoft.com/office/drawing/2014/main" id="{D1D655F2-6D15-4265-ADEE-EF0075C13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0" name="Freeform 69">
            <a:extLst>
              <a:ext uri="{FF2B5EF4-FFF2-40B4-BE49-F238E27FC236}">
                <a16:creationId xmlns:a16="http://schemas.microsoft.com/office/drawing/2014/main" id="{3248A930-1A6E-4EFB-8213-D1AC735BE0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Tree>
    <p:extLst>
      <p:ext uri="{BB962C8B-B14F-4D97-AF65-F5344CB8AC3E}">
        <p14:creationId xmlns:p14="http://schemas.microsoft.com/office/powerpoint/2010/main" val="312941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Four</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The chapter opens with a long, descriptive list of all the many guests who attend Gatsby’s parties. While this may seem to be unimportant, it does function to illustrate (show) the large range of types of people who attended: </a:t>
            </a:r>
          </a:p>
          <a:p>
            <a:r>
              <a:rPr lang="en-US" dirty="0"/>
              <a:t>Those of old money, those of new money, those who attained their money illegally, etc. </a:t>
            </a:r>
          </a:p>
          <a:p>
            <a:r>
              <a:rPr lang="en-US" dirty="0"/>
              <a:t>However, the interesting thing is how they seem to just be using Gatsby for his money and entertainment (many of them don’t even ever meet him), which does speak to the SUPERFICIALITY of the ROARING TWENTIES. </a:t>
            </a:r>
          </a:p>
        </p:txBody>
      </p:sp>
    </p:spTree>
    <p:extLst>
      <p:ext uri="{BB962C8B-B14F-4D97-AF65-F5344CB8AC3E}">
        <p14:creationId xmlns:p14="http://schemas.microsoft.com/office/powerpoint/2010/main" val="2225197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Four</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In terms of Gatsby’s CHARACTERIZATION, there is a lot to learn from this chapter. </a:t>
            </a:r>
          </a:p>
          <a:p>
            <a:r>
              <a:rPr lang="en-US" dirty="0"/>
              <a:t>It opens with more rumors; Gatsby himself speaks about his history, and shows “proof”; there is the way Gatsby acts (above the law) and the people he associates with; much of all this is ambiguous, and Nick (probably along with the reader) doesn’t quiet know what to believe. </a:t>
            </a:r>
          </a:p>
        </p:txBody>
      </p:sp>
    </p:spTree>
    <p:extLst>
      <p:ext uri="{BB962C8B-B14F-4D97-AF65-F5344CB8AC3E}">
        <p14:creationId xmlns:p14="http://schemas.microsoft.com/office/powerpoint/2010/main" val="3574524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Four</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We meet the character of Mr. Wolfsheim. </a:t>
            </a:r>
          </a:p>
          <a:p>
            <a:r>
              <a:rPr lang="en-US" dirty="0"/>
              <a:t>In many ways, Wolfsheim’s connection to Gatsby illustrates the corruption of the American Dream, “new money”, and the Roaring Twenties. </a:t>
            </a:r>
          </a:p>
          <a:p>
            <a:r>
              <a:rPr lang="en-US" dirty="0"/>
              <a:t>Wolfsheim is very much “new money” (he made that money through illegal means), and he seems to think that WEALTH is the same as fine breeding. This speaks to some of the issues of class status, wealth, and society of the time.  </a:t>
            </a:r>
          </a:p>
        </p:txBody>
      </p:sp>
    </p:spTree>
    <p:extLst>
      <p:ext uri="{BB962C8B-B14F-4D97-AF65-F5344CB8AC3E}">
        <p14:creationId xmlns:p14="http://schemas.microsoft.com/office/powerpoint/2010/main" val="207352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6191-4EF7-FFD7-899B-1842EBA38FF9}"/>
              </a:ext>
            </a:extLst>
          </p:cNvPr>
          <p:cNvSpPr>
            <a:spLocks noGrp="1"/>
          </p:cNvSpPr>
          <p:nvPr>
            <p:ph type="title"/>
          </p:nvPr>
        </p:nvSpPr>
        <p:spPr/>
        <p:txBody>
          <a:bodyPr/>
          <a:lstStyle/>
          <a:p>
            <a:r>
              <a:rPr lang="en-US" dirty="0"/>
              <a:t>Chapter Four</a:t>
            </a:r>
          </a:p>
        </p:txBody>
      </p:sp>
      <p:sp>
        <p:nvSpPr>
          <p:cNvPr id="3" name="Content Placeholder 2">
            <a:extLst>
              <a:ext uri="{FF2B5EF4-FFF2-40B4-BE49-F238E27FC236}">
                <a16:creationId xmlns:a16="http://schemas.microsoft.com/office/drawing/2014/main" id="{DD75B025-F5F8-DF68-1F6C-CA46308BD0DD}"/>
              </a:ext>
            </a:extLst>
          </p:cNvPr>
          <p:cNvSpPr>
            <a:spLocks noGrp="1"/>
          </p:cNvSpPr>
          <p:nvPr>
            <p:ph idx="1"/>
          </p:nvPr>
        </p:nvSpPr>
        <p:spPr/>
        <p:txBody>
          <a:bodyPr/>
          <a:lstStyle/>
          <a:p>
            <a:r>
              <a:rPr lang="en-US" dirty="0"/>
              <a:t>The story Jordan tells gives the reader quite a different picture of Gatsby (again contributing to his CHARACTERIZATION). We realize here Gatsby’s whole purpose of re-inventing himself, of pursuing wealth, of throwing lavish parties is not all about the American Dream. Instead, it is about pursuing love, his love of Daisy. </a:t>
            </a:r>
          </a:p>
          <a:p>
            <a:r>
              <a:rPr lang="en-US" dirty="0"/>
              <a:t>Jordan’s story also sheds light on DAISY’S character and her marriage. It seems that Daisy chose money over love. Does this make her shallow? Or was she a product of her time? Was it the sensible choice? Whatever the answer, it seems that Gatsby acknowledged this choice and has since done everything he can to make money to impress her. </a:t>
            </a:r>
          </a:p>
        </p:txBody>
      </p:sp>
    </p:spTree>
    <p:extLst>
      <p:ext uri="{BB962C8B-B14F-4D97-AF65-F5344CB8AC3E}">
        <p14:creationId xmlns:p14="http://schemas.microsoft.com/office/powerpoint/2010/main" val="73629260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93813dd7ca6ad654711aa0ab317e03a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f11dc0ce689dd3925e84e4e35398c6e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6C8EDA9-70CE-4A62-99FE-71B395D1BB0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B8664C2C-082A-4164-A0C5-E616AB2AD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42C7EEC-86F6-4CA7-805C-CB656E6A635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Event design</Template>
  <TotalTime>103</TotalTime>
  <Words>407</Words>
  <Application>Microsoft Office PowerPoint</Application>
  <PresentationFormat>Widescreen</PresentationFormat>
  <Paragraphs>16</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Century Gothic</vt:lpstr>
      <vt:lpstr>Wingdings 3</vt:lpstr>
      <vt:lpstr>Wisp</vt:lpstr>
      <vt:lpstr>The Great Gatsby by F. Scott Fitzgerald</vt:lpstr>
      <vt:lpstr>Chapter Four</vt:lpstr>
      <vt:lpstr>Chapter Four</vt:lpstr>
      <vt:lpstr>Chapter Four</vt:lpstr>
      <vt:lpstr>Chapter Four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Gatsby by F. Scott Fitzgerald</dc:title>
  <dc:creator>Julie Bamford</dc:creator>
  <cp:lastModifiedBy>Julie Bamford</cp:lastModifiedBy>
  <cp:revision>7</cp:revision>
  <dcterms:created xsi:type="dcterms:W3CDTF">2022-07-14T01:12:15Z</dcterms:created>
  <dcterms:modified xsi:type="dcterms:W3CDTF">2022-07-18T01:32:12Z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