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7" r:id="rId4"/>
  </p:sldMasterIdLst>
  <p:notesMasterIdLst>
    <p:notesMasterId r:id="rId11"/>
  </p:notesMasterIdLst>
  <p:handoutMasterIdLst>
    <p:handoutMasterId r:id="rId12"/>
  </p:handoutMasterIdLst>
  <p:sldIdLst>
    <p:sldId id="268" r:id="rId5"/>
    <p:sldId id="270" r:id="rId6"/>
    <p:sldId id="271" r:id="rId7"/>
    <p:sldId id="272" r:id="rId8"/>
    <p:sldId id="273" r:id="rId9"/>
    <p:sldId id="27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35" autoAdjust="0"/>
  </p:normalViewPr>
  <p:slideViewPr>
    <p:cSldViewPr snapToGrid="0" snapToObjects="1">
      <p:cViewPr varScale="1">
        <p:scale>
          <a:sx n="94" d="100"/>
          <a:sy n="94" d="100"/>
        </p:scale>
        <p:origin x="114" y="372"/>
      </p:cViewPr>
      <p:guideLst/>
    </p:cSldViewPr>
  </p:slideViewPr>
  <p:notesTextViewPr>
    <p:cViewPr>
      <p:scale>
        <a:sx n="1" d="1"/>
        <a:sy n="1" d="1"/>
      </p:scale>
      <p:origin x="0" y="0"/>
    </p:cViewPr>
  </p:notesTextViewPr>
  <p:notesViewPr>
    <p:cSldViewPr snapToGrid="0" snapToObjects="1">
      <p:cViewPr varScale="1">
        <p:scale>
          <a:sx n="68" d="100"/>
          <a:sy n="68" d="100"/>
        </p:scale>
        <p:origin x="3288" y="32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0BB816-636F-4C40-9EC7-A3BA365B89D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97CE0D02-F780-4697-9A30-3F10F4D67C8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E99885C-64C6-4202-8B65-38170DBD673D}" type="datetimeFigureOut">
              <a:rPr lang="en-US" smtClean="0"/>
              <a:t>7/17/2022</a:t>
            </a:fld>
            <a:endParaRPr lang="en-US" dirty="0"/>
          </a:p>
        </p:txBody>
      </p:sp>
      <p:sp>
        <p:nvSpPr>
          <p:cNvPr id="4" name="Footer Placeholder 3">
            <a:extLst>
              <a:ext uri="{FF2B5EF4-FFF2-40B4-BE49-F238E27FC236}">
                <a16:creationId xmlns:a16="http://schemas.microsoft.com/office/drawing/2014/main" id="{E50C7536-00AB-4C14-90D3-7D88603F2A5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FDBC111-E561-48D6-9DB3-85F8BE552BA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B1AA4D1-BF1D-4260-B442-EBD7859EC5F1}" type="slidenum">
              <a:rPr lang="en-US" smtClean="0"/>
              <a:t>‹#›</a:t>
            </a:fld>
            <a:endParaRPr lang="en-US" dirty="0"/>
          </a:p>
        </p:txBody>
      </p:sp>
    </p:spTree>
    <p:extLst>
      <p:ext uri="{BB962C8B-B14F-4D97-AF65-F5344CB8AC3E}">
        <p14:creationId xmlns:p14="http://schemas.microsoft.com/office/powerpoint/2010/main" val="6911460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949326-15A5-4041-B3F6-1CB1FE840753}" type="datetimeFigureOut">
              <a:rPr lang="en-US" smtClean="0"/>
              <a:t>7/17/2022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D39BA2-F127-4DB1-B8FD-D5A70CC3E01B}" type="slidenum">
              <a:rPr lang="en-US" smtClean="0"/>
              <a:t>‹#›</a:t>
            </a:fld>
            <a:endParaRPr lang="en-US" dirty="0"/>
          </a:p>
        </p:txBody>
      </p:sp>
    </p:spTree>
    <p:extLst>
      <p:ext uri="{BB962C8B-B14F-4D97-AF65-F5344CB8AC3E}">
        <p14:creationId xmlns:p14="http://schemas.microsoft.com/office/powerpoint/2010/main" val="4002405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1</a:t>
            </a:fld>
            <a:endParaRPr lang="en-US" dirty="0"/>
          </a:p>
        </p:txBody>
      </p:sp>
    </p:spTree>
    <p:extLst>
      <p:ext uri="{BB962C8B-B14F-4D97-AF65-F5344CB8AC3E}">
        <p14:creationId xmlns:p14="http://schemas.microsoft.com/office/powerpoint/2010/main" val="2738549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3275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28892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959609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913757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40453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633803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1321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9130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1431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44390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5651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58928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2232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5293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64066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5432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7/17/2022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0952317"/>
      </p:ext>
    </p:extLst>
  </p:cSld>
  <p:clrMap bg1="dk1" tx1="lt1" bg2="dk2" tx2="lt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2CC0B-D5F1-40B8-9CC6-4A36850B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1" y="10"/>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2589213" y="2514600"/>
            <a:ext cx="8915399" cy="2262781"/>
          </a:xfrm>
        </p:spPr>
        <p:txBody>
          <a:bodyPr>
            <a:normAutofit/>
          </a:bodyPr>
          <a:lstStyle/>
          <a:p>
            <a:r>
              <a:rPr lang="en-US" b="1" dirty="0">
                <a:solidFill>
                  <a:srgbClr val="FFFF00"/>
                </a:solidFill>
              </a:rPr>
              <a:t>The Great Gatsby</a:t>
            </a:r>
            <a:br>
              <a:rPr lang="en-US" b="1" dirty="0">
                <a:solidFill>
                  <a:srgbClr val="FFFF00"/>
                </a:solidFill>
              </a:rPr>
            </a:br>
            <a:r>
              <a:rPr lang="en-US" b="1" dirty="0">
                <a:solidFill>
                  <a:srgbClr val="FFFF00"/>
                </a:solidFill>
              </a:rPr>
              <a:t>by F. Scott Fitzgerald</a:t>
            </a:r>
          </a:p>
        </p:txBody>
      </p:sp>
      <p:grpSp>
        <p:nvGrpSpPr>
          <p:cNvPr id="20" name="Group 19">
            <a:extLst>
              <a:ext uri="{FF2B5EF4-FFF2-40B4-BE49-F238E27FC236}">
                <a16:creationId xmlns:a16="http://schemas.microsoft.com/office/drawing/2014/main" id="{631C6CE6-1810-44ED-A6D7-3FF53040A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21" name="Freeform 11">
              <a:extLst>
                <a:ext uri="{FF2B5EF4-FFF2-40B4-BE49-F238E27FC236}">
                  <a16:creationId xmlns:a16="http://schemas.microsoft.com/office/drawing/2014/main" id="{1F6D8BFE-D0D0-4BAE-9D5A-701DE7D3C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2" name="Freeform 12">
              <a:extLst>
                <a:ext uri="{FF2B5EF4-FFF2-40B4-BE49-F238E27FC236}">
                  <a16:creationId xmlns:a16="http://schemas.microsoft.com/office/drawing/2014/main" id="{53F86D30-CEDB-4D96-AF73-AA3CD5A43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3" name="Freeform 13">
              <a:extLst>
                <a:ext uri="{FF2B5EF4-FFF2-40B4-BE49-F238E27FC236}">
                  <a16:creationId xmlns:a16="http://schemas.microsoft.com/office/drawing/2014/main" id="{F5187540-C4C8-410C-A395-69FCB1C8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4" name="Freeform 14">
              <a:extLst>
                <a:ext uri="{FF2B5EF4-FFF2-40B4-BE49-F238E27FC236}">
                  <a16:creationId xmlns:a16="http://schemas.microsoft.com/office/drawing/2014/main" id="{75BD6E4A-797C-451B-B08F-D99C1A9D1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5" name="Freeform 15">
              <a:extLst>
                <a:ext uri="{FF2B5EF4-FFF2-40B4-BE49-F238E27FC236}">
                  <a16:creationId xmlns:a16="http://schemas.microsoft.com/office/drawing/2014/main" id="{0D241082-BAFA-462E-827B-5814B020F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6" name="Freeform 16">
              <a:extLst>
                <a:ext uri="{FF2B5EF4-FFF2-40B4-BE49-F238E27FC236}">
                  <a16:creationId xmlns:a16="http://schemas.microsoft.com/office/drawing/2014/main" id="{2920CCBD-116D-450B-9608-99F05F7D7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7" name="Freeform 17">
              <a:extLst>
                <a:ext uri="{FF2B5EF4-FFF2-40B4-BE49-F238E27FC236}">
                  <a16:creationId xmlns:a16="http://schemas.microsoft.com/office/drawing/2014/main" id="{A57CD3DE-CEAF-4BD4-A5EF-24B3E622BB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 name="Freeform 18">
              <a:extLst>
                <a:ext uri="{FF2B5EF4-FFF2-40B4-BE49-F238E27FC236}">
                  <a16:creationId xmlns:a16="http://schemas.microsoft.com/office/drawing/2014/main" id="{4EC3258C-366B-4629-A7D3-5173D3637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9" name="Freeform 19">
              <a:extLst>
                <a:ext uri="{FF2B5EF4-FFF2-40B4-BE49-F238E27FC236}">
                  <a16:creationId xmlns:a16="http://schemas.microsoft.com/office/drawing/2014/main" id="{D444D63A-CE2B-4ACD-BA0E-4ADECAD8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0" name="Freeform 20">
              <a:extLst>
                <a:ext uri="{FF2B5EF4-FFF2-40B4-BE49-F238E27FC236}">
                  <a16:creationId xmlns:a16="http://schemas.microsoft.com/office/drawing/2014/main" id="{7A504DF6-187A-4A54-96E8-3F3F28AAA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1" name="Freeform 21">
              <a:extLst>
                <a:ext uri="{FF2B5EF4-FFF2-40B4-BE49-F238E27FC236}">
                  <a16:creationId xmlns:a16="http://schemas.microsoft.com/office/drawing/2014/main" id="{FE04C6F5-6DC5-4C7E-9278-9BE624FC7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2" name="Freeform 22">
              <a:extLst>
                <a:ext uri="{FF2B5EF4-FFF2-40B4-BE49-F238E27FC236}">
                  <a16:creationId xmlns:a16="http://schemas.microsoft.com/office/drawing/2014/main" id="{94A02D9B-E6A9-4D6A-9D2A-D81C76802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34" name="Group 33">
            <a:extLst>
              <a:ext uri="{FF2B5EF4-FFF2-40B4-BE49-F238E27FC236}">
                <a16:creationId xmlns:a16="http://schemas.microsoft.com/office/drawing/2014/main" id="{B78034A6-3565-46AA-9E73-1C954666AB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35" name="Freeform 27">
              <a:extLst>
                <a:ext uri="{FF2B5EF4-FFF2-40B4-BE49-F238E27FC236}">
                  <a16:creationId xmlns:a16="http://schemas.microsoft.com/office/drawing/2014/main" id="{04947AA2-A772-42CB-9CEC-065095D3D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36" name="Freeform 28">
              <a:extLst>
                <a:ext uri="{FF2B5EF4-FFF2-40B4-BE49-F238E27FC236}">
                  <a16:creationId xmlns:a16="http://schemas.microsoft.com/office/drawing/2014/main" id="{83C52D84-DEC1-4E16-972E-8EEA5D522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37" name="Freeform 29">
              <a:extLst>
                <a:ext uri="{FF2B5EF4-FFF2-40B4-BE49-F238E27FC236}">
                  <a16:creationId xmlns:a16="http://schemas.microsoft.com/office/drawing/2014/main" id="{2036A28D-EF09-41F7-906F-CF405361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8" name="Freeform 30">
              <a:extLst>
                <a:ext uri="{FF2B5EF4-FFF2-40B4-BE49-F238E27FC236}">
                  <a16:creationId xmlns:a16="http://schemas.microsoft.com/office/drawing/2014/main" id="{EE8D92C7-C907-4120-95E3-80E3DC85BB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9" name="Freeform 31">
              <a:extLst>
                <a:ext uri="{FF2B5EF4-FFF2-40B4-BE49-F238E27FC236}">
                  <a16:creationId xmlns:a16="http://schemas.microsoft.com/office/drawing/2014/main" id="{BBCEAAB8-CD22-41D7-B330-702682A2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40" name="Freeform 32">
              <a:extLst>
                <a:ext uri="{FF2B5EF4-FFF2-40B4-BE49-F238E27FC236}">
                  <a16:creationId xmlns:a16="http://schemas.microsoft.com/office/drawing/2014/main" id="{6BBC1FEE-3D72-492B-8D8A-BE1A5507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41" name="Freeform 33">
              <a:extLst>
                <a:ext uri="{FF2B5EF4-FFF2-40B4-BE49-F238E27FC236}">
                  <a16:creationId xmlns:a16="http://schemas.microsoft.com/office/drawing/2014/main" id="{C28C6E5C-C393-435C-96A1-AA2859BDC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42" name="Freeform 34">
              <a:extLst>
                <a:ext uri="{FF2B5EF4-FFF2-40B4-BE49-F238E27FC236}">
                  <a16:creationId xmlns:a16="http://schemas.microsoft.com/office/drawing/2014/main" id="{2C2C991F-AC51-4DF5-B8DD-19B08C1CB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43" name="Freeform 35">
              <a:extLst>
                <a:ext uri="{FF2B5EF4-FFF2-40B4-BE49-F238E27FC236}">
                  <a16:creationId xmlns:a16="http://schemas.microsoft.com/office/drawing/2014/main" id="{9C916B5F-285D-4F5A-9085-6781753AF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44" name="Freeform 36">
              <a:extLst>
                <a:ext uri="{FF2B5EF4-FFF2-40B4-BE49-F238E27FC236}">
                  <a16:creationId xmlns:a16="http://schemas.microsoft.com/office/drawing/2014/main" id="{0375DD5F-9D17-4873-B697-3D44A5EBE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45" name="Freeform 37">
              <a:extLst>
                <a:ext uri="{FF2B5EF4-FFF2-40B4-BE49-F238E27FC236}">
                  <a16:creationId xmlns:a16="http://schemas.microsoft.com/office/drawing/2014/main" id="{A159BBC7-6A8B-4612-94A8-56323452C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46" name="Freeform 38">
              <a:extLst>
                <a:ext uri="{FF2B5EF4-FFF2-40B4-BE49-F238E27FC236}">
                  <a16:creationId xmlns:a16="http://schemas.microsoft.com/office/drawing/2014/main" id="{177C901C-F8DE-4C99-95C8-F8CA1B84F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8" name="Rectangle 47">
            <a:extLst>
              <a:ext uri="{FF2B5EF4-FFF2-40B4-BE49-F238E27FC236}">
                <a16:creationId xmlns:a16="http://schemas.microsoft.com/office/drawing/2014/main" id="{D1D655F2-6D15-4265-ADEE-EF0075C13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69">
            <a:extLst>
              <a:ext uri="{FF2B5EF4-FFF2-40B4-BE49-F238E27FC236}">
                <a16:creationId xmlns:a16="http://schemas.microsoft.com/office/drawing/2014/main" id="{3248A930-1A6E-4EFB-8213-D1AC735BE0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312941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Five</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As the novel is nine chapters, this chapter marks the middle of the story. </a:t>
            </a:r>
          </a:p>
          <a:p>
            <a:r>
              <a:rPr lang="en-US" dirty="0"/>
              <a:t>It seems fitting that this chapter takes a single event – Daisy and Gatsby’s romantic reunion – and uses it to both tie together everything that has been set up so far, while also leaving the reader feeling as though it won’t go so smoothly. </a:t>
            </a:r>
          </a:p>
          <a:p>
            <a:r>
              <a:rPr lang="en-US" dirty="0"/>
              <a:t>All that Gatsby has done to win Daisy: years of making his wealth, decking out his home, and throwing parties, has all led to his seeing her again; which happens with all the expected tension and suspense in this chapter. </a:t>
            </a:r>
          </a:p>
          <a:p>
            <a:r>
              <a:rPr lang="en-US" dirty="0"/>
              <a:t>Many of the novel’s key topics and themes are brough together in this chapter: the romance between Gatsby and Daisy, the reaching of Gatsby’s dream, issues of class status and display of wealth, the relationship between the past and present.  </a:t>
            </a:r>
          </a:p>
        </p:txBody>
      </p:sp>
    </p:spTree>
    <p:extLst>
      <p:ext uri="{BB962C8B-B14F-4D97-AF65-F5344CB8AC3E}">
        <p14:creationId xmlns:p14="http://schemas.microsoft.com/office/powerpoint/2010/main" val="2225197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Five</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The green light at the end of Daisy’s Easy Egg dock directly across from Gatsby’s lawn has, for Gatsby, clearly come to represent Daisy herself, as well as his hopes and dreams for the future. </a:t>
            </a:r>
          </a:p>
          <a:p>
            <a:r>
              <a:rPr lang="en-US" dirty="0"/>
              <a:t>The reader knows that Gatsby bought the house to be situated in close proximity to Daisy, throwing parties to draw her to him, and thus the light itself is a symbol of his goal, and his winning her back. In this way, it is clearly symbolic of Gatsby’s goals and dreams which he is reaching for, and working towards. </a:t>
            </a:r>
          </a:p>
        </p:txBody>
      </p:sp>
    </p:spTree>
    <p:extLst>
      <p:ext uri="{BB962C8B-B14F-4D97-AF65-F5344CB8AC3E}">
        <p14:creationId xmlns:p14="http://schemas.microsoft.com/office/powerpoint/2010/main" val="2709746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Five</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Gatsby has spent so much time focusing on his goal, of having Daisy back in his life and impressing her with his success, that there remains a clear question of whether or not the reality lives up to the dream. </a:t>
            </a:r>
          </a:p>
          <a:p>
            <a:r>
              <a:rPr lang="en-US" dirty="0"/>
              <a:t>A dream which Gatsby “had thrown himself into … with a creative passion, adding to it all the time, decking it out with every bright feather that drifted his way” (Fitzgerald 95-96). One is left wondering: can the reality ever be as wonderful as the fantasy? </a:t>
            </a:r>
          </a:p>
          <a:p>
            <a:r>
              <a:rPr lang="en-US" dirty="0"/>
              <a:t>These thoughts also clearly relate to the American Dream: can it ever truly be realized? Is it ever as fulfilling as the dream? </a:t>
            </a:r>
          </a:p>
        </p:txBody>
      </p:sp>
    </p:spTree>
    <p:extLst>
      <p:ext uri="{BB962C8B-B14F-4D97-AF65-F5344CB8AC3E}">
        <p14:creationId xmlns:p14="http://schemas.microsoft.com/office/powerpoint/2010/main" val="976927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Five</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Gatsby and Daisy seem conflicted. </a:t>
            </a:r>
          </a:p>
          <a:p>
            <a:r>
              <a:rPr lang="en-US" dirty="0"/>
              <a:t>On the one hand, they seem truly excited and totally absorbed in each other. However, there are hints (Daisy’s crying into the shirts; Gatsby’s looks), that perhaps it isn’t that simple. </a:t>
            </a:r>
          </a:p>
          <a:p>
            <a:r>
              <a:rPr lang="en-US" dirty="0"/>
              <a:t>In many ways, their reunion is tinged with sadness at the lost time; the loss of the past. This brings up the question: can we ever truly relive or correct the past? </a:t>
            </a:r>
          </a:p>
          <a:p>
            <a:pPr marL="0" indent="0">
              <a:buNone/>
            </a:pPr>
            <a:endParaRPr lang="en-US" dirty="0"/>
          </a:p>
        </p:txBody>
      </p:sp>
    </p:spTree>
    <p:extLst>
      <p:ext uri="{BB962C8B-B14F-4D97-AF65-F5344CB8AC3E}">
        <p14:creationId xmlns:p14="http://schemas.microsoft.com/office/powerpoint/2010/main" val="2349920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Five</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The most important event of this chapter seems to happen “off stage” as Nick leaves Daisy and Gatsby alone. </a:t>
            </a:r>
          </a:p>
          <a:p>
            <a:r>
              <a:rPr lang="en-US" dirty="0"/>
              <a:t>In this way, the reader really does see things from Nick’s perspective as an onlooker; truly as an outsider. </a:t>
            </a:r>
          </a:p>
          <a:p>
            <a:r>
              <a:rPr lang="en-US" dirty="0"/>
              <a:t>Similarly, it serves to preserve the intimacy of the main romantic couple. </a:t>
            </a:r>
          </a:p>
          <a:p>
            <a:pPr marL="0" indent="0">
              <a:buNone/>
            </a:pPr>
            <a:endParaRPr lang="en-US" dirty="0"/>
          </a:p>
        </p:txBody>
      </p:sp>
    </p:spTree>
    <p:extLst>
      <p:ext uri="{BB962C8B-B14F-4D97-AF65-F5344CB8AC3E}">
        <p14:creationId xmlns:p14="http://schemas.microsoft.com/office/powerpoint/2010/main" val="259224556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93813dd7ca6ad654711aa0ab317e03a3">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f11dc0ce689dd3925e84e4e35398c6e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C8EDA9-70CE-4A62-99FE-71B395D1BB0B}">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142C7EEC-86F6-4CA7-805C-CB656E6A6356}">
  <ds:schemaRefs>
    <ds:schemaRef ds:uri="http://schemas.microsoft.com/sharepoint/v3/contenttype/forms"/>
  </ds:schemaRefs>
</ds:datastoreItem>
</file>

<file path=customXml/itemProps3.xml><?xml version="1.0" encoding="utf-8"?>
<ds:datastoreItem xmlns:ds="http://schemas.openxmlformats.org/officeDocument/2006/customXml" ds:itemID="{B8664C2C-082A-4164-A0C5-E616AB2AD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Event design</Template>
  <TotalTime>118</TotalTime>
  <Words>541</Words>
  <Application>Microsoft Office PowerPoint</Application>
  <PresentationFormat>Widescreen</PresentationFormat>
  <Paragraphs>22</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Century Gothic</vt:lpstr>
      <vt:lpstr>Wingdings 3</vt:lpstr>
      <vt:lpstr>Wisp</vt:lpstr>
      <vt:lpstr>The Great Gatsby by F. Scott Fitzgerald</vt:lpstr>
      <vt:lpstr>Chapter Five</vt:lpstr>
      <vt:lpstr>Chapter Five</vt:lpstr>
      <vt:lpstr>Chapter Five</vt:lpstr>
      <vt:lpstr>Chapter Five</vt:lpstr>
      <vt:lpstr>Chapter Five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Great Gatsby by F. Scott Fitzgerald</dc:title>
  <dc:creator>Julie Bamford</dc:creator>
  <cp:lastModifiedBy>Julie Bamford</cp:lastModifiedBy>
  <cp:revision>8</cp:revision>
  <dcterms:created xsi:type="dcterms:W3CDTF">2022-07-14T01:12:15Z</dcterms:created>
  <dcterms:modified xsi:type="dcterms:W3CDTF">2022-07-18T01:48:37Z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