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67" r:id="rId4"/>
  </p:sldMasterIdLst>
  <p:notesMasterIdLst>
    <p:notesMasterId r:id="rId10"/>
  </p:notesMasterIdLst>
  <p:handoutMasterIdLst>
    <p:handoutMasterId r:id="rId11"/>
  </p:handoutMasterIdLst>
  <p:sldIdLst>
    <p:sldId id="268" r:id="rId5"/>
    <p:sldId id="270" r:id="rId6"/>
    <p:sldId id="271" r:id="rId7"/>
    <p:sldId id="272" r:id="rId8"/>
    <p:sldId id="27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74" autoAdjust="0"/>
    <p:restoredTop sz="94635" autoAdjust="0"/>
  </p:normalViewPr>
  <p:slideViewPr>
    <p:cSldViewPr snapToGrid="0" snapToObjects="1">
      <p:cViewPr varScale="1">
        <p:scale>
          <a:sx n="94" d="100"/>
          <a:sy n="94" d="100"/>
        </p:scale>
        <p:origin x="114" y="372"/>
      </p:cViewPr>
      <p:guideLst/>
    </p:cSldViewPr>
  </p:slideViewPr>
  <p:notesTextViewPr>
    <p:cViewPr>
      <p:scale>
        <a:sx n="1" d="1"/>
        <a:sy n="1" d="1"/>
      </p:scale>
      <p:origin x="0" y="0"/>
    </p:cViewPr>
  </p:notesTextViewPr>
  <p:notesViewPr>
    <p:cSldViewPr snapToGrid="0" snapToObjects="1">
      <p:cViewPr varScale="1">
        <p:scale>
          <a:sx n="68" d="100"/>
          <a:sy n="68" d="100"/>
        </p:scale>
        <p:origin x="3288" y="32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40BB816-636F-4C40-9EC7-A3BA365B89DC}"/>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97CE0D02-F780-4697-9A30-3F10F4D67C8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E99885C-64C6-4202-8B65-38170DBD673D}" type="datetimeFigureOut">
              <a:rPr lang="en-US" smtClean="0"/>
              <a:t>7/18/2022</a:t>
            </a:fld>
            <a:endParaRPr lang="en-US" dirty="0"/>
          </a:p>
        </p:txBody>
      </p:sp>
      <p:sp>
        <p:nvSpPr>
          <p:cNvPr id="4" name="Footer Placeholder 3">
            <a:extLst>
              <a:ext uri="{FF2B5EF4-FFF2-40B4-BE49-F238E27FC236}">
                <a16:creationId xmlns:a16="http://schemas.microsoft.com/office/drawing/2014/main" id="{E50C7536-00AB-4C14-90D3-7D88603F2A5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8FDBC111-E561-48D6-9DB3-85F8BE552BA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B1AA4D1-BF1D-4260-B442-EBD7859EC5F1}" type="slidenum">
              <a:rPr lang="en-US" smtClean="0"/>
              <a:t>‹#›</a:t>
            </a:fld>
            <a:endParaRPr lang="en-US" dirty="0"/>
          </a:p>
        </p:txBody>
      </p:sp>
    </p:spTree>
    <p:extLst>
      <p:ext uri="{BB962C8B-B14F-4D97-AF65-F5344CB8AC3E}">
        <p14:creationId xmlns:p14="http://schemas.microsoft.com/office/powerpoint/2010/main" val="6911460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8949326-15A5-4041-B3F6-1CB1FE840753}" type="datetimeFigureOut">
              <a:rPr lang="en-US" smtClean="0"/>
              <a:t>7/18/2022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3D39BA2-F127-4DB1-B8FD-D5A70CC3E01B}" type="slidenum">
              <a:rPr lang="en-US" smtClean="0"/>
              <a:t>‹#›</a:t>
            </a:fld>
            <a:endParaRPr lang="en-US" dirty="0"/>
          </a:p>
        </p:txBody>
      </p:sp>
    </p:spTree>
    <p:extLst>
      <p:ext uri="{BB962C8B-B14F-4D97-AF65-F5344CB8AC3E}">
        <p14:creationId xmlns:p14="http://schemas.microsoft.com/office/powerpoint/2010/main" val="40024053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3D39BA2-F127-4DB1-B8FD-D5A70CC3E01B}" type="slidenum">
              <a:rPr lang="en-US" smtClean="0"/>
              <a:t>1</a:t>
            </a:fld>
            <a:endParaRPr lang="en-US" dirty="0"/>
          </a:p>
        </p:txBody>
      </p:sp>
    </p:spTree>
    <p:extLst>
      <p:ext uri="{BB962C8B-B14F-4D97-AF65-F5344CB8AC3E}">
        <p14:creationId xmlns:p14="http://schemas.microsoft.com/office/powerpoint/2010/main" val="27385496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7/18/2022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32758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7/18/2022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288928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7/18/2022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1959609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7/18/2022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913757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7/18/2022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1404530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7/18/2022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6338034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7/18/2022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013218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7/18/2022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191307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7/18/2022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714316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7/18/2022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443905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7/18/2022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456513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7/18/2022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589288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7/18/2022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122329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7/18/2022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452939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7/18/2022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640660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7/18/2022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454323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a:solidFill>
            <a:schemeClr val="accent1">
              <a:lumMod val="75000"/>
              <a:alpha val="40000"/>
            </a:schemeClr>
          </a:solidFill>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sp>
      </p:grpSp>
      <p:grpSp>
        <p:nvGrpSpPr>
          <p:cNvPr id="10" name="Group 9"/>
          <p:cNvGrpSpPr/>
          <p:nvPr/>
        </p:nvGrpSpPr>
        <p:grpSpPr>
          <a:xfrm>
            <a:off x="27221" y="-30"/>
            <a:ext cx="2356674" cy="6853283"/>
            <a:chOff x="6627813" y="195452"/>
            <a:chExt cx="1952625" cy="5678299"/>
          </a:xfrm>
          <a:solidFill>
            <a:schemeClr val="accent1"/>
          </a:solidFill>
        </p:grpSpPr>
        <p:sp>
          <p:nvSpPr>
            <p:cNvPr id="11" name="Freeform 27"/>
            <p:cNvSpPr/>
            <p:nvPr/>
          </p:nvSpPr>
          <p:spPr bwMode="auto">
            <a:xfrm>
              <a:off x="6627813" y="195452"/>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grp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grp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grp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grp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grp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grp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grp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grp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grp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grp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grp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grpFill/>
            <a:ln>
              <a:noFill/>
            </a:ln>
          </p:spPr>
        </p:sp>
      </p:grpSp>
      <p:sp>
        <p:nvSpPr>
          <p:cNvPr id="7" name="Rectangle 6"/>
          <p:cNvSpPr/>
          <p:nvPr/>
        </p:nvSpPr>
        <p:spPr>
          <a:xfrm>
            <a:off x="0" y="0"/>
            <a:ext cx="182880"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7/18/2022</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0952317"/>
      </p:ext>
    </p:extLst>
  </p:cSld>
  <p:clrMap bg1="dk1" tx1="lt1" bg2="dk2" tx2="lt2" accent1="accent1" accent2="accent2" accent3="accent3" accent4="accent4" accent5="accent5" accent6="accent6" hlink="hlink" folHlink="folHlink"/>
  <p:sldLayoutIdLst>
    <p:sldLayoutId id="2147483768" r:id="rId1"/>
    <p:sldLayoutId id="2147483769" r:id="rId2"/>
    <p:sldLayoutId id="2147483770" r:id="rId3"/>
    <p:sldLayoutId id="2147483771" r:id="rId4"/>
    <p:sldLayoutId id="2147483772" r:id="rId5"/>
    <p:sldLayoutId id="2147483773" r:id="rId6"/>
    <p:sldLayoutId id="2147483774" r:id="rId7"/>
    <p:sldLayoutId id="2147483775" r:id="rId8"/>
    <p:sldLayoutId id="2147483776" r:id="rId9"/>
    <p:sldLayoutId id="2147483777" r:id="rId10"/>
    <p:sldLayoutId id="2147483778" r:id="rId11"/>
    <p:sldLayoutId id="2147483779" r:id="rId12"/>
    <p:sldLayoutId id="2147483780" r:id="rId13"/>
    <p:sldLayoutId id="2147483781" r:id="rId14"/>
    <p:sldLayoutId id="2147483782" r:id="rId15"/>
    <p:sldLayoutId id="2147483783"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gs>
            <a:gs pos="71000">
              <a:schemeClr val="accent3"/>
            </a:gs>
          </a:gsLst>
          <a:lin ang="2700000" scaled="1"/>
        </a:gra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93F2CC0B-D5F1-40B8-9CC6-4A36850B66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descr="light spots">
            <a:extLst>
              <a:ext uri="{FF2B5EF4-FFF2-40B4-BE49-F238E27FC236}">
                <a16:creationId xmlns:a16="http://schemas.microsoft.com/office/drawing/2014/main" id="{1A23FE0C-9A67-334E-9B7F-83AA9CF636A8}"/>
              </a:ext>
            </a:extLst>
          </p:cNvPr>
          <p:cNvPicPr>
            <a:picLocks noChangeAspect="1"/>
          </p:cNvPicPr>
          <p:nvPr/>
        </p:nvPicPr>
        <p:blipFill rotWithShape="1">
          <a:blip r:embed="rId3" cstate="print">
            <a:duotone>
              <a:schemeClr val="bg2">
                <a:shade val="45000"/>
                <a:satMod val="135000"/>
              </a:schemeClr>
              <a:prstClr val="white"/>
            </a:duotone>
            <a:alphaModFix amt="40000"/>
            <a:extLst>
              <a:ext uri="{28A0092B-C50C-407E-A947-70E740481C1C}">
                <a14:useLocalDpi xmlns:a14="http://schemas.microsoft.com/office/drawing/2010/main"/>
              </a:ext>
            </a:extLst>
          </a:blip>
          <a:srcRect/>
          <a:stretch/>
        </p:blipFill>
        <p:spPr>
          <a:xfrm>
            <a:off x="-1" y="10"/>
            <a:ext cx="12192000" cy="6857990"/>
          </a:xfrm>
          <a:prstGeom prst="rect">
            <a:avLst/>
          </a:prstGeom>
        </p:spPr>
      </p:pic>
      <p:sp>
        <p:nvSpPr>
          <p:cNvPr id="2" name="Title 1">
            <a:extLst>
              <a:ext uri="{FF2B5EF4-FFF2-40B4-BE49-F238E27FC236}">
                <a16:creationId xmlns:a16="http://schemas.microsoft.com/office/drawing/2014/main" id="{F266081D-517B-5D43-A7B4-E67DDEDC0B31}"/>
              </a:ext>
            </a:extLst>
          </p:cNvPr>
          <p:cNvSpPr>
            <a:spLocks noGrp="1"/>
          </p:cNvSpPr>
          <p:nvPr>
            <p:ph type="ctrTitle"/>
          </p:nvPr>
        </p:nvSpPr>
        <p:spPr>
          <a:xfrm>
            <a:off x="2589213" y="2514600"/>
            <a:ext cx="8915399" cy="2262781"/>
          </a:xfrm>
        </p:spPr>
        <p:txBody>
          <a:bodyPr>
            <a:normAutofit/>
          </a:bodyPr>
          <a:lstStyle/>
          <a:p>
            <a:r>
              <a:rPr lang="en-US" b="1" dirty="0">
                <a:solidFill>
                  <a:srgbClr val="FFFF00"/>
                </a:solidFill>
              </a:rPr>
              <a:t>The Great Gatsby</a:t>
            </a:r>
            <a:br>
              <a:rPr lang="en-US" b="1" dirty="0">
                <a:solidFill>
                  <a:srgbClr val="FFFF00"/>
                </a:solidFill>
              </a:rPr>
            </a:br>
            <a:r>
              <a:rPr lang="en-US" b="1" dirty="0">
                <a:solidFill>
                  <a:srgbClr val="FFFF00"/>
                </a:solidFill>
              </a:rPr>
              <a:t>by F. Scott Fitzgerald</a:t>
            </a:r>
          </a:p>
        </p:txBody>
      </p:sp>
      <p:grpSp>
        <p:nvGrpSpPr>
          <p:cNvPr id="20" name="Group 19">
            <a:extLst>
              <a:ext uri="{FF2B5EF4-FFF2-40B4-BE49-F238E27FC236}">
                <a16:creationId xmlns:a16="http://schemas.microsoft.com/office/drawing/2014/main" id="{631C6CE6-1810-44ED-A6D7-3FF53040AE2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a:solidFill>
            <a:schemeClr val="accent1">
              <a:lumMod val="75000"/>
              <a:alpha val="40000"/>
            </a:schemeClr>
          </a:solidFill>
        </p:grpSpPr>
        <p:sp>
          <p:nvSpPr>
            <p:cNvPr id="21" name="Freeform 11">
              <a:extLst>
                <a:ext uri="{FF2B5EF4-FFF2-40B4-BE49-F238E27FC236}">
                  <a16:creationId xmlns:a16="http://schemas.microsoft.com/office/drawing/2014/main" id="{1F6D8BFE-D0D0-4BAE-9D5A-701DE7D3CE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sp>
        <p:sp>
          <p:nvSpPr>
            <p:cNvPr id="22" name="Freeform 12">
              <a:extLst>
                <a:ext uri="{FF2B5EF4-FFF2-40B4-BE49-F238E27FC236}">
                  <a16:creationId xmlns:a16="http://schemas.microsoft.com/office/drawing/2014/main" id="{53F86D30-CEDB-4D96-AF73-AA3CD5A437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sp>
        <p:sp>
          <p:nvSpPr>
            <p:cNvPr id="23" name="Freeform 13">
              <a:extLst>
                <a:ext uri="{FF2B5EF4-FFF2-40B4-BE49-F238E27FC236}">
                  <a16:creationId xmlns:a16="http://schemas.microsoft.com/office/drawing/2014/main" id="{F5187540-C4C8-410C-A395-69FCB1C86C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sp>
        <p:sp>
          <p:nvSpPr>
            <p:cNvPr id="24" name="Freeform 14">
              <a:extLst>
                <a:ext uri="{FF2B5EF4-FFF2-40B4-BE49-F238E27FC236}">
                  <a16:creationId xmlns:a16="http://schemas.microsoft.com/office/drawing/2014/main" id="{75BD6E4A-797C-451B-B08F-D99C1A9D13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sp>
        <p:sp>
          <p:nvSpPr>
            <p:cNvPr id="25" name="Freeform 15">
              <a:extLst>
                <a:ext uri="{FF2B5EF4-FFF2-40B4-BE49-F238E27FC236}">
                  <a16:creationId xmlns:a16="http://schemas.microsoft.com/office/drawing/2014/main" id="{0D241082-BAFA-462E-827B-5814B020F5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sp>
        <p:sp>
          <p:nvSpPr>
            <p:cNvPr id="26" name="Freeform 16">
              <a:extLst>
                <a:ext uri="{FF2B5EF4-FFF2-40B4-BE49-F238E27FC236}">
                  <a16:creationId xmlns:a16="http://schemas.microsoft.com/office/drawing/2014/main" id="{2920CCBD-116D-450B-9608-99F05F7D78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sp>
        <p:sp>
          <p:nvSpPr>
            <p:cNvPr id="27" name="Freeform 17">
              <a:extLst>
                <a:ext uri="{FF2B5EF4-FFF2-40B4-BE49-F238E27FC236}">
                  <a16:creationId xmlns:a16="http://schemas.microsoft.com/office/drawing/2014/main" id="{A57CD3DE-CEAF-4BD4-A5EF-24B3E622BB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sp>
        <p:sp>
          <p:nvSpPr>
            <p:cNvPr id="28" name="Freeform 18">
              <a:extLst>
                <a:ext uri="{FF2B5EF4-FFF2-40B4-BE49-F238E27FC236}">
                  <a16:creationId xmlns:a16="http://schemas.microsoft.com/office/drawing/2014/main" id="{4EC3258C-366B-4629-A7D3-5173D3637D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sp>
        <p:sp>
          <p:nvSpPr>
            <p:cNvPr id="29" name="Freeform 19">
              <a:extLst>
                <a:ext uri="{FF2B5EF4-FFF2-40B4-BE49-F238E27FC236}">
                  <a16:creationId xmlns:a16="http://schemas.microsoft.com/office/drawing/2014/main" id="{D444D63A-CE2B-4ACD-BA0E-4ADECAD86F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sp>
        <p:sp>
          <p:nvSpPr>
            <p:cNvPr id="30" name="Freeform 20">
              <a:extLst>
                <a:ext uri="{FF2B5EF4-FFF2-40B4-BE49-F238E27FC236}">
                  <a16:creationId xmlns:a16="http://schemas.microsoft.com/office/drawing/2014/main" id="{7A504DF6-187A-4A54-96E8-3F3F28AAAA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sp>
        <p:sp>
          <p:nvSpPr>
            <p:cNvPr id="31" name="Freeform 21">
              <a:extLst>
                <a:ext uri="{FF2B5EF4-FFF2-40B4-BE49-F238E27FC236}">
                  <a16:creationId xmlns:a16="http://schemas.microsoft.com/office/drawing/2014/main" id="{FE04C6F5-6DC5-4C7E-9278-9BE624FC78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sp>
        <p:sp>
          <p:nvSpPr>
            <p:cNvPr id="32" name="Freeform 22">
              <a:extLst>
                <a:ext uri="{FF2B5EF4-FFF2-40B4-BE49-F238E27FC236}">
                  <a16:creationId xmlns:a16="http://schemas.microsoft.com/office/drawing/2014/main" id="{94A02D9B-E6A9-4D6A-9D2A-D81C768024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sp>
      </p:grpSp>
      <p:grpSp>
        <p:nvGrpSpPr>
          <p:cNvPr id="34" name="Group 33">
            <a:extLst>
              <a:ext uri="{FF2B5EF4-FFF2-40B4-BE49-F238E27FC236}">
                <a16:creationId xmlns:a16="http://schemas.microsoft.com/office/drawing/2014/main" id="{B78034A6-3565-46AA-9E73-1C954666ABB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30"/>
            <a:ext cx="2356675" cy="6853284"/>
            <a:chOff x="6627813" y="195452"/>
            <a:chExt cx="1952625" cy="5678299"/>
          </a:xfrm>
          <a:solidFill>
            <a:schemeClr val="accent1"/>
          </a:solidFill>
        </p:grpSpPr>
        <p:sp>
          <p:nvSpPr>
            <p:cNvPr id="35" name="Freeform 27">
              <a:extLst>
                <a:ext uri="{FF2B5EF4-FFF2-40B4-BE49-F238E27FC236}">
                  <a16:creationId xmlns:a16="http://schemas.microsoft.com/office/drawing/2014/main" id="{04947AA2-A772-42CB-9CEC-065095D3DC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5452"/>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grpFill/>
            <a:ln>
              <a:noFill/>
            </a:ln>
          </p:spPr>
        </p:sp>
        <p:sp>
          <p:nvSpPr>
            <p:cNvPr id="36" name="Freeform 28">
              <a:extLst>
                <a:ext uri="{FF2B5EF4-FFF2-40B4-BE49-F238E27FC236}">
                  <a16:creationId xmlns:a16="http://schemas.microsoft.com/office/drawing/2014/main" id="{83C52D84-DEC1-4E16-972E-8EEA5D5224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grpFill/>
            <a:ln>
              <a:noFill/>
            </a:ln>
          </p:spPr>
        </p:sp>
        <p:sp>
          <p:nvSpPr>
            <p:cNvPr id="37" name="Freeform 29">
              <a:extLst>
                <a:ext uri="{FF2B5EF4-FFF2-40B4-BE49-F238E27FC236}">
                  <a16:creationId xmlns:a16="http://schemas.microsoft.com/office/drawing/2014/main" id="{2036A28D-EF09-41F7-906F-CF4053615A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grpFill/>
            <a:ln>
              <a:noFill/>
            </a:ln>
          </p:spPr>
        </p:sp>
        <p:sp>
          <p:nvSpPr>
            <p:cNvPr id="38" name="Freeform 30">
              <a:extLst>
                <a:ext uri="{FF2B5EF4-FFF2-40B4-BE49-F238E27FC236}">
                  <a16:creationId xmlns:a16="http://schemas.microsoft.com/office/drawing/2014/main" id="{EE8D92C7-C907-4120-95E3-80E3DC85BB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grpFill/>
            <a:ln>
              <a:noFill/>
            </a:ln>
          </p:spPr>
        </p:sp>
        <p:sp>
          <p:nvSpPr>
            <p:cNvPr id="39" name="Freeform 31">
              <a:extLst>
                <a:ext uri="{FF2B5EF4-FFF2-40B4-BE49-F238E27FC236}">
                  <a16:creationId xmlns:a16="http://schemas.microsoft.com/office/drawing/2014/main" id="{BBCEAAB8-CD22-41D7-B330-702682A27C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grpFill/>
            <a:ln>
              <a:noFill/>
            </a:ln>
          </p:spPr>
        </p:sp>
        <p:sp>
          <p:nvSpPr>
            <p:cNvPr id="40" name="Freeform 32">
              <a:extLst>
                <a:ext uri="{FF2B5EF4-FFF2-40B4-BE49-F238E27FC236}">
                  <a16:creationId xmlns:a16="http://schemas.microsoft.com/office/drawing/2014/main" id="{6BBC1FEE-3D72-492B-8D8A-BE1A55076F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grpFill/>
            <a:ln>
              <a:noFill/>
            </a:ln>
          </p:spPr>
        </p:sp>
        <p:sp>
          <p:nvSpPr>
            <p:cNvPr id="41" name="Freeform 33">
              <a:extLst>
                <a:ext uri="{FF2B5EF4-FFF2-40B4-BE49-F238E27FC236}">
                  <a16:creationId xmlns:a16="http://schemas.microsoft.com/office/drawing/2014/main" id="{C28C6E5C-C393-435C-96A1-AA2859BDCB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grpFill/>
            <a:ln>
              <a:noFill/>
            </a:ln>
          </p:spPr>
        </p:sp>
        <p:sp>
          <p:nvSpPr>
            <p:cNvPr id="42" name="Freeform 34">
              <a:extLst>
                <a:ext uri="{FF2B5EF4-FFF2-40B4-BE49-F238E27FC236}">
                  <a16:creationId xmlns:a16="http://schemas.microsoft.com/office/drawing/2014/main" id="{2C2C991F-AC51-4DF5-B8DD-19B08C1CBF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grpFill/>
            <a:ln>
              <a:noFill/>
            </a:ln>
          </p:spPr>
        </p:sp>
        <p:sp>
          <p:nvSpPr>
            <p:cNvPr id="43" name="Freeform 35">
              <a:extLst>
                <a:ext uri="{FF2B5EF4-FFF2-40B4-BE49-F238E27FC236}">
                  <a16:creationId xmlns:a16="http://schemas.microsoft.com/office/drawing/2014/main" id="{9C916B5F-285D-4F5A-9085-6781753AFB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grpFill/>
            <a:ln>
              <a:noFill/>
            </a:ln>
          </p:spPr>
        </p:sp>
        <p:sp>
          <p:nvSpPr>
            <p:cNvPr id="44" name="Freeform 36">
              <a:extLst>
                <a:ext uri="{FF2B5EF4-FFF2-40B4-BE49-F238E27FC236}">
                  <a16:creationId xmlns:a16="http://schemas.microsoft.com/office/drawing/2014/main" id="{0375DD5F-9D17-4873-B697-3D44A5EBEC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grpFill/>
            <a:ln>
              <a:noFill/>
            </a:ln>
          </p:spPr>
        </p:sp>
        <p:sp>
          <p:nvSpPr>
            <p:cNvPr id="45" name="Freeform 37">
              <a:extLst>
                <a:ext uri="{FF2B5EF4-FFF2-40B4-BE49-F238E27FC236}">
                  <a16:creationId xmlns:a16="http://schemas.microsoft.com/office/drawing/2014/main" id="{A159BBC7-6A8B-4612-94A8-56323452C7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grpFill/>
            <a:ln>
              <a:noFill/>
            </a:ln>
          </p:spPr>
        </p:sp>
        <p:sp>
          <p:nvSpPr>
            <p:cNvPr id="46" name="Freeform 38">
              <a:extLst>
                <a:ext uri="{FF2B5EF4-FFF2-40B4-BE49-F238E27FC236}">
                  <a16:creationId xmlns:a16="http://schemas.microsoft.com/office/drawing/2014/main" id="{177C901C-F8DE-4C99-95C8-F8CA1B84F7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grpFill/>
            <a:ln>
              <a:noFill/>
            </a:ln>
          </p:spPr>
        </p:sp>
      </p:grpSp>
      <p:sp>
        <p:nvSpPr>
          <p:cNvPr id="48" name="Rectangle 47">
            <a:extLst>
              <a:ext uri="{FF2B5EF4-FFF2-40B4-BE49-F238E27FC236}">
                <a16:creationId xmlns:a16="http://schemas.microsoft.com/office/drawing/2014/main" id="{D1D655F2-6D15-4265-ADEE-EF0075C139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50" name="Freeform 69">
            <a:extLst>
              <a:ext uri="{FF2B5EF4-FFF2-40B4-BE49-F238E27FC236}">
                <a16:creationId xmlns:a16="http://schemas.microsoft.com/office/drawing/2014/main" id="{3248A930-1A6E-4EFB-8213-D1AC735BE0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Tree>
    <p:extLst>
      <p:ext uri="{BB962C8B-B14F-4D97-AF65-F5344CB8AC3E}">
        <p14:creationId xmlns:p14="http://schemas.microsoft.com/office/powerpoint/2010/main" val="3129412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E86191-4EF7-FFD7-899B-1842EBA38FF9}"/>
              </a:ext>
            </a:extLst>
          </p:cNvPr>
          <p:cNvSpPr>
            <a:spLocks noGrp="1"/>
          </p:cNvSpPr>
          <p:nvPr>
            <p:ph type="title"/>
          </p:nvPr>
        </p:nvSpPr>
        <p:spPr/>
        <p:txBody>
          <a:bodyPr/>
          <a:lstStyle/>
          <a:p>
            <a:r>
              <a:rPr lang="en-US" dirty="0"/>
              <a:t>Chapter Six</a:t>
            </a:r>
          </a:p>
        </p:txBody>
      </p:sp>
      <p:sp>
        <p:nvSpPr>
          <p:cNvPr id="3" name="Content Placeholder 2">
            <a:extLst>
              <a:ext uri="{FF2B5EF4-FFF2-40B4-BE49-F238E27FC236}">
                <a16:creationId xmlns:a16="http://schemas.microsoft.com/office/drawing/2014/main" id="{DD75B025-F5F8-DF68-1F6C-CA46308BD0DD}"/>
              </a:ext>
            </a:extLst>
          </p:cNvPr>
          <p:cNvSpPr>
            <a:spLocks noGrp="1"/>
          </p:cNvSpPr>
          <p:nvPr>
            <p:ph idx="1"/>
          </p:nvPr>
        </p:nvSpPr>
        <p:spPr/>
        <p:txBody>
          <a:bodyPr/>
          <a:lstStyle/>
          <a:p>
            <a:r>
              <a:rPr lang="en-US" dirty="0"/>
              <a:t>Finally, we seem to have a true account of who Jay Gatsby really is (not Jay Gatsby at all but rather James Gatz). </a:t>
            </a:r>
          </a:p>
          <a:p>
            <a:r>
              <a:rPr lang="en-US" dirty="0"/>
              <a:t>Like many who pursued the American Dream during the 1920s, Gatsby is a self-made man. He literally created his own persona, even changing his  name in order to embody his dream, and REINVENT HIMSELF. </a:t>
            </a:r>
          </a:p>
          <a:p>
            <a:r>
              <a:rPr lang="en-US" dirty="0"/>
              <a:t>He is not as curious or unique as all the rumors suggest. Instead, he represents a typical member of the rags-to-riches “new money” class. </a:t>
            </a:r>
          </a:p>
          <a:p>
            <a:r>
              <a:rPr lang="en-US" dirty="0"/>
              <a:t>The way Nick writes about this is part of the intriguing NARRATIVE PERSPECTIVE of this novel. Fitzgerald develops Gatsby’s character throughout the novel in a way which builds intrigue and suspense. The reader only gets as close to Gatsby as Nick wants them to, when he wants them to. </a:t>
            </a:r>
          </a:p>
        </p:txBody>
      </p:sp>
    </p:spTree>
    <p:extLst>
      <p:ext uri="{BB962C8B-B14F-4D97-AF65-F5344CB8AC3E}">
        <p14:creationId xmlns:p14="http://schemas.microsoft.com/office/powerpoint/2010/main" val="22251970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E86191-4EF7-FFD7-899B-1842EBA38FF9}"/>
              </a:ext>
            </a:extLst>
          </p:cNvPr>
          <p:cNvSpPr>
            <a:spLocks noGrp="1"/>
          </p:cNvSpPr>
          <p:nvPr>
            <p:ph type="title"/>
          </p:nvPr>
        </p:nvSpPr>
        <p:spPr/>
        <p:txBody>
          <a:bodyPr/>
          <a:lstStyle/>
          <a:p>
            <a:r>
              <a:rPr lang="en-US" dirty="0"/>
              <a:t>Chapter Six</a:t>
            </a:r>
          </a:p>
        </p:txBody>
      </p:sp>
      <p:sp>
        <p:nvSpPr>
          <p:cNvPr id="3" name="Content Placeholder 2">
            <a:extLst>
              <a:ext uri="{FF2B5EF4-FFF2-40B4-BE49-F238E27FC236}">
                <a16:creationId xmlns:a16="http://schemas.microsoft.com/office/drawing/2014/main" id="{DD75B025-F5F8-DF68-1F6C-CA46308BD0DD}"/>
              </a:ext>
            </a:extLst>
          </p:cNvPr>
          <p:cNvSpPr>
            <a:spLocks noGrp="1"/>
          </p:cNvSpPr>
          <p:nvPr>
            <p:ph idx="1"/>
          </p:nvPr>
        </p:nvSpPr>
        <p:spPr/>
        <p:txBody>
          <a:bodyPr/>
          <a:lstStyle/>
          <a:p>
            <a:r>
              <a:rPr lang="en-US" dirty="0"/>
              <a:t>Gatsby is disappointed because he believed that his wealth, success, and connections in life would win Daisy back; yet she isn’t all that impressed. </a:t>
            </a:r>
          </a:p>
          <a:p>
            <a:r>
              <a:rPr lang="en-US" dirty="0"/>
              <a:t>This speaks to issues of class status as Gatsby is “new money” and Daisy (who is very much “old money”) sees the vulgarity in his displays of wealth. </a:t>
            </a:r>
          </a:p>
          <a:p>
            <a:r>
              <a:rPr lang="en-US" dirty="0"/>
              <a:t>In many ways this illustrates the limitations of the ideals of THE AMERICAN DREAM; perhaps it is not as easy to climb the social ladder, irrespective of wealth. </a:t>
            </a:r>
          </a:p>
          <a:p>
            <a:pPr marL="0" indent="0">
              <a:buNone/>
            </a:pPr>
            <a:endParaRPr lang="en-US" dirty="0"/>
          </a:p>
        </p:txBody>
      </p:sp>
    </p:spTree>
    <p:extLst>
      <p:ext uri="{BB962C8B-B14F-4D97-AF65-F5344CB8AC3E}">
        <p14:creationId xmlns:p14="http://schemas.microsoft.com/office/powerpoint/2010/main" val="2637978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E86191-4EF7-FFD7-899B-1842EBA38FF9}"/>
              </a:ext>
            </a:extLst>
          </p:cNvPr>
          <p:cNvSpPr>
            <a:spLocks noGrp="1"/>
          </p:cNvSpPr>
          <p:nvPr>
            <p:ph type="title"/>
          </p:nvPr>
        </p:nvSpPr>
        <p:spPr/>
        <p:txBody>
          <a:bodyPr/>
          <a:lstStyle/>
          <a:p>
            <a:r>
              <a:rPr lang="en-US" dirty="0"/>
              <a:t>Chapter Six</a:t>
            </a:r>
          </a:p>
        </p:txBody>
      </p:sp>
      <p:sp>
        <p:nvSpPr>
          <p:cNvPr id="3" name="Content Placeholder 2">
            <a:extLst>
              <a:ext uri="{FF2B5EF4-FFF2-40B4-BE49-F238E27FC236}">
                <a16:creationId xmlns:a16="http://schemas.microsoft.com/office/drawing/2014/main" id="{DD75B025-F5F8-DF68-1F6C-CA46308BD0DD}"/>
              </a:ext>
            </a:extLst>
          </p:cNvPr>
          <p:cNvSpPr>
            <a:spLocks noGrp="1"/>
          </p:cNvSpPr>
          <p:nvPr>
            <p:ph idx="1"/>
          </p:nvPr>
        </p:nvSpPr>
        <p:spPr/>
        <p:txBody>
          <a:bodyPr/>
          <a:lstStyle/>
          <a:p>
            <a:r>
              <a:rPr lang="en-US" dirty="0"/>
              <a:t>Gatsby wants Daisy to leave Tom and be completely his (Gatsby’s). But more than that, he wants her to tell Tom that she “never” loved Tom. </a:t>
            </a:r>
          </a:p>
          <a:p>
            <a:r>
              <a:rPr lang="en-US" dirty="0"/>
              <a:t>Gatsby wants to RESHAPE THE PAST and change the narrative. In many ways, this would rob her of her agency – Daisy is not like Gatsby (may not have the same desires as him), and it’s perhaps unfair or unrealistic that Gatsby demands for Daisy to be an identical reflection of his own mindset. </a:t>
            </a:r>
          </a:p>
          <a:p>
            <a:r>
              <a:rPr lang="en-US" dirty="0"/>
              <a:t>This brings into question how much Gatsby loves her for who she truly is, and how much is just his infatuation with the idea of her. </a:t>
            </a:r>
          </a:p>
          <a:p>
            <a:pPr marL="0" indent="0">
              <a:buNone/>
            </a:pPr>
            <a:endParaRPr lang="en-US" dirty="0"/>
          </a:p>
        </p:txBody>
      </p:sp>
    </p:spTree>
    <p:extLst>
      <p:ext uri="{BB962C8B-B14F-4D97-AF65-F5344CB8AC3E}">
        <p14:creationId xmlns:p14="http://schemas.microsoft.com/office/powerpoint/2010/main" val="39416895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E86191-4EF7-FFD7-899B-1842EBA38FF9}"/>
              </a:ext>
            </a:extLst>
          </p:cNvPr>
          <p:cNvSpPr>
            <a:spLocks noGrp="1"/>
          </p:cNvSpPr>
          <p:nvPr>
            <p:ph type="title"/>
          </p:nvPr>
        </p:nvSpPr>
        <p:spPr/>
        <p:txBody>
          <a:bodyPr/>
          <a:lstStyle/>
          <a:p>
            <a:r>
              <a:rPr lang="en-US" dirty="0"/>
              <a:t>Chapter Six</a:t>
            </a:r>
          </a:p>
        </p:txBody>
      </p:sp>
      <p:sp>
        <p:nvSpPr>
          <p:cNvPr id="3" name="Content Placeholder 2">
            <a:extLst>
              <a:ext uri="{FF2B5EF4-FFF2-40B4-BE49-F238E27FC236}">
                <a16:creationId xmlns:a16="http://schemas.microsoft.com/office/drawing/2014/main" id="{DD75B025-F5F8-DF68-1F6C-CA46308BD0DD}"/>
              </a:ext>
            </a:extLst>
          </p:cNvPr>
          <p:cNvSpPr>
            <a:spLocks noGrp="1"/>
          </p:cNvSpPr>
          <p:nvPr>
            <p:ph idx="1"/>
          </p:nvPr>
        </p:nvSpPr>
        <p:spPr/>
        <p:txBody>
          <a:bodyPr/>
          <a:lstStyle/>
          <a:p>
            <a:r>
              <a:rPr lang="en-US" dirty="0"/>
              <a:t>Gatsby’s blind faith in his ability to recreate a past he’s been dwelling on for five years is indicative of his ROMANTIC AND IDEALISTIC NATURE. </a:t>
            </a:r>
          </a:p>
          <a:p>
            <a:r>
              <a:rPr lang="en-US" dirty="0"/>
              <a:t>Yet, is he just trying to recreate an image in his own mind, not truly living in reality? </a:t>
            </a:r>
          </a:p>
          <a:p>
            <a:r>
              <a:rPr lang="en-US" dirty="0"/>
              <a:t>So far in his life, everything that Gatsby’s fantasized about has come true. He even made up a fictional persona and worked to achieve it. </a:t>
            </a:r>
          </a:p>
          <a:p>
            <a:r>
              <a:rPr lang="en-US" dirty="0"/>
              <a:t>But in the transformation, he seems to have lost a piece of himself and been unable to truly gain the one thing he so desired – Daisy. </a:t>
            </a:r>
          </a:p>
        </p:txBody>
      </p:sp>
    </p:spTree>
    <p:extLst>
      <p:ext uri="{BB962C8B-B14F-4D97-AF65-F5344CB8AC3E}">
        <p14:creationId xmlns:p14="http://schemas.microsoft.com/office/powerpoint/2010/main" val="2750384478"/>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2C333A"/>
      </a:dk2>
      <a:lt2>
        <a:srgbClr val="D6ECED"/>
      </a:lt2>
      <a:accent1>
        <a:srgbClr val="DE32DE"/>
      </a:accent1>
      <a:accent2>
        <a:srgbClr val="F42B8A"/>
      </a:accent2>
      <a:accent3>
        <a:srgbClr val="349FE7"/>
      </a:accent3>
      <a:accent4>
        <a:srgbClr val="565FF8"/>
      </a:accent4>
      <a:accent5>
        <a:srgbClr val="876BE7"/>
      </a:accent5>
      <a:accent6>
        <a:srgbClr val="F268C2"/>
      </a:accent6>
      <a:hlink>
        <a:srgbClr val="F55CF9"/>
      </a:hlink>
      <a:folHlink>
        <a:srgbClr val="E8A0EE"/>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F20B7C8E-B819-43F3-AAF9-EE50B1A8363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93813dd7ca6ad654711aa0ab317e03a3">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f11dc0ce689dd3925e84e4e35398c6e7"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6C8EDA9-70CE-4A62-99FE-71B395D1BB0B}">
  <ds:schemaRefs>
    <ds:schemaRef ds:uri="http://schemas.microsoft.com/office/2006/metadata/properties"/>
    <ds:schemaRef ds:uri="http://schemas.microsoft.com/office/infopath/2007/PartnerControls"/>
    <ds:schemaRef ds:uri="71af3243-3dd4-4a8d-8c0d-dd76da1f02a5"/>
  </ds:schemaRefs>
</ds:datastoreItem>
</file>

<file path=customXml/itemProps2.xml><?xml version="1.0" encoding="utf-8"?>
<ds:datastoreItem xmlns:ds="http://schemas.openxmlformats.org/officeDocument/2006/customXml" ds:itemID="{142C7EEC-86F6-4CA7-805C-CB656E6A6356}">
  <ds:schemaRefs>
    <ds:schemaRef ds:uri="http://schemas.microsoft.com/sharepoint/v3/contenttype/forms"/>
  </ds:schemaRefs>
</ds:datastoreItem>
</file>

<file path=customXml/itemProps3.xml><?xml version="1.0" encoding="utf-8"?>
<ds:datastoreItem xmlns:ds="http://schemas.openxmlformats.org/officeDocument/2006/customXml" ds:itemID="{B8664C2C-082A-4164-A0C5-E616AB2AD53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Event design</Template>
  <TotalTime>128</TotalTime>
  <Words>481</Words>
  <Application>Microsoft Office PowerPoint</Application>
  <PresentationFormat>Widescreen</PresentationFormat>
  <Paragraphs>20</Paragraphs>
  <Slides>5</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Century Gothic</vt:lpstr>
      <vt:lpstr>Wingdings 3</vt:lpstr>
      <vt:lpstr>Wisp</vt:lpstr>
      <vt:lpstr>The Great Gatsby by F. Scott Fitzgerald</vt:lpstr>
      <vt:lpstr>Chapter Six</vt:lpstr>
      <vt:lpstr>Chapter Six</vt:lpstr>
      <vt:lpstr>Chapter Six</vt:lpstr>
      <vt:lpstr>Chapter Six</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Great Gatsby by F. Scott Fitzgerald</dc:title>
  <dc:creator>Julie Bamford</dc:creator>
  <cp:lastModifiedBy>Julie Bamford</cp:lastModifiedBy>
  <cp:revision>9</cp:revision>
  <dcterms:created xsi:type="dcterms:W3CDTF">2022-07-14T01:12:15Z</dcterms:created>
  <dcterms:modified xsi:type="dcterms:W3CDTF">2022-07-18T23:39:57Z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