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7" r:id="rId4"/>
  </p:sldMasterIdLst>
  <p:notesMasterIdLst>
    <p:notesMasterId r:id="rId12"/>
  </p:notesMasterIdLst>
  <p:handoutMasterIdLst>
    <p:handoutMasterId r:id="rId13"/>
  </p:handoutMasterIdLst>
  <p:sldIdLst>
    <p:sldId id="268" r:id="rId5"/>
    <p:sldId id="270" r:id="rId6"/>
    <p:sldId id="271" r:id="rId7"/>
    <p:sldId id="272" r:id="rId8"/>
    <p:sldId id="273" r:id="rId9"/>
    <p:sldId id="274" r:id="rId10"/>
    <p:sldId id="27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35" autoAdjust="0"/>
  </p:normalViewPr>
  <p:slideViewPr>
    <p:cSldViewPr snapToGrid="0" snapToObjects="1">
      <p:cViewPr varScale="1">
        <p:scale>
          <a:sx n="94" d="100"/>
          <a:sy n="94" d="100"/>
        </p:scale>
        <p:origin x="114" y="372"/>
      </p:cViewPr>
      <p:guideLst/>
    </p:cSldViewPr>
  </p:slideViewPr>
  <p:notesTextViewPr>
    <p:cViewPr>
      <p:scale>
        <a:sx n="1" d="1"/>
        <a:sy n="1" d="1"/>
      </p:scale>
      <p:origin x="0" y="0"/>
    </p:cViewPr>
  </p:notesTextViewPr>
  <p:notesViewPr>
    <p:cSldViewPr snapToGrid="0" snapToObjects="1">
      <p:cViewPr varScale="1">
        <p:scale>
          <a:sx n="68" d="100"/>
          <a:sy n="68" d="100"/>
        </p:scale>
        <p:origin x="3288" y="3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0BB816-636F-4C40-9EC7-A3BA365B89D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7CE0D02-F780-4697-9A30-3F10F4D67C8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E99885C-64C6-4202-8B65-38170DBD673D}" type="datetimeFigureOut">
              <a:rPr lang="en-US" smtClean="0"/>
              <a:t>7/18/2022</a:t>
            </a:fld>
            <a:endParaRPr lang="en-US" dirty="0"/>
          </a:p>
        </p:txBody>
      </p:sp>
      <p:sp>
        <p:nvSpPr>
          <p:cNvPr id="4" name="Footer Placeholder 3">
            <a:extLst>
              <a:ext uri="{FF2B5EF4-FFF2-40B4-BE49-F238E27FC236}">
                <a16:creationId xmlns:a16="http://schemas.microsoft.com/office/drawing/2014/main" id="{E50C7536-00AB-4C14-90D3-7D88603F2A5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FDBC111-E561-48D6-9DB3-85F8BE552BA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B1AA4D1-BF1D-4260-B442-EBD7859EC5F1}" type="slidenum">
              <a:rPr lang="en-US" smtClean="0"/>
              <a:t>‹#›</a:t>
            </a:fld>
            <a:endParaRPr lang="en-US" dirty="0"/>
          </a:p>
        </p:txBody>
      </p:sp>
    </p:spTree>
    <p:extLst>
      <p:ext uri="{BB962C8B-B14F-4D97-AF65-F5344CB8AC3E}">
        <p14:creationId xmlns:p14="http://schemas.microsoft.com/office/powerpoint/2010/main" val="6911460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949326-15A5-4041-B3F6-1CB1FE840753}" type="datetimeFigureOut">
              <a:rPr lang="en-US" smtClean="0"/>
              <a:t>7/18/2022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D39BA2-F127-4DB1-B8FD-D5A70CC3E01B}" type="slidenum">
              <a:rPr lang="en-US" smtClean="0"/>
              <a:t>‹#›</a:t>
            </a:fld>
            <a:endParaRPr lang="en-US" dirty="0"/>
          </a:p>
        </p:txBody>
      </p:sp>
    </p:spTree>
    <p:extLst>
      <p:ext uri="{BB962C8B-B14F-4D97-AF65-F5344CB8AC3E}">
        <p14:creationId xmlns:p14="http://schemas.microsoft.com/office/powerpoint/2010/main" val="4002405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1</a:t>
            </a:fld>
            <a:endParaRPr lang="en-US" dirty="0"/>
          </a:p>
        </p:txBody>
      </p:sp>
    </p:spTree>
    <p:extLst>
      <p:ext uri="{BB962C8B-B14F-4D97-AF65-F5344CB8AC3E}">
        <p14:creationId xmlns:p14="http://schemas.microsoft.com/office/powerpoint/2010/main" val="2738549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275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8892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95960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91375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40453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3380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1321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9130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1431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4390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5651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8928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223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5293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64066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5432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7/18/2022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952317"/>
      </p:ext>
    </p:extLst>
  </p:cSld>
  <p:clrMap bg1="dk1" tx1="lt1" bg2="dk2" tx2="lt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1" y="10"/>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2589213" y="2514600"/>
            <a:ext cx="8915399" cy="2262781"/>
          </a:xfrm>
        </p:spPr>
        <p:txBody>
          <a:bodyPr>
            <a:normAutofit/>
          </a:bodyPr>
          <a:lstStyle/>
          <a:p>
            <a:r>
              <a:rPr lang="en-US" b="1" dirty="0">
                <a:solidFill>
                  <a:srgbClr val="FFFF00"/>
                </a:solidFill>
              </a:rPr>
              <a:t>The Great Gatsby</a:t>
            </a:r>
            <a:br>
              <a:rPr lang="en-US" b="1" dirty="0">
                <a:solidFill>
                  <a:srgbClr val="FFFF00"/>
                </a:solidFill>
              </a:rPr>
            </a:br>
            <a:r>
              <a:rPr lang="en-US" b="1" dirty="0">
                <a:solidFill>
                  <a:srgbClr val="FFFF00"/>
                </a:solidFill>
              </a:rPr>
              <a:t>by F. Scott Fitzgerald</a:t>
            </a:r>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312941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Seven</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In terms of SETTING, the stifling hot day adds to the building tension of the plot, as well as the discomfort felt by many of the characters in this chapter. The uncertainty and anxiety is almost palpable. </a:t>
            </a:r>
          </a:p>
          <a:p>
            <a:r>
              <a:rPr lang="en-US" dirty="0"/>
              <a:t>In terms of PLOT development, Gatsby’s whole plan of winning Daisy back reaches a climax in this chapter: </a:t>
            </a:r>
          </a:p>
          <a:p>
            <a:r>
              <a:rPr lang="en-US" dirty="0"/>
              <a:t>Gatsby no longer throws parties (as there is no need); he and Daisy have clearly fallen in love again; Tom learns of their affair; Daisy is confronted about whether or not she ever loved Tom (which tests Gatsby’s ability to rewrite the past). </a:t>
            </a:r>
          </a:p>
          <a:p>
            <a:pPr marL="0" indent="0">
              <a:buNone/>
            </a:pPr>
            <a:endParaRPr lang="en-US" dirty="0"/>
          </a:p>
        </p:txBody>
      </p:sp>
    </p:spTree>
    <p:extLst>
      <p:ext uri="{BB962C8B-B14F-4D97-AF65-F5344CB8AC3E}">
        <p14:creationId xmlns:p14="http://schemas.microsoft.com/office/powerpoint/2010/main" val="2225197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Seven</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Daisy’s declaration of love for Gatsby, and lack of love for Tom, is significant. </a:t>
            </a:r>
          </a:p>
          <a:p>
            <a:r>
              <a:rPr lang="en-US" dirty="0"/>
              <a:t>Gatsby wants nothing less than Daisy ERASING THE PAST – the last five years of her life – as his last five years have been all about her. </a:t>
            </a:r>
          </a:p>
          <a:p>
            <a:r>
              <a:rPr lang="en-US" dirty="0"/>
              <a:t>He is unwilling to accept the idea that Daisy has had a history apart from him, and has not been consumed by thoughts of him, as he has with thoughts of her. </a:t>
            </a:r>
          </a:p>
          <a:p>
            <a:r>
              <a:rPr lang="en-US" dirty="0"/>
              <a:t>It truly does seem that he wants too much from her. </a:t>
            </a:r>
          </a:p>
        </p:txBody>
      </p:sp>
    </p:spTree>
    <p:extLst>
      <p:ext uri="{BB962C8B-B14F-4D97-AF65-F5344CB8AC3E}">
        <p14:creationId xmlns:p14="http://schemas.microsoft.com/office/powerpoint/2010/main" val="2687869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Seven</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Tom’s CHARACTERIZATION is developed during the CONFLICT with Gatsby: his sexism and hypocrisy surface. </a:t>
            </a:r>
          </a:p>
          <a:p>
            <a:r>
              <a:rPr lang="en-US" dirty="0"/>
              <a:t>He himself has extramarital affairs, but when it comes to his wife’s infidelity, he acts outraged and indignant, very much playing the victim.  </a:t>
            </a:r>
          </a:p>
        </p:txBody>
      </p:sp>
    </p:spTree>
    <p:extLst>
      <p:ext uri="{BB962C8B-B14F-4D97-AF65-F5344CB8AC3E}">
        <p14:creationId xmlns:p14="http://schemas.microsoft.com/office/powerpoint/2010/main" val="941415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Seven</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Nearly everyone’s DREAMS die with the death of Myrtle: </a:t>
            </a:r>
          </a:p>
          <a:p>
            <a:r>
              <a:rPr lang="en-US" dirty="0"/>
              <a:t>Wilson’s dream of moving away with his wife, Gatsby’s dream of a life with Daisy, Myrtle’s dream of running away with Tom. </a:t>
            </a:r>
          </a:p>
          <a:p>
            <a:r>
              <a:rPr lang="en-US" dirty="0"/>
              <a:t>Fitzgerald might be making a deeper comment about the potential success of the American Dream. </a:t>
            </a:r>
          </a:p>
          <a:p>
            <a:pPr marL="0" indent="0">
              <a:buNone/>
            </a:pPr>
            <a:endParaRPr lang="en-US" dirty="0"/>
          </a:p>
        </p:txBody>
      </p:sp>
    </p:spTree>
    <p:extLst>
      <p:ext uri="{BB962C8B-B14F-4D97-AF65-F5344CB8AC3E}">
        <p14:creationId xmlns:p14="http://schemas.microsoft.com/office/powerpoint/2010/main" val="592004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Seven</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Gatsby is STRIVING. </a:t>
            </a:r>
          </a:p>
          <a:p>
            <a:r>
              <a:rPr lang="en-US" dirty="0"/>
              <a:t>At the end of the chapter, Gatsby is standing outside, looking in at Tom and Daisy. He is now very much the outsider (this mirrors his staring longingly across the bay early in the novel). </a:t>
            </a:r>
          </a:p>
          <a:p>
            <a:r>
              <a:rPr lang="en-US" dirty="0"/>
              <a:t>He is desperate for her to leave Tom; yet, it seems as though they are content together, and that she is going to do nothing to leave. </a:t>
            </a:r>
          </a:p>
          <a:p>
            <a:r>
              <a:rPr lang="en-US" dirty="0"/>
              <a:t>In this way, Gatsby is staring at “nothing”; his dream has completely evaporated.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5658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Seven</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Gatsby’s CHARACTER is further developed. </a:t>
            </a:r>
          </a:p>
          <a:p>
            <a:r>
              <a:rPr lang="en-US" dirty="0"/>
              <a:t>He takes the blame for Daisy (she was the one who killed Myrtle), which shows the love he feels for her, and arguably portrays the virtue and goodness in his character (though students may disagree).</a:t>
            </a:r>
          </a:p>
          <a:p>
            <a:r>
              <a:rPr lang="en-US" dirty="0"/>
              <a:t>Gatsby doesn’t even seem deterred by her lack of devotion. The image of a pitiable Gatsby at the end of this chapter allows the reader to look past his negative qualities, and illegal dealings.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96966361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93813dd7ca6ad654711aa0ab317e03a3">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f11dc0ce689dd3925e84e4e35398c6e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6C8EDA9-70CE-4A62-99FE-71B395D1BB0B}">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B8664C2C-082A-4164-A0C5-E616AB2AD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42C7EEC-86F6-4CA7-805C-CB656E6A635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Event design</Template>
  <TotalTime>183</TotalTime>
  <Words>494</Words>
  <Application>Microsoft Office PowerPoint</Application>
  <PresentationFormat>Widescreen</PresentationFormat>
  <Paragraphs>27</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Century Gothic</vt:lpstr>
      <vt:lpstr>Wingdings 3</vt:lpstr>
      <vt:lpstr>Wisp</vt:lpstr>
      <vt:lpstr>The Great Gatsby by F. Scott Fitzgerald</vt:lpstr>
      <vt:lpstr>Chapter Seven</vt:lpstr>
      <vt:lpstr>Chapter Seven</vt:lpstr>
      <vt:lpstr>Chapter Seven</vt:lpstr>
      <vt:lpstr>Chapter Seven</vt:lpstr>
      <vt:lpstr>Chapter Seven</vt:lpstr>
      <vt:lpstr>Chapter Seven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Great Gatsby by F. Scott Fitzgerald</dc:title>
  <dc:creator>Julie Bamford</dc:creator>
  <cp:lastModifiedBy>Julie Bamford</cp:lastModifiedBy>
  <cp:revision>11</cp:revision>
  <dcterms:created xsi:type="dcterms:W3CDTF">2022-07-14T01:12:15Z</dcterms:created>
  <dcterms:modified xsi:type="dcterms:W3CDTF">2022-07-19T00:35:10Z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