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5000" autoAdjust="0"/>
  </p:normalViewPr>
  <p:slideViewPr>
    <p:cSldViewPr>
      <p:cViewPr varScale="1">
        <p:scale>
          <a:sx n="94" d="100"/>
          <a:sy n="94" d="100"/>
        </p:scale>
        <p:origin x="114" y="3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7/21/2022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7/21/2022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7/21/2022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7/21/2022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7/21/2022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7/21/2022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7/21/2022</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7/21/2022</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7/21/2022</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7/21/2022</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7/21/2022</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7/21/2022</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7/21/2022</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7/21/2022</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MACBETH - Act II</a:t>
            </a:r>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BD86-D811-EC59-B8F5-3F3C6E3377EF}"/>
              </a:ext>
            </a:extLst>
          </p:cNvPr>
          <p:cNvSpPr>
            <a:spLocks noGrp="1"/>
          </p:cNvSpPr>
          <p:nvPr>
            <p:ph type="title"/>
          </p:nvPr>
        </p:nvSpPr>
        <p:spPr/>
        <p:txBody>
          <a:bodyPr/>
          <a:lstStyle/>
          <a:p>
            <a:r>
              <a:rPr lang="en-US" dirty="0"/>
              <a:t>Act II – Scenes 1 &amp; 2</a:t>
            </a:r>
          </a:p>
        </p:txBody>
      </p:sp>
      <p:sp>
        <p:nvSpPr>
          <p:cNvPr id="3" name="Content Placeholder 2">
            <a:extLst>
              <a:ext uri="{FF2B5EF4-FFF2-40B4-BE49-F238E27FC236}">
                <a16:creationId xmlns:a16="http://schemas.microsoft.com/office/drawing/2014/main" id="{F3728DFC-5A8B-EC05-3DF4-D49AF68AD625}"/>
              </a:ext>
            </a:extLst>
          </p:cNvPr>
          <p:cNvSpPr>
            <a:spLocks noGrp="1"/>
          </p:cNvSpPr>
          <p:nvPr>
            <p:ph idx="1"/>
          </p:nvPr>
        </p:nvSpPr>
        <p:spPr>
          <a:xfrm>
            <a:off x="303212" y="2667000"/>
            <a:ext cx="11658600" cy="4001276"/>
          </a:xfrm>
        </p:spPr>
        <p:txBody>
          <a:bodyPr/>
          <a:lstStyle/>
          <a:p>
            <a:r>
              <a:rPr lang="en-US" dirty="0"/>
              <a:t>There is a real sense of </a:t>
            </a:r>
            <a:r>
              <a:rPr lang="en-US" b="1" u="sng" dirty="0"/>
              <a:t>foreboding</a:t>
            </a:r>
            <a:r>
              <a:rPr lang="en-US" dirty="0"/>
              <a:t> in this scene. </a:t>
            </a:r>
          </a:p>
          <a:p>
            <a:r>
              <a:rPr lang="en-US" dirty="0"/>
              <a:t>It opens with Banquo stating his unease and inability to sleep. It is late at night, and there is an eeriness about the setting of this scene. </a:t>
            </a:r>
          </a:p>
          <a:p>
            <a:r>
              <a:rPr lang="en-US" dirty="0"/>
              <a:t>Macbeth’s soliloquy really reveals a lot of what is going on </a:t>
            </a:r>
            <a:r>
              <a:rPr lang="en-US" b="1" u="sng" dirty="0"/>
              <a:t>in Macbeth’s mind</a:t>
            </a:r>
            <a:r>
              <a:rPr lang="en-US" dirty="0"/>
              <a:t>: his anxieties and conflict. In this speech he hallucinates a dagger: this shows how unsettled and unhinged he is. </a:t>
            </a:r>
          </a:p>
        </p:txBody>
      </p:sp>
    </p:spTree>
    <p:extLst>
      <p:ext uri="{BB962C8B-B14F-4D97-AF65-F5344CB8AC3E}">
        <p14:creationId xmlns:p14="http://schemas.microsoft.com/office/powerpoint/2010/main" val="332910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BD86-D811-EC59-B8F5-3F3C6E3377EF}"/>
              </a:ext>
            </a:extLst>
          </p:cNvPr>
          <p:cNvSpPr>
            <a:spLocks noGrp="1"/>
          </p:cNvSpPr>
          <p:nvPr>
            <p:ph type="title"/>
          </p:nvPr>
        </p:nvSpPr>
        <p:spPr/>
        <p:txBody>
          <a:bodyPr/>
          <a:lstStyle/>
          <a:p>
            <a:r>
              <a:rPr lang="en-US" dirty="0"/>
              <a:t>Act II – Scenes 1 &amp; 2</a:t>
            </a:r>
          </a:p>
        </p:txBody>
      </p:sp>
      <p:sp>
        <p:nvSpPr>
          <p:cNvPr id="3" name="Content Placeholder 2">
            <a:extLst>
              <a:ext uri="{FF2B5EF4-FFF2-40B4-BE49-F238E27FC236}">
                <a16:creationId xmlns:a16="http://schemas.microsoft.com/office/drawing/2014/main" id="{F3728DFC-5A8B-EC05-3DF4-D49AF68AD625}"/>
              </a:ext>
            </a:extLst>
          </p:cNvPr>
          <p:cNvSpPr>
            <a:spLocks noGrp="1"/>
          </p:cNvSpPr>
          <p:nvPr>
            <p:ph idx="1"/>
          </p:nvPr>
        </p:nvSpPr>
        <p:spPr>
          <a:xfrm>
            <a:off x="303212" y="2667000"/>
            <a:ext cx="11658600" cy="4001276"/>
          </a:xfrm>
        </p:spPr>
        <p:txBody>
          <a:bodyPr/>
          <a:lstStyle/>
          <a:p>
            <a:r>
              <a:rPr lang="en-US" dirty="0"/>
              <a:t>Through his speech, we see that Macbeth envisions two possibilities for the dagger: it could be a “false creation / Proceeding from the heat-oppressed brain” (2.2.46-47) or it could be sent from the witches to “</a:t>
            </a:r>
            <a:r>
              <a:rPr lang="en-US" dirty="0" err="1"/>
              <a:t>marshalest</a:t>
            </a:r>
            <a:r>
              <a:rPr lang="en-US" dirty="0"/>
              <a:t> [him] the way that [he] was going” (2.2.50). Again it relates to the idea of </a:t>
            </a:r>
            <a:r>
              <a:rPr lang="en-US" b="1" u="sng" dirty="0"/>
              <a:t>the supernatural world</a:t>
            </a:r>
            <a:r>
              <a:rPr lang="en-US" dirty="0"/>
              <a:t>, as well as the theme of </a:t>
            </a:r>
            <a:r>
              <a:rPr lang="en-US" b="1" u="sng" dirty="0"/>
              <a:t>appearance and reality</a:t>
            </a:r>
            <a:r>
              <a:rPr lang="en-US" dirty="0"/>
              <a:t>. </a:t>
            </a:r>
          </a:p>
          <a:p>
            <a:r>
              <a:rPr lang="en-US" dirty="0"/>
              <a:t>Macbeth references a lot of imagery to do with the </a:t>
            </a:r>
            <a:r>
              <a:rPr lang="en-US" b="1" u="sng" dirty="0"/>
              <a:t>supernatural and witchcraft</a:t>
            </a:r>
            <a:r>
              <a:rPr lang="en-US" dirty="0"/>
              <a:t>. This adds to the eeriness and mystery of the play. </a:t>
            </a:r>
          </a:p>
        </p:txBody>
      </p:sp>
    </p:spTree>
    <p:extLst>
      <p:ext uri="{BB962C8B-B14F-4D97-AF65-F5344CB8AC3E}">
        <p14:creationId xmlns:p14="http://schemas.microsoft.com/office/powerpoint/2010/main" val="193397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BD86-D811-EC59-B8F5-3F3C6E3377EF}"/>
              </a:ext>
            </a:extLst>
          </p:cNvPr>
          <p:cNvSpPr>
            <a:spLocks noGrp="1"/>
          </p:cNvSpPr>
          <p:nvPr>
            <p:ph type="title"/>
          </p:nvPr>
        </p:nvSpPr>
        <p:spPr/>
        <p:txBody>
          <a:bodyPr/>
          <a:lstStyle/>
          <a:p>
            <a:r>
              <a:rPr lang="en-US" dirty="0"/>
              <a:t>Act II – Scenes 3 &amp; 4</a:t>
            </a:r>
          </a:p>
        </p:txBody>
      </p:sp>
      <p:sp>
        <p:nvSpPr>
          <p:cNvPr id="3" name="Content Placeholder 2">
            <a:extLst>
              <a:ext uri="{FF2B5EF4-FFF2-40B4-BE49-F238E27FC236}">
                <a16:creationId xmlns:a16="http://schemas.microsoft.com/office/drawing/2014/main" id="{F3728DFC-5A8B-EC05-3DF4-D49AF68AD625}"/>
              </a:ext>
            </a:extLst>
          </p:cNvPr>
          <p:cNvSpPr>
            <a:spLocks noGrp="1"/>
          </p:cNvSpPr>
          <p:nvPr>
            <p:ph idx="1"/>
          </p:nvPr>
        </p:nvSpPr>
        <p:spPr>
          <a:xfrm>
            <a:off x="303212" y="2667000"/>
            <a:ext cx="11658600" cy="4001276"/>
          </a:xfrm>
        </p:spPr>
        <p:txBody>
          <a:bodyPr/>
          <a:lstStyle/>
          <a:p>
            <a:r>
              <a:rPr lang="en-US" dirty="0"/>
              <a:t>In Scene iii, we see the discovery of the murder. This scene is heavy with </a:t>
            </a:r>
            <a:r>
              <a:rPr lang="en-US" b="1" u="sng" dirty="0"/>
              <a:t>dramatic irony</a:t>
            </a:r>
            <a:r>
              <a:rPr lang="en-US" dirty="0"/>
              <a:t>, as the audience witness Macbeth and Lady Macbeth putting on quite a show for the other characters! Macbeth does seem to have composed himself since the previous scene and feigns total ignorance. </a:t>
            </a:r>
          </a:p>
          <a:p>
            <a:r>
              <a:rPr lang="en-US" dirty="0"/>
              <a:t>Lady Macbeth actually feints which is notable in terms of her </a:t>
            </a:r>
            <a:r>
              <a:rPr lang="en-US" b="1" u="sng" dirty="0"/>
              <a:t>characterization</a:t>
            </a:r>
            <a:r>
              <a:rPr lang="en-US" dirty="0"/>
              <a:t>: is this genuine? Or is it fake to draw attention away? Either way, she ends up looking like a weak, fragile woman; yet the audience knows this not to be the case: she was the one who returned the daggers to the grooms, and smeared them with the blood just earlier! </a:t>
            </a:r>
          </a:p>
          <a:p>
            <a:endParaRPr lang="en-US" dirty="0"/>
          </a:p>
        </p:txBody>
      </p:sp>
    </p:spTree>
    <p:extLst>
      <p:ext uri="{BB962C8B-B14F-4D97-AF65-F5344CB8AC3E}">
        <p14:creationId xmlns:p14="http://schemas.microsoft.com/office/powerpoint/2010/main" val="1824966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2BD86-D811-EC59-B8F5-3F3C6E3377EF}"/>
              </a:ext>
            </a:extLst>
          </p:cNvPr>
          <p:cNvSpPr>
            <a:spLocks noGrp="1"/>
          </p:cNvSpPr>
          <p:nvPr>
            <p:ph type="title"/>
          </p:nvPr>
        </p:nvSpPr>
        <p:spPr/>
        <p:txBody>
          <a:bodyPr/>
          <a:lstStyle/>
          <a:p>
            <a:r>
              <a:rPr lang="en-US" dirty="0"/>
              <a:t>Act II – Scenes 3 &amp; 4</a:t>
            </a:r>
          </a:p>
        </p:txBody>
      </p:sp>
      <p:sp>
        <p:nvSpPr>
          <p:cNvPr id="3" name="Content Placeholder 2">
            <a:extLst>
              <a:ext uri="{FF2B5EF4-FFF2-40B4-BE49-F238E27FC236}">
                <a16:creationId xmlns:a16="http://schemas.microsoft.com/office/drawing/2014/main" id="{F3728DFC-5A8B-EC05-3DF4-D49AF68AD625}"/>
              </a:ext>
            </a:extLst>
          </p:cNvPr>
          <p:cNvSpPr>
            <a:spLocks noGrp="1"/>
          </p:cNvSpPr>
          <p:nvPr>
            <p:ph idx="1"/>
          </p:nvPr>
        </p:nvSpPr>
        <p:spPr>
          <a:xfrm>
            <a:off x="303212" y="2667000"/>
            <a:ext cx="11658600" cy="4001276"/>
          </a:xfrm>
        </p:spPr>
        <p:txBody>
          <a:bodyPr/>
          <a:lstStyle/>
          <a:p>
            <a:r>
              <a:rPr lang="en-US" dirty="0"/>
              <a:t>Note that there are some </a:t>
            </a:r>
            <a:r>
              <a:rPr lang="en-US" b="1" u="sng" dirty="0"/>
              <a:t>key things which happen in terms of the plot</a:t>
            </a:r>
            <a:r>
              <a:rPr lang="en-US" dirty="0"/>
              <a:t> in Scenes 3 &amp; 4: </a:t>
            </a:r>
          </a:p>
          <a:p>
            <a:r>
              <a:rPr lang="en-US" dirty="0"/>
              <a:t>Macbeth murders the grooms in a rash of violence (probably to cover up his guilt) – note how much easier and swifter he is to commit this murder. </a:t>
            </a:r>
          </a:p>
          <a:p>
            <a:r>
              <a:rPr lang="en-US" dirty="0"/>
              <a:t>Malcolm and Donalbain are uneasy about the whole situation and decide to flee the country: this cast suspicion on them, and they are blamed for the murder. </a:t>
            </a:r>
          </a:p>
          <a:p>
            <a:r>
              <a:rPr lang="en-US" dirty="0"/>
              <a:t>Macbeth is names King. </a:t>
            </a:r>
          </a:p>
          <a:p>
            <a:r>
              <a:rPr lang="en-US" dirty="0"/>
              <a:t>Elizabethans believed that when the natural order of the world is violated, nature reflects the chaos and is thrown into disorder. At the beginning of Scene 4, an old man lists all of these such events in nature: adding to the sinister mood. </a:t>
            </a:r>
          </a:p>
        </p:txBody>
      </p:sp>
    </p:spTree>
    <p:extLst>
      <p:ext uri="{BB962C8B-B14F-4D97-AF65-F5344CB8AC3E}">
        <p14:creationId xmlns:p14="http://schemas.microsoft.com/office/powerpoint/2010/main" val="2473953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117</TotalTime>
  <Words>474</Words>
  <Application>Microsoft Office PowerPoint</Application>
  <PresentationFormat>Custom</PresentationFormat>
  <Paragraphs>17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Corbel</vt:lpstr>
      <vt:lpstr>Earthtones 16x9</vt:lpstr>
      <vt:lpstr>MACBETH - Act II</vt:lpstr>
      <vt:lpstr>Act II – Scenes 1 &amp; 2</vt:lpstr>
      <vt:lpstr>Act II – Scenes 1 &amp; 2</vt:lpstr>
      <vt:lpstr>Act II – Scenes 3 &amp; 4</vt:lpstr>
      <vt:lpstr>Act II – Scenes 3 &amp;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MACBETH</dc:title>
  <dc:creator>Julie Bamford</dc:creator>
  <cp:lastModifiedBy>Julie Bamford</cp:lastModifiedBy>
  <cp:revision>5</cp:revision>
  <dcterms:created xsi:type="dcterms:W3CDTF">2022-07-21T01:35:50Z</dcterms:created>
  <dcterms:modified xsi:type="dcterms:W3CDTF">2022-07-22T01:32:50Z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