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1" r:id="rId3"/>
    <p:sldId id="257" r:id="rId4"/>
    <p:sldId id="272" r:id="rId5"/>
    <p:sldId id="258" r:id="rId6"/>
    <p:sldId id="259" r:id="rId7"/>
    <p:sldId id="267" r:id="rId8"/>
    <p:sldId id="273" r:id="rId9"/>
    <p:sldId id="269" r:id="rId10"/>
    <p:sldId id="262" r:id="rId11"/>
    <p:sldId id="263" r:id="rId12"/>
    <p:sldId id="271" r:id="rId13"/>
    <p:sldId id="270"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8" autoAdjust="0"/>
    <p:restoredTop sz="94660"/>
  </p:normalViewPr>
  <p:slideViewPr>
    <p:cSldViewPr>
      <p:cViewPr varScale="1">
        <p:scale>
          <a:sx n="58" d="100"/>
          <a:sy n="58" d="100"/>
        </p:scale>
        <p:origin x="1509"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2023-05-02</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14</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extLst>
      <p:ext uri="{BB962C8B-B14F-4D97-AF65-F5344CB8AC3E}">
        <p14:creationId xmlns:p14="http://schemas.microsoft.com/office/powerpoint/2010/main" val="1035083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2023-05-02</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https://www.apa.org/topics/psychotherapy/about-psychologists" TargetMode="External"/><Relationship Id="rId3" Type="http://schemas.openxmlformats.org/officeDocument/2006/relationships/hyperlink" Target="https://allpsych.com/resources/" TargetMode="External"/><Relationship Id="rId7" Type="http://schemas.openxmlformats.org/officeDocument/2006/relationships/hyperlink" Target="https://libguides.norquest.ca/psych/psych_famou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verywellmind.com/what-is-a-theory-2795970" TargetMode="External"/><Relationship Id="rId5" Type="http://schemas.openxmlformats.org/officeDocument/2006/relationships/hyperlink" Target="http://www.wcccd.edu/dept/pdf/AF/Resources%20for%20Psychology.pdf" TargetMode="External"/><Relationship Id="rId10" Type="http://schemas.openxmlformats.org/officeDocument/2006/relationships/hyperlink" Target="https://www.youtube.com/watch?v=J3nlGWelVj8" TargetMode="External"/><Relationship Id="rId4" Type="http://schemas.openxmlformats.org/officeDocument/2006/relationships/hyperlink" Target="https://www.learnpsychology.org/resources/resources-for-psychology-students/" TargetMode="External"/><Relationship Id="rId9" Type="http://schemas.openxmlformats.org/officeDocument/2006/relationships/hyperlink" Target="https://www.sciencedaily.com/news/mind_brain/psychology/"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courses.lumenlearning.com/sociology/chapter/theoretical-perspectives/" TargetMode="External"/><Relationship Id="rId3" Type="http://schemas.openxmlformats.org/officeDocument/2006/relationships/hyperlink" Target="https://opentextbc.ca/introductiontosociology/chapter/chapter1-an-introduction-to-sociology/" TargetMode="External"/><Relationship Id="rId7" Type="http://schemas.openxmlformats.org/officeDocument/2006/relationships/hyperlink" Target="https://www.thoughtco.com/sociology-research-and-statistics-s2-3026650" TargetMode="External"/><Relationship Id="rId12" Type="http://schemas.openxmlformats.org/officeDocument/2006/relationships/hyperlink" Target="https://www.youtube.com/watch?v=wFgot8TJtmo"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theconversation.com/ca/topics/sociology-400" TargetMode="External"/><Relationship Id="rId11" Type="http://schemas.openxmlformats.org/officeDocument/2006/relationships/hyperlink" Target="https://www.youtube.com/watch?v=gR3igiwaeyc" TargetMode="External"/><Relationship Id="rId5" Type="http://schemas.openxmlformats.org/officeDocument/2006/relationships/hyperlink" Target="https://www.humanservicesedu.org/sociologist/" TargetMode="External"/><Relationship Id="rId10" Type="http://schemas.openxmlformats.org/officeDocument/2006/relationships/hyperlink" Target="https://www.khanacademy.org/test-prep/mcat/society-and-culture/social-structures/v/social-theories-overview" TargetMode="External"/><Relationship Id="rId4" Type="http://schemas.openxmlformats.org/officeDocument/2006/relationships/hyperlink" Target="https://www.sociologyguide.com/introduction-to-sociology/importance-of-sociology.php" TargetMode="External"/><Relationship Id="rId9" Type="http://schemas.openxmlformats.org/officeDocument/2006/relationships/hyperlink" Target="https://www.youtube.com/watch?v=32KG_ba_NJc"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socialsci.libretexts.org/Bookshelves/Anthropology/Cultural_Anthropology/Book%3A_Cultural_Anthropology_(Evans)/03%3A_Anthropological_Theory" TargetMode="External"/><Relationship Id="rId3" Type="http://schemas.openxmlformats.org/officeDocument/2006/relationships/hyperlink" Target="https://www.educationcorner.com/anthropology-study-skills-guide.html" TargetMode="External"/><Relationship Id="rId7" Type="http://schemas.openxmlformats.org/officeDocument/2006/relationships/hyperlink" Target="https://www.livescience.com/44833-what-is-anthropology.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discoveranthropology.org.uk/about-anthropology/fieldwork/ethnography.html" TargetMode="External"/><Relationship Id="rId5" Type="http://schemas.openxmlformats.org/officeDocument/2006/relationships/hyperlink" Target="https://www.anthroencyclopedia.com/entry/ethnography" TargetMode="External"/><Relationship Id="rId10" Type="http://schemas.openxmlformats.org/officeDocument/2006/relationships/hyperlink" Target="https://www.youtube.com/watch?v=bbroTr4r0bo" TargetMode="External"/><Relationship Id="rId4" Type="http://schemas.openxmlformats.org/officeDocument/2006/relationships/hyperlink" Target="https://www.sciencedaily.com/news/fossils_ruins/anthropology/" TargetMode="External"/><Relationship Id="rId9" Type="http://schemas.openxmlformats.org/officeDocument/2006/relationships/hyperlink" Target="https://bestaccreditedcolleges.org/articles/anthropologist-job-description-duties-and-requirements.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ciencedaily.com/releases/2023/04/230424223113.ht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ciencedaily.com/releases/2023/05/230501163628.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a:t>Foundations For Social Change</a:t>
            </a:r>
          </a:p>
        </p:txBody>
      </p:sp>
      <p:sp>
        <p:nvSpPr>
          <p:cNvPr id="3" name="Subtitle 2"/>
          <p:cNvSpPr>
            <a:spLocks noGrp="1"/>
          </p:cNvSpPr>
          <p:nvPr>
            <p:ph type="subTitle" idx="1"/>
          </p:nvPr>
        </p:nvSpPr>
        <p:spPr/>
        <p:txBody>
          <a:bodyPr/>
          <a:lstStyle/>
          <a:p>
            <a:r>
              <a:rPr lang="en-CA" dirty="0">
                <a:solidFill>
                  <a:srgbClr val="0070C0"/>
                </a:solidFill>
              </a:rPr>
              <a:t>Anthropology</a:t>
            </a:r>
          </a:p>
          <a:p>
            <a:r>
              <a:rPr lang="en-CA" dirty="0">
                <a:solidFill>
                  <a:srgbClr val="0070C0"/>
                </a:solidFill>
              </a:rPr>
              <a:t>Psychology</a:t>
            </a:r>
          </a:p>
          <a:p>
            <a:r>
              <a:rPr lang="en-CA" dirty="0">
                <a:solidFill>
                  <a:srgbClr val="0070C0"/>
                </a:solidFill>
              </a:rPr>
              <a:t>Sociology</a:t>
            </a:r>
          </a:p>
        </p:txBody>
      </p:sp>
      <p:sp>
        <p:nvSpPr>
          <p:cNvPr id="10242" name="AutoShape 2" descr="Image result for social chan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44" name="Picture 4" descr="Image result for social change&quot;"/>
          <p:cNvPicPr>
            <a:picLocks noChangeAspect="1" noChangeArrowheads="1"/>
          </p:cNvPicPr>
          <p:nvPr/>
        </p:nvPicPr>
        <p:blipFill>
          <a:blip r:embed="rId3" cstate="print"/>
          <a:srcRect/>
          <a:stretch>
            <a:fillRect/>
          </a:stretch>
        </p:blipFill>
        <p:spPr bwMode="auto">
          <a:xfrm>
            <a:off x="323528" y="260648"/>
            <a:ext cx="2204120" cy="1764185"/>
          </a:xfrm>
          <a:prstGeom prst="rect">
            <a:avLst/>
          </a:prstGeom>
          <a:noFill/>
        </p:spPr>
      </p:pic>
      <p:pic>
        <p:nvPicPr>
          <p:cNvPr id="10246" name="Picture 6" descr="Image result for social change&quot;"/>
          <p:cNvPicPr>
            <a:picLocks noChangeAspect="1" noChangeArrowheads="1"/>
          </p:cNvPicPr>
          <p:nvPr/>
        </p:nvPicPr>
        <p:blipFill>
          <a:blip r:embed="rId4" cstate="print"/>
          <a:srcRect/>
          <a:stretch>
            <a:fillRect/>
          </a:stretch>
        </p:blipFill>
        <p:spPr bwMode="auto">
          <a:xfrm>
            <a:off x="6516216" y="260648"/>
            <a:ext cx="2398440" cy="186365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u="sng" dirty="0"/>
            </a:br>
            <a:r>
              <a:rPr lang="en-US" sz="3600" u="sng" dirty="0"/>
              <a:t>Resources</a:t>
            </a:r>
            <a:br>
              <a:rPr lang="en-US" sz="3200" u="sng" dirty="0"/>
            </a:b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600" u="sng" dirty="0"/>
              <a:t>Websites</a:t>
            </a:r>
          </a:p>
          <a:p>
            <a:pPr>
              <a:buNone/>
            </a:pPr>
            <a:r>
              <a:rPr lang="en-CA" sz="1600" dirty="0"/>
              <a:t>Psychology Resources</a:t>
            </a:r>
          </a:p>
          <a:p>
            <a:pPr>
              <a:buNone/>
            </a:pPr>
            <a:r>
              <a:rPr lang="en-US" sz="1600" dirty="0">
                <a:hlinkClick r:id="rId3"/>
              </a:rPr>
              <a:t>https://allpsych.com/resources/</a:t>
            </a:r>
            <a:endParaRPr lang="en-US" sz="1600" dirty="0"/>
          </a:p>
          <a:p>
            <a:pPr>
              <a:buNone/>
            </a:pPr>
            <a:r>
              <a:rPr lang="en-US" sz="1600" dirty="0">
                <a:hlinkClick r:id="rId4"/>
              </a:rPr>
              <a:t>https://www.learnpsychology.org/resources/resources-for-psychology-students/</a:t>
            </a:r>
            <a:endParaRPr lang="en-US" sz="1600" u="sng" dirty="0"/>
          </a:p>
          <a:p>
            <a:pPr>
              <a:buNone/>
            </a:pPr>
            <a:r>
              <a:rPr lang="en-US" sz="1600" dirty="0">
                <a:hlinkClick r:id="rId5"/>
              </a:rPr>
              <a:t>http://www.wcccd.edu/dept/pdf/AF/Resources%20for%20Psychology.pdf</a:t>
            </a:r>
            <a:endParaRPr lang="en-US" sz="1600" dirty="0"/>
          </a:p>
          <a:p>
            <a:pPr>
              <a:buNone/>
            </a:pPr>
            <a:r>
              <a:rPr lang="en-US" sz="1600" dirty="0">
                <a:hlinkClick r:id="rId6"/>
              </a:rPr>
              <a:t>https://www.verywellmind.com/what-is-a-theory-2795970</a:t>
            </a:r>
            <a:endParaRPr lang="en-US" sz="1600" dirty="0"/>
          </a:p>
          <a:p>
            <a:pPr>
              <a:buNone/>
            </a:pPr>
            <a:r>
              <a:rPr lang="en-US" sz="1600" dirty="0">
                <a:hlinkClick r:id="rId7"/>
              </a:rPr>
              <a:t>https://libguides.norquest.ca/psych/psych_famous</a:t>
            </a:r>
            <a:endParaRPr lang="en-US" sz="1600" dirty="0"/>
          </a:p>
          <a:p>
            <a:pPr>
              <a:buNone/>
            </a:pPr>
            <a:r>
              <a:rPr lang="en-US" sz="1600" dirty="0">
                <a:hlinkClick r:id="rId8"/>
              </a:rPr>
              <a:t>https://www.apa.org/topics/psychotherapy/about-psychologists</a:t>
            </a:r>
            <a:endParaRPr lang="en-US" sz="1600" dirty="0"/>
          </a:p>
          <a:p>
            <a:pPr>
              <a:buNone/>
            </a:pPr>
            <a:r>
              <a:rPr lang="en-US" sz="1600" dirty="0">
                <a:hlinkClick r:id="rId9"/>
              </a:rPr>
              <a:t>https://www.sciencedaily.com/news/mind_brain/psychology/</a:t>
            </a:r>
            <a:endParaRPr lang="en-US" sz="1600" dirty="0"/>
          </a:p>
          <a:p>
            <a:pPr>
              <a:buNone/>
            </a:pPr>
            <a:endParaRPr lang="en-US" sz="1600" dirty="0"/>
          </a:p>
          <a:p>
            <a:pPr>
              <a:buNone/>
            </a:pPr>
            <a:endParaRPr lang="en-US" sz="1600" dirty="0"/>
          </a:p>
          <a:p>
            <a:pPr>
              <a:buNone/>
            </a:pPr>
            <a:r>
              <a:rPr lang="en-US" sz="1600" u="sng" dirty="0"/>
              <a:t>Video</a:t>
            </a:r>
          </a:p>
          <a:p>
            <a:pPr>
              <a:buNone/>
            </a:pPr>
            <a:r>
              <a:rPr lang="en-CA" sz="1600" u="sng" dirty="0">
                <a:hlinkClick r:id="rId10"/>
              </a:rPr>
              <a:t>https://www.youtube.com/watch?v=J3nlGWelVj8</a:t>
            </a:r>
            <a:endParaRPr lang="en-CA" sz="1600" u="sng" dirty="0"/>
          </a:p>
          <a:p>
            <a:pPr>
              <a:buNone/>
            </a:pPr>
            <a:endParaRPr lang="en-CA" sz="1600" u="sng" dirty="0"/>
          </a:p>
          <a:p>
            <a:pPr marL="457200" indent="-457200">
              <a:buAutoNum type="arabicPeriod"/>
            </a:pPr>
            <a:endParaRPr lang="en-US" sz="2000" dirty="0"/>
          </a:p>
          <a:p>
            <a:pPr marL="457200" indent="-457200">
              <a:buAutoNum type="arabicPeriod"/>
            </a:pP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dirty="0">
                <a:solidFill>
                  <a:srgbClr val="C00000"/>
                </a:solidFill>
              </a:rPr>
            </a:br>
            <a:r>
              <a:rPr lang="en-US" sz="3600" dirty="0">
                <a:solidFill>
                  <a:srgbClr val="C00000"/>
                </a:solidFill>
              </a:rPr>
              <a:t>Sociology</a:t>
            </a:r>
            <a:br>
              <a:rPr lang="en-US" sz="3200" dirty="0">
                <a:solidFill>
                  <a:srgbClr val="C00000"/>
                </a:solidFill>
              </a:rPr>
            </a:br>
            <a:r>
              <a:rPr lang="en-CA" sz="3200" dirty="0">
                <a:solidFill>
                  <a:srgbClr val="FF0000"/>
                </a:solidFill>
              </a:rPr>
              <a:t> </a:t>
            </a:r>
            <a:r>
              <a:rPr lang="en-CA" sz="2700" dirty="0">
                <a:solidFill>
                  <a:srgbClr val="FF0000"/>
                </a:solidFill>
              </a:rPr>
              <a:t>AS Learning Student Task </a:t>
            </a:r>
            <a:br>
              <a:rPr lang="en-US" sz="3200" dirty="0">
                <a:solidFill>
                  <a:srgbClr val="C00000"/>
                </a:solidFill>
              </a:rPr>
            </a:br>
            <a:endParaRPr lang="en-US" sz="3200" dirty="0"/>
          </a:p>
        </p:txBody>
      </p:sp>
      <p:sp>
        <p:nvSpPr>
          <p:cNvPr id="3" name="Content Placeholder 2"/>
          <p:cNvSpPr>
            <a:spLocks noGrp="1"/>
          </p:cNvSpPr>
          <p:nvPr>
            <p:ph idx="1"/>
          </p:nvPr>
        </p:nvSpPr>
        <p:spPr/>
        <p:txBody>
          <a:bodyPr/>
          <a:lstStyle/>
          <a:p>
            <a:pPr marL="457200" indent="-457200">
              <a:buAutoNum type="arabicPeriod"/>
            </a:pPr>
            <a:r>
              <a:rPr lang="en-US" sz="2000" dirty="0"/>
              <a:t>What is </a:t>
            </a:r>
            <a:r>
              <a:rPr lang="en-US" sz="2000" dirty="0">
                <a:solidFill>
                  <a:srgbClr val="C00000"/>
                </a:solidFill>
              </a:rPr>
              <a:t>Sociology</a:t>
            </a:r>
            <a:r>
              <a:rPr lang="en-US" sz="2000" dirty="0"/>
              <a:t>?  How do </a:t>
            </a:r>
            <a:r>
              <a:rPr lang="en-US" sz="2000" dirty="0">
                <a:solidFill>
                  <a:srgbClr val="C00000"/>
                </a:solidFill>
              </a:rPr>
              <a:t>Sociologists conduct their work</a:t>
            </a:r>
            <a:r>
              <a:rPr lang="en-US" sz="2000" dirty="0"/>
              <a:t>?</a:t>
            </a:r>
          </a:p>
          <a:p>
            <a:pPr marL="457200" indent="-457200">
              <a:buAutoNum type="arabicPeriod"/>
            </a:pPr>
            <a:endParaRPr lang="en-US" sz="2000" dirty="0"/>
          </a:p>
          <a:p>
            <a:pPr marL="457200" indent="-457200">
              <a:buNone/>
            </a:pPr>
            <a:r>
              <a:rPr lang="en-US" sz="2000" dirty="0"/>
              <a:t>2.   Name a </a:t>
            </a:r>
            <a:r>
              <a:rPr lang="en-US" sz="2000" dirty="0">
                <a:solidFill>
                  <a:srgbClr val="C00000"/>
                </a:solidFill>
              </a:rPr>
              <a:t>famous Sociologist</a:t>
            </a:r>
            <a:r>
              <a:rPr lang="en-US" sz="2000" dirty="0"/>
              <a:t>.  </a:t>
            </a:r>
            <a:r>
              <a:rPr lang="en-US" sz="2000" dirty="0">
                <a:solidFill>
                  <a:srgbClr val="C00000"/>
                </a:solidFill>
              </a:rPr>
              <a:t>Where</a:t>
            </a:r>
            <a:r>
              <a:rPr lang="en-US" sz="2000" dirty="0"/>
              <a:t> was he from?  </a:t>
            </a:r>
            <a:r>
              <a:rPr lang="en-US" sz="2000" dirty="0">
                <a:solidFill>
                  <a:srgbClr val="C00000"/>
                </a:solidFill>
              </a:rPr>
              <a:t>When</a:t>
            </a:r>
            <a:r>
              <a:rPr lang="en-US" sz="2000" dirty="0"/>
              <a:t> did he live?</a:t>
            </a:r>
          </a:p>
          <a:p>
            <a:pPr marL="457200" indent="-457200">
              <a:buNone/>
            </a:pPr>
            <a:r>
              <a:rPr lang="en-US" sz="2000" dirty="0"/>
              <a:t>   </a:t>
            </a:r>
          </a:p>
          <a:p>
            <a:pPr marL="457200" indent="-457200">
              <a:buNone/>
            </a:pPr>
            <a:r>
              <a:rPr lang="en-US" sz="2000" dirty="0"/>
              <a:t>3.   Think about the </a:t>
            </a:r>
            <a:r>
              <a:rPr lang="en-US" sz="2000" dirty="0">
                <a:solidFill>
                  <a:srgbClr val="C00000"/>
                </a:solidFill>
              </a:rPr>
              <a:t>5 Theories in Sociology </a:t>
            </a:r>
            <a:r>
              <a:rPr lang="en-US" sz="2000" dirty="0"/>
              <a:t>(Structural Functionalism, Neo-Marxism, Symbolic </a:t>
            </a:r>
            <a:r>
              <a:rPr lang="en-US" sz="2000" dirty="0" err="1"/>
              <a:t>Interactionism</a:t>
            </a:r>
            <a:r>
              <a:rPr lang="en-US" sz="2000" dirty="0"/>
              <a:t>, Feminist Theory, </a:t>
            </a:r>
            <a:r>
              <a:rPr lang="en-US" sz="2000" dirty="0" err="1"/>
              <a:t>Inclusionism</a:t>
            </a:r>
            <a:r>
              <a:rPr lang="en-US" sz="2000" dirty="0"/>
              <a:t>). Give a </a:t>
            </a:r>
            <a:r>
              <a:rPr lang="en-US" sz="2000" dirty="0">
                <a:solidFill>
                  <a:srgbClr val="C00000"/>
                </a:solidFill>
              </a:rPr>
              <a:t>brief description </a:t>
            </a:r>
            <a:r>
              <a:rPr lang="en-US" sz="2000" dirty="0"/>
              <a:t>of each one.</a:t>
            </a:r>
          </a:p>
          <a:p>
            <a:pPr marL="457200" indent="-457200">
              <a:buAutoNum type="arabicPeriod"/>
            </a:pPr>
            <a:endParaRPr lang="en-US" sz="2000" dirty="0"/>
          </a:p>
          <a:p>
            <a:pPr marL="457200" indent="-457200">
              <a:buNone/>
            </a:pPr>
            <a:r>
              <a:rPr lang="en-US" sz="2000" dirty="0"/>
              <a:t>4.   What are the </a:t>
            </a:r>
            <a:r>
              <a:rPr lang="en-US" sz="2000" dirty="0">
                <a:solidFill>
                  <a:srgbClr val="C00000"/>
                </a:solidFill>
              </a:rPr>
              <a:t>Criticisms</a:t>
            </a:r>
            <a:r>
              <a:rPr lang="en-US" sz="2000" dirty="0"/>
              <a:t> of some of these </a:t>
            </a:r>
            <a:r>
              <a:rPr lang="en-US" sz="2000" dirty="0">
                <a:solidFill>
                  <a:srgbClr val="C00000"/>
                </a:solidFill>
              </a:rPr>
              <a:t>Schools of Thought</a:t>
            </a:r>
            <a:r>
              <a:rPr lang="en-US" sz="2000" dirty="0"/>
              <a:t>? (Structural </a:t>
            </a:r>
            <a:r>
              <a:rPr lang="en-US" sz="2000" dirty="0" err="1"/>
              <a:t>Functionalsim</a:t>
            </a:r>
            <a:r>
              <a:rPr lang="en-US" sz="2000" dirty="0"/>
              <a:t>, Neo-Marxism, Symbolic </a:t>
            </a:r>
            <a:r>
              <a:rPr lang="en-US" sz="2000" dirty="0" err="1"/>
              <a:t>Interactionism</a:t>
            </a:r>
            <a:r>
              <a:rPr lang="en-US" sz="2000" dirty="0"/>
              <a:t>, Structural-Functionalist, Feminist)</a:t>
            </a:r>
          </a:p>
          <a:p>
            <a:pPr marL="457200" indent="-457200">
              <a:buFont typeface="Arial" pitchFamily="34" charset="0"/>
              <a:buAutoNum type="arabicPeriod" startAt="4"/>
            </a:pPr>
            <a:endParaRPr lang="en-CA" sz="2000" dirty="0"/>
          </a:p>
          <a:p>
            <a:pPr marL="457200" indent="-457200">
              <a:buAutoNum type="arabicPeriod" startAt="4"/>
            </a:pPr>
            <a:endParaRPr lang="en-US" sz="2000" dirty="0"/>
          </a:p>
          <a:p>
            <a:pPr marL="457200" indent="-457200">
              <a:buAutoNum type="arabicPeriod" startAt="4"/>
            </a:pP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Connecting Current Events to Sociology</a:t>
            </a:r>
            <a:br>
              <a:rPr lang="en-CA" sz="3200" dirty="0">
                <a:solidFill>
                  <a:srgbClr val="0070C0"/>
                </a:solidFill>
              </a:rPr>
            </a:br>
            <a:r>
              <a:rPr lang="en-CA" sz="3200" dirty="0">
                <a:solidFill>
                  <a:srgbClr val="0070C0"/>
                </a:solidFill>
              </a:rPr>
              <a:t>Teacher Model</a:t>
            </a:r>
          </a:p>
        </p:txBody>
      </p:sp>
      <p:sp>
        <p:nvSpPr>
          <p:cNvPr id="3" name="Content Placeholder 2"/>
          <p:cNvSpPr>
            <a:spLocks noGrp="1"/>
          </p:cNvSpPr>
          <p:nvPr>
            <p:ph idx="1"/>
          </p:nvPr>
        </p:nvSpPr>
        <p:spPr/>
        <p:txBody>
          <a:bodyPr>
            <a:normAutofit fontScale="92500" lnSpcReduction="20000"/>
          </a:bodyPr>
          <a:lstStyle/>
          <a:p>
            <a:r>
              <a:rPr lang="en-CA" sz="2000" u="sng" dirty="0"/>
              <a:t>Sociology Theory/Schools of Thought </a:t>
            </a:r>
            <a:r>
              <a:rPr lang="en-CA" sz="2000" dirty="0"/>
              <a:t>can easily be connected to </a:t>
            </a:r>
            <a:r>
              <a:rPr lang="en-CA" sz="2000" u="sng" dirty="0"/>
              <a:t>Current World Events</a:t>
            </a:r>
            <a:r>
              <a:rPr lang="en-CA" sz="2000" dirty="0"/>
              <a:t> as seen in Articles/Videos/Websites</a:t>
            </a:r>
            <a:endParaRPr lang="en-CA" sz="2000" u="sng" dirty="0"/>
          </a:p>
          <a:p>
            <a:pPr>
              <a:buNone/>
            </a:pPr>
            <a:r>
              <a:rPr lang="en-CA" sz="2000" u="sng" dirty="0"/>
              <a:t>Title:</a:t>
            </a:r>
            <a:r>
              <a:rPr lang="en-CA" sz="2000" dirty="0"/>
              <a:t> </a:t>
            </a:r>
            <a:r>
              <a:rPr lang="en-CA" sz="2000" dirty="0">
                <a:solidFill>
                  <a:srgbClr val="0070C0"/>
                </a:solidFill>
              </a:rPr>
              <a:t>Downshifting: Why People are Quitting their Corporate Careers For Craft Jobs</a:t>
            </a:r>
            <a:endParaRPr lang="en-CA" sz="2000" u="sng" dirty="0">
              <a:solidFill>
                <a:srgbClr val="0070C0"/>
              </a:solidFill>
            </a:endParaRPr>
          </a:p>
          <a:p>
            <a:pPr>
              <a:buNone/>
            </a:pPr>
            <a:r>
              <a:rPr lang="en-CA" sz="2000" u="sng" dirty="0"/>
              <a:t>Date:</a:t>
            </a:r>
            <a:r>
              <a:rPr lang="en-CA" sz="2000" i="1" dirty="0">
                <a:solidFill>
                  <a:srgbClr val="0070C0"/>
                </a:solidFill>
              </a:rPr>
              <a:t> </a:t>
            </a:r>
            <a:r>
              <a:rPr lang="en-CA" sz="2000" dirty="0">
                <a:solidFill>
                  <a:srgbClr val="0070C0"/>
                </a:solidFill>
              </a:rPr>
              <a:t>April 5, 2023</a:t>
            </a:r>
          </a:p>
          <a:p>
            <a:pPr>
              <a:buNone/>
            </a:pPr>
            <a:r>
              <a:rPr lang="en-CA" sz="2000" u="sng" dirty="0"/>
              <a:t>Link: </a:t>
            </a:r>
            <a:r>
              <a:rPr lang="en-CA" sz="2000" dirty="0">
                <a:solidFill>
                  <a:srgbClr val="0070C0"/>
                </a:solidFill>
              </a:rPr>
              <a:t>https://theconversation.com/downshifting-why-people-are-quitting-their-corporate-careers-for-craft-jobs-203117</a:t>
            </a:r>
          </a:p>
          <a:p>
            <a:pPr>
              <a:buNone/>
            </a:pPr>
            <a:r>
              <a:rPr lang="en-CA" sz="2000" u="sng" dirty="0"/>
              <a:t>Article Summary</a:t>
            </a:r>
            <a:r>
              <a:rPr lang="en-CA" sz="2000" dirty="0"/>
              <a:t>: In France and other Western societies people are downshifting or changing their corporate jobs to smaller craft jobs.  This is a mystery for sociologists. The result is a lot of highly experienced and qualified managers in lower, craft positions. Many of them had financial backing or help and also had the idea of returning to their former jobs if it didn’t work out. People showed a stronger sense of fulfillment with the craft jobs.</a:t>
            </a:r>
          </a:p>
          <a:p>
            <a:pPr>
              <a:buNone/>
            </a:pPr>
            <a:r>
              <a:rPr lang="en-CA" sz="2000" u="sng" dirty="0"/>
              <a:t>Connection to Sociology</a:t>
            </a:r>
            <a:r>
              <a:rPr lang="en-CA" sz="2000" dirty="0"/>
              <a:t>: People changing and interacting in jobs in society.</a:t>
            </a:r>
          </a:p>
          <a:p>
            <a:pPr>
              <a:buNone/>
            </a:pPr>
            <a:r>
              <a:rPr lang="en-CA" sz="2000" u="sng" dirty="0"/>
              <a:t>Connection to Schools of Thought</a:t>
            </a:r>
            <a:r>
              <a:rPr lang="en-CA" sz="2000" dirty="0"/>
              <a:t>: </a:t>
            </a:r>
            <a:r>
              <a:rPr lang="en-CA" sz="2000" dirty="0">
                <a:solidFill>
                  <a:srgbClr val="0070C0"/>
                </a:solidFill>
              </a:rPr>
              <a:t>Symbolic Interactionism: </a:t>
            </a:r>
            <a:r>
              <a:rPr lang="en-CA" sz="2000" dirty="0"/>
              <a:t>showing behavioural choices of individuals and what they feel is symbolic or important in their lives</a:t>
            </a:r>
            <a:endParaRPr lang="en-CA" sz="2000"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Student Task</a:t>
            </a:r>
            <a:br>
              <a:rPr lang="en-CA" sz="3200" dirty="0">
                <a:solidFill>
                  <a:srgbClr val="FF0000"/>
                </a:solidFill>
              </a:rPr>
            </a:br>
            <a:r>
              <a:rPr lang="en-CA" sz="2400" dirty="0">
                <a:solidFill>
                  <a:srgbClr val="FF0000"/>
                </a:solidFill>
              </a:rPr>
              <a:t>AS Learning Article/Video Oral Sharing</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Work in Groups of 1-3 students</a:t>
            </a:r>
          </a:p>
          <a:p>
            <a:pPr marL="457200" indent="-457200">
              <a:buAutoNum type="arabicPeriod"/>
            </a:pPr>
            <a:r>
              <a:rPr lang="en-CA" sz="2000" dirty="0"/>
              <a:t>Find a </a:t>
            </a:r>
            <a:r>
              <a:rPr lang="en-CA" sz="2000" u="sng" dirty="0">
                <a:solidFill>
                  <a:srgbClr val="FF0000"/>
                </a:solidFill>
              </a:rPr>
              <a:t>Current Events article/video with a headline </a:t>
            </a:r>
            <a:r>
              <a:rPr lang="en-CA" sz="2000" dirty="0"/>
              <a:t>that connects to the Theory/Schools of Thought on  </a:t>
            </a:r>
            <a:r>
              <a:rPr lang="en-CA" sz="2000" u="sng" dirty="0"/>
              <a:t>Sociology</a:t>
            </a:r>
            <a:r>
              <a:rPr lang="en-CA" sz="2000" dirty="0"/>
              <a:t>.  </a:t>
            </a:r>
            <a:r>
              <a:rPr lang="en-CA" sz="2000" i="1" dirty="0"/>
              <a:t>Ex. Slide 12</a:t>
            </a:r>
          </a:p>
          <a:p>
            <a:pPr marL="457200" indent="-457200">
              <a:buNone/>
            </a:pPr>
            <a:r>
              <a:rPr lang="en-CA" sz="2000" dirty="0"/>
              <a:t>3.    Give a very </a:t>
            </a:r>
            <a:r>
              <a:rPr lang="en-CA" sz="2000" u="sng" dirty="0">
                <a:solidFill>
                  <a:srgbClr val="FF0000"/>
                </a:solidFill>
              </a:rPr>
              <a:t>brief summary </a:t>
            </a:r>
            <a:r>
              <a:rPr lang="en-CA" sz="2000" dirty="0"/>
              <a:t>of the article/video.</a:t>
            </a:r>
          </a:p>
          <a:p>
            <a:pPr marL="457200" indent="-457200">
              <a:buNone/>
            </a:pPr>
            <a:r>
              <a:rPr lang="en-CA" sz="2000" dirty="0"/>
              <a:t>4.    Tell how it</a:t>
            </a:r>
            <a:r>
              <a:rPr lang="en-CA" sz="2000" dirty="0">
                <a:solidFill>
                  <a:srgbClr val="FF0000"/>
                </a:solidFill>
              </a:rPr>
              <a:t> </a:t>
            </a:r>
            <a:r>
              <a:rPr lang="en-CA" sz="2000" u="sng" dirty="0">
                <a:solidFill>
                  <a:srgbClr val="FF0000"/>
                </a:solidFill>
              </a:rPr>
              <a:t>connects</a:t>
            </a:r>
            <a:r>
              <a:rPr lang="en-CA" sz="2000" dirty="0">
                <a:solidFill>
                  <a:srgbClr val="FF0000"/>
                </a:solidFill>
              </a:rPr>
              <a:t> </a:t>
            </a:r>
            <a:r>
              <a:rPr lang="en-CA" sz="2000" dirty="0"/>
              <a:t>to the </a:t>
            </a:r>
            <a:r>
              <a:rPr lang="en-CA" sz="2000" u="sng" dirty="0">
                <a:solidFill>
                  <a:srgbClr val="FF0000"/>
                </a:solidFill>
              </a:rPr>
              <a:t>Theory of Sociology/Schools of Thought</a:t>
            </a:r>
            <a:r>
              <a:rPr lang="en-CA" sz="2000" dirty="0"/>
              <a:t>.</a:t>
            </a:r>
          </a:p>
          <a:p>
            <a:pPr marL="457200" indent="-457200">
              <a:buNone/>
            </a:pPr>
            <a:r>
              <a:rPr lang="en-CA" sz="2000" dirty="0"/>
              <a:t>5.     Casually </a:t>
            </a:r>
            <a:r>
              <a:rPr lang="en-CA" sz="2000" dirty="0">
                <a:solidFill>
                  <a:srgbClr val="FF0000"/>
                </a:solidFill>
              </a:rPr>
              <a:t>share your Article/Video </a:t>
            </a:r>
            <a:r>
              <a:rPr lang="en-CA" sz="2000" dirty="0"/>
              <a:t>with the Class.</a:t>
            </a:r>
          </a:p>
          <a:p>
            <a:pPr marL="457200" indent="-457200">
              <a:buAutoNum type="arabicPeriod"/>
            </a:pPr>
            <a:endParaRPr lang="en-CA" sz="2400" i="1" dirty="0"/>
          </a:p>
          <a:p>
            <a:pPr>
              <a:buNone/>
            </a:pPr>
            <a:endParaRPr lang="en-CA"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Resources</a:t>
            </a: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US" sz="1600" dirty="0"/>
              <a:t>Introduction to Sociology</a:t>
            </a:r>
          </a:p>
          <a:p>
            <a:pPr marL="457200" indent="-457200">
              <a:buNone/>
            </a:pPr>
            <a:r>
              <a:rPr lang="en-US" sz="1600" dirty="0">
                <a:hlinkClick r:id="rId3"/>
              </a:rPr>
              <a:t>https://opentextbc.ca/introductiontosociology/chapter/chapter1-an-introduction-to-sociology/</a:t>
            </a:r>
            <a:endParaRPr lang="en-US" sz="1600" dirty="0"/>
          </a:p>
          <a:p>
            <a:pPr marL="457200" indent="-457200">
              <a:buNone/>
            </a:pPr>
            <a:r>
              <a:rPr lang="en-US" sz="1600" dirty="0"/>
              <a:t>2. Sociology Guide</a:t>
            </a:r>
          </a:p>
          <a:p>
            <a:pPr marL="457200" indent="-457200">
              <a:buNone/>
            </a:pPr>
            <a:r>
              <a:rPr lang="en-US" sz="1600" dirty="0">
                <a:hlinkClick r:id="rId4"/>
              </a:rPr>
              <a:t>https://www.sociologyguide.com/introduction-to-sociology/importance-of-sociology.php</a:t>
            </a:r>
            <a:endParaRPr lang="en-US" sz="1600" dirty="0"/>
          </a:p>
          <a:p>
            <a:pPr marL="457200" indent="-457200">
              <a:buNone/>
            </a:pPr>
            <a:r>
              <a:rPr lang="en-US" sz="1600" dirty="0">
                <a:hlinkClick r:id="rId5"/>
              </a:rPr>
              <a:t>https://www.humanservicesedu.org/sociologist/</a:t>
            </a:r>
            <a:endParaRPr lang="en-US" sz="1600" dirty="0"/>
          </a:p>
          <a:p>
            <a:pPr marL="457200" indent="-457200">
              <a:buNone/>
            </a:pPr>
            <a:r>
              <a:rPr lang="en-US" sz="1600" dirty="0">
                <a:hlinkClick r:id="rId6"/>
              </a:rPr>
              <a:t>https://theconversation.com/ca/topics/sociology-400</a:t>
            </a:r>
            <a:endParaRPr lang="en-US" sz="1600" dirty="0"/>
          </a:p>
          <a:p>
            <a:pPr marL="457200" indent="-457200">
              <a:buNone/>
            </a:pPr>
            <a:endParaRPr lang="en-US" sz="1600" dirty="0"/>
          </a:p>
          <a:p>
            <a:pPr marL="457200" indent="-457200">
              <a:buNone/>
            </a:pPr>
            <a:r>
              <a:rPr lang="en-US" sz="1600" dirty="0"/>
              <a:t>3. Theories of Sociology</a:t>
            </a:r>
          </a:p>
          <a:p>
            <a:pPr marL="457200" indent="-457200">
              <a:buNone/>
            </a:pPr>
            <a:r>
              <a:rPr lang="en-US" sz="1600" dirty="0">
                <a:hlinkClick r:id="rId7"/>
              </a:rPr>
              <a:t>https://www.thoughtco.com/sociology-research-and-statistics-s2-3026650</a:t>
            </a:r>
            <a:endParaRPr lang="en-US" sz="1600" dirty="0"/>
          </a:p>
          <a:p>
            <a:pPr marL="457200" indent="-457200">
              <a:buNone/>
            </a:pPr>
            <a:r>
              <a:rPr lang="en-US" sz="1600" dirty="0">
                <a:hlinkClick r:id="rId8"/>
              </a:rPr>
              <a:t>https://courses.lumenlearning.com/sociology/chapter/theoretical-perspectives/</a:t>
            </a:r>
            <a:endParaRPr lang="en-US" sz="1600" dirty="0"/>
          </a:p>
          <a:p>
            <a:pPr marL="457200" indent="-457200">
              <a:buNone/>
            </a:pPr>
            <a:r>
              <a:rPr lang="en-US" sz="1600" dirty="0"/>
              <a:t>4. Video</a:t>
            </a:r>
          </a:p>
          <a:p>
            <a:pPr marL="457200" indent="-457200">
              <a:buNone/>
            </a:pPr>
            <a:r>
              <a:rPr lang="en-US" sz="1600" dirty="0">
                <a:hlinkClick r:id="rId9"/>
              </a:rPr>
              <a:t>https://www.youtube.com/watch?v=32KG_ba_NJc</a:t>
            </a:r>
            <a:endParaRPr lang="en-US" sz="1600" dirty="0"/>
          </a:p>
          <a:p>
            <a:pPr marL="457200" indent="-457200">
              <a:buNone/>
            </a:pPr>
            <a:r>
              <a:rPr lang="en-US" sz="1600" dirty="0">
                <a:hlinkClick r:id="rId10"/>
              </a:rPr>
              <a:t>https://www.khanacademy.org/test-prep/mcat/society-and-culture/social-structures/v/social-theories-overview</a:t>
            </a:r>
            <a:endParaRPr lang="en-US" sz="1600" dirty="0"/>
          </a:p>
          <a:p>
            <a:pPr marL="457200" indent="-457200">
              <a:buNone/>
            </a:pPr>
            <a:r>
              <a:rPr lang="en-US" sz="1600" dirty="0">
                <a:hlinkClick r:id="rId11"/>
              </a:rPr>
              <a:t>https://www.youtube.com/watch?v=gR3igiwaeyc</a:t>
            </a:r>
            <a:endParaRPr lang="en-US" sz="1600" dirty="0"/>
          </a:p>
          <a:p>
            <a:pPr marL="457200" indent="-457200">
              <a:buNone/>
            </a:pPr>
            <a:r>
              <a:rPr lang="en-US" sz="1600" dirty="0">
                <a:hlinkClick r:id="rId12"/>
              </a:rPr>
              <a:t>https://www.youtube.com/watch?v=wFgot8TJtmo</a:t>
            </a:r>
            <a:endParaRPr lang="en-US" sz="1600" dirty="0"/>
          </a:p>
          <a:p>
            <a:pPr marL="457200" indent="-457200">
              <a:buNone/>
            </a:pPr>
            <a:endParaRPr lang="en-US" sz="1600" dirty="0"/>
          </a:p>
          <a:p>
            <a:pPr marL="457200" indent="-457200">
              <a:buNone/>
            </a:pPr>
            <a:endParaRPr lang="en-US" sz="2000" dirty="0"/>
          </a:p>
          <a:p>
            <a:pPr marL="457200" indent="-457200">
              <a:buNone/>
            </a:pPr>
            <a:endParaRPr lang="en-US" sz="2000" dirty="0"/>
          </a:p>
          <a:p>
            <a:pPr marL="457200" indent="-457200">
              <a:buNone/>
            </a:pP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Applying the 3 Disciplines in Social Studies</a:t>
            </a:r>
            <a:br>
              <a:rPr lang="en-CA" sz="3200" dirty="0"/>
            </a:br>
            <a:endParaRPr lang="en-CA" sz="2800" dirty="0"/>
          </a:p>
        </p:txBody>
      </p:sp>
      <p:sp>
        <p:nvSpPr>
          <p:cNvPr id="3" name="Content Placeholder 2"/>
          <p:cNvSpPr>
            <a:spLocks noGrp="1"/>
          </p:cNvSpPr>
          <p:nvPr>
            <p:ph idx="1"/>
          </p:nvPr>
        </p:nvSpPr>
        <p:spPr/>
        <p:txBody>
          <a:bodyPr/>
          <a:lstStyle/>
          <a:p>
            <a:r>
              <a:rPr lang="en-CA" sz="2400" dirty="0"/>
              <a:t>Remember the </a:t>
            </a:r>
            <a:r>
              <a:rPr lang="en-CA" sz="2400" dirty="0">
                <a:solidFill>
                  <a:srgbClr val="0070C0"/>
                </a:solidFill>
              </a:rPr>
              <a:t>Names and Definitions </a:t>
            </a:r>
            <a:r>
              <a:rPr lang="en-CA" sz="2400" dirty="0"/>
              <a:t>of each of the </a:t>
            </a:r>
            <a:r>
              <a:rPr lang="en-CA" sz="2400" dirty="0">
                <a:solidFill>
                  <a:srgbClr val="0070C0"/>
                </a:solidFill>
              </a:rPr>
              <a:t>3 Disciplines in Social </a:t>
            </a:r>
            <a:r>
              <a:rPr lang="en-CA" sz="2400" dirty="0"/>
              <a:t>Studies.</a:t>
            </a:r>
          </a:p>
          <a:p>
            <a:endParaRPr lang="en-CA" sz="2400" dirty="0"/>
          </a:p>
          <a:p>
            <a:r>
              <a:rPr lang="en-CA" sz="2400" dirty="0"/>
              <a:t>See the </a:t>
            </a:r>
            <a:r>
              <a:rPr lang="en-CA" sz="2400" dirty="0">
                <a:solidFill>
                  <a:srgbClr val="0070C0"/>
                </a:solidFill>
              </a:rPr>
              <a:t>Intro to HSB4U PPT </a:t>
            </a:r>
            <a:r>
              <a:rPr lang="en-CA" sz="2400" dirty="0"/>
              <a:t>if you have forgotten these.</a:t>
            </a:r>
          </a:p>
          <a:p>
            <a:endParaRPr lang="en-CA" sz="2400" dirty="0"/>
          </a:p>
          <a:p>
            <a:r>
              <a:rPr lang="en-CA" sz="2400" dirty="0"/>
              <a:t>Focus on </a:t>
            </a:r>
            <a:r>
              <a:rPr lang="en-CA" sz="2400" dirty="0">
                <a:solidFill>
                  <a:srgbClr val="0070C0"/>
                </a:solidFill>
              </a:rPr>
              <a:t>connecting these 3 Disciplines </a:t>
            </a:r>
            <a:r>
              <a:rPr lang="en-CA" sz="2400" dirty="0"/>
              <a:t>and their </a:t>
            </a:r>
            <a:r>
              <a:rPr lang="en-CA" sz="2400" dirty="0">
                <a:solidFill>
                  <a:srgbClr val="0070C0"/>
                </a:solidFill>
              </a:rPr>
              <a:t>particular Theories </a:t>
            </a:r>
            <a:r>
              <a:rPr lang="en-CA" sz="2400" dirty="0"/>
              <a:t>to </a:t>
            </a:r>
            <a:r>
              <a:rPr lang="en-CA" sz="2400" dirty="0">
                <a:solidFill>
                  <a:srgbClr val="0070C0"/>
                </a:solidFill>
              </a:rPr>
              <a:t>each topic in global social challenges </a:t>
            </a:r>
            <a:r>
              <a:rPr lang="en-CA" sz="2400" dirty="0"/>
              <a:t>that you are exploring.</a:t>
            </a:r>
          </a:p>
          <a:p>
            <a:pPr marL="457200" indent="-457200">
              <a:buNone/>
            </a:pP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CA" sz="3200" dirty="0">
                <a:solidFill>
                  <a:srgbClr val="0070C0"/>
                </a:solidFill>
              </a:rPr>
            </a:br>
            <a:br>
              <a:rPr lang="en-CA" sz="3200" dirty="0">
                <a:solidFill>
                  <a:srgbClr val="0070C0"/>
                </a:solidFill>
              </a:rPr>
            </a:br>
            <a:r>
              <a:rPr lang="en-CA" sz="2700" dirty="0">
                <a:solidFill>
                  <a:srgbClr val="0070C0"/>
                </a:solidFill>
              </a:rPr>
              <a:t>Anthropology: Slides 3-4</a:t>
            </a:r>
            <a:br>
              <a:rPr lang="en-CA" sz="2700" dirty="0">
                <a:solidFill>
                  <a:srgbClr val="0070C0"/>
                </a:solidFill>
              </a:rPr>
            </a:br>
            <a:r>
              <a:rPr lang="en-CA" sz="2200" dirty="0">
                <a:solidFill>
                  <a:srgbClr val="FF0000"/>
                </a:solidFill>
              </a:rPr>
              <a:t>AS Learning Student Task: Select any 2 Questions</a:t>
            </a:r>
            <a:br>
              <a:rPr lang="en-CA" sz="2200" dirty="0">
                <a:solidFill>
                  <a:srgbClr val="FF0000"/>
                </a:solidFill>
              </a:rPr>
            </a:br>
            <a:r>
              <a:rPr lang="en-CA" sz="2200" dirty="0">
                <a:solidFill>
                  <a:srgbClr val="FF0000"/>
                </a:solidFill>
              </a:rPr>
              <a:t> to casually share with your group</a:t>
            </a:r>
            <a:br>
              <a:rPr lang="en-CA" sz="3200" dirty="0">
                <a:solidFill>
                  <a:srgbClr val="0070C0"/>
                </a:solidFill>
              </a:rPr>
            </a:br>
            <a:br>
              <a:rPr lang="en-CA" sz="3200" dirty="0">
                <a:solidFill>
                  <a:srgbClr val="0070C0"/>
                </a:solidFill>
              </a:rPr>
            </a:br>
            <a:endParaRPr lang="en-CA" sz="3200" dirty="0">
              <a:solidFill>
                <a:srgbClr val="0070C0"/>
              </a:solidFill>
            </a:endParaRPr>
          </a:p>
        </p:txBody>
      </p:sp>
      <p:sp>
        <p:nvSpPr>
          <p:cNvPr id="3" name="Content Placeholder 2"/>
          <p:cNvSpPr>
            <a:spLocks noGrp="1"/>
          </p:cNvSpPr>
          <p:nvPr>
            <p:ph idx="1"/>
          </p:nvPr>
        </p:nvSpPr>
        <p:spPr/>
        <p:txBody>
          <a:bodyPr>
            <a:normAutofit lnSpcReduction="10000"/>
          </a:bodyPr>
          <a:lstStyle/>
          <a:p>
            <a:pPr marL="457200" indent="-457200">
              <a:buNone/>
            </a:pPr>
            <a:r>
              <a:rPr lang="en-CA" sz="2000" u="sng" dirty="0"/>
              <a:t>Key Questions</a:t>
            </a:r>
          </a:p>
          <a:p>
            <a:pPr marL="457200" indent="-457200">
              <a:buAutoNum type="arabicPeriod"/>
            </a:pPr>
            <a:endParaRPr lang="en-CA" sz="2000" dirty="0"/>
          </a:p>
          <a:p>
            <a:pPr marL="457200" indent="-457200">
              <a:buAutoNum type="arabicPeriod"/>
            </a:pPr>
            <a:r>
              <a:rPr lang="en-CA" sz="2000" dirty="0"/>
              <a:t>What is </a:t>
            </a:r>
            <a:r>
              <a:rPr lang="en-CA" sz="2000" dirty="0">
                <a:solidFill>
                  <a:srgbClr val="0070C0"/>
                </a:solidFill>
              </a:rPr>
              <a:t>Anthropology</a:t>
            </a:r>
            <a:r>
              <a:rPr lang="en-CA" sz="2000" dirty="0"/>
              <a:t>? What is an </a:t>
            </a:r>
            <a:r>
              <a:rPr lang="en-CA" sz="2000" dirty="0">
                <a:solidFill>
                  <a:srgbClr val="0070C0"/>
                </a:solidFill>
              </a:rPr>
              <a:t>Anthropologist</a:t>
            </a:r>
            <a:r>
              <a:rPr lang="en-CA" sz="2000" dirty="0"/>
              <a:t>?  How do they </a:t>
            </a:r>
            <a:r>
              <a:rPr lang="en-CA" sz="2000" dirty="0">
                <a:solidFill>
                  <a:srgbClr val="0070C0"/>
                </a:solidFill>
              </a:rPr>
              <a:t>conduct/perform their work</a:t>
            </a:r>
            <a:r>
              <a:rPr lang="en-CA" sz="2000" dirty="0"/>
              <a:t>?</a:t>
            </a:r>
          </a:p>
          <a:p>
            <a:pPr marL="457200" indent="-457200">
              <a:buAutoNum type="arabicPeriod"/>
            </a:pPr>
            <a:endParaRPr lang="en-CA" sz="2000" dirty="0"/>
          </a:p>
          <a:p>
            <a:pPr marL="457200" indent="-457200">
              <a:buAutoNum type="arabicPeriod"/>
            </a:pPr>
            <a:endParaRPr lang="en-CA" sz="2000" dirty="0"/>
          </a:p>
          <a:p>
            <a:pPr marL="457200" indent="-457200">
              <a:buAutoNum type="arabicPeriod"/>
            </a:pPr>
            <a:r>
              <a:rPr lang="en-CA" sz="2000" dirty="0"/>
              <a:t>Name a famous </a:t>
            </a:r>
            <a:r>
              <a:rPr lang="en-CA" sz="2000" dirty="0">
                <a:solidFill>
                  <a:srgbClr val="0070C0"/>
                </a:solidFill>
              </a:rPr>
              <a:t>Anthropologist</a:t>
            </a:r>
            <a:r>
              <a:rPr lang="en-CA" sz="2000" dirty="0"/>
              <a:t>.  </a:t>
            </a:r>
            <a:r>
              <a:rPr lang="en-CA" sz="2000" dirty="0">
                <a:solidFill>
                  <a:srgbClr val="0070C0"/>
                </a:solidFill>
              </a:rPr>
              <a:t>Where</a:t>
            </a:r>
            <a:r>
              <a:rPr lang="en-CA" sz="2000" dirty="0"/>
              <a:t> was he from and </a:t>
            </a:r>
            <a:r>
              <a:rPr lang="en-CA" sz="2000" dirty="0">
                <a:solidFill>
                  <a:srgbClr val="0070C0"/>
                </a:solidFill>
              </a:rPr>
              <a:t>when</a:t>
            </a:r>
            <a:r>
              <a:rPr lang="en-CA" sz="2000" dirty="0"/>
              <a:t> did he live?</a:t>
            </a:r>
          </a:p>
          <a:p>
            <a:pPr marL="457200" indent="-457200">
              <a:buAutoNum type="arabicPeriod"/>
            </a:pPr>
            <a:endParaRPr lang="en-CA" sz="2000" dirty="0"/>
          </a:p>
          <a:p>
            <a:pPr marL="457200" indent="-457200">
              <a:buAutoNum type="arabicPeriod"/>
            </a:pPr>
            <a:r>
              <a:rPr lang="en-CA" sz="2000" dirty="0"/>
              <a:t>What is </a:t>
            </a:r>
            <a:r>
              <a:rPr lang="en-CA" sz="2000" dirty="0">
                <a:solidFill>
                  <a:srgbClr val="0070C0"/>
                </a:solidFill>
              </a:rPr>
              <a:t>Ethnography</a:t>
            </a:r>
            <a:r>
              <a:rPr lang="en-CA" sz="2000" dirty="0"/>
              <a:t>?  Do all </a:t>
            </a:r>
            <a:r>
              <a:rPr lang="en-CA" sz="2000" dirty="0">
                <a:solidFill>
                  <a:srgbClr val="0070C0"/>
                </a:solidFill>
              </a:rPr>
              <a:t>Anthropologists</a:t>
            </a:r>
            <a:r>
              <a:rPr lang="en-CA" sz="2000" dirty="0"/>
              <a:t> use this </a:t>
            </a:r>
            <a:r>
              <a:rPr lang="en-CA" sz="2000" dirty="0">
                <a:solidFill>
                  <a:srgbClr val="0070C0"/>
                </a:solidFill>
              </a:rPr>
              <a:t>approach</a:t>
            </a:r>
            <a:r>
              <a:rPr lang="en-CA" sz="2000" dirty="0"/>
              <a:t> to </a:t>
            </a:r>
            <a:r>
              <a:rPr lang="en-CA" sz="2000" dirty="0">
                <a:solidFill>
                  <a:srgbClr val="0070C0"/>
                </a:solidFill>
              </a:rPr>
              <a:t>perform </a:t>
            </a:r>
            <a:r>
              <a:rPr lang="en-CA" sz="2000" dirty="0"/>
              <a:t>their work?</a:t>
            </a:r>
          </a:p>
          <a:p>
            <a:pPr marL="457200" indent="-457200">
              <a:buNone/>
            </a:pPr>
            <a:endParaRPr lang="en-CA" sz="2000" dirty="0"/>
          </a:p>
          <a:p>
            <a:pPr marL="457200" indent="-457200">
              <a:buNone/>
            </a:pPr>
            <a:r>
              <a:rPr lang="en-CA" sz="2000" dirty="0"/>
              <a:t>4.     Next Slide for </a:t>
            </a:r>
            <a:r>
              <a:rPr lang="en-CA" sz="2000" dirty="0">
                <a:solidFill>
                  <a:srgbClr val="0070C0"/>
                </a:solidFill>
              </a:rPr>
              <a:t>Question 4</a:t>
            </a:r>
          </a:p>
          <a:p>
            <a:pPr marL="457200" indent="-457200">
              <a:buAutoNum type="arabicPeriod"/>
            </a:pP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3200" dirty="0">
                <a:solidFill>
                  <a:srgbClr val="0070C0"/>
                </a:solidFill>
              </a:rPr>
              <a:t>Anthropology: Slides 3-4</a:t>
            </a:r>
            <a:br>
              <a:rPr lang="en-CA" sz="3200" dirty="0">
                <a:solidFill>
                  <a:srgbClr val="0070C0"/>
                </a:solidFill>
              </a:rPr>
            </a:br>
            <a:r>
              <a:rPr lang="en-CA" sz="2700" dirty="0">
                <a:solidFill>
                  <a:srgbClr val="FF0000"/>
                </a:solidFill>
              </a:rPr>
              <a:t>AS Learning Student Task</a:t>
            </a:r>
            <a:br>
              <a:rPr lang="en-CA" sz="3200" dirty="0">
                <a:solidFill>
                  <a:srgbClr val="0070C0"/>
                </a:solidFill>
              </a:rPr>
            </a:br>
            <a:endParaRPr lang="en-CA" sz="2800" dirty="0"/>
          </a:p>
        </p:txBody>
      </p:sp>
      <p:sp>
        <p:nvSpPr>
          <p:cNvPr id="3" name="Content Placeholder 2"/>
          <p:cNvSpPr>
            <a:spLocks noGrp="1"/>
          </p:cNvSpPr>
          <p:nvPr>
            <p:ph idx="1"/>
          </p:nvPr>
        </p:nvSpPr>
        <p:spPr/>
        <p:txBody>
          <a:bodyPr>
            <a:normAutofit/>
          </a:bodyPr>
          <a:lstStyle/>
          <a:p>
            <a:pPr marL="457200" indent="-457200">
              <a:buAutoNum type="arabicPeriod" startAt="4"/>
            </a:pPr>
            <a:r>
              <a:rPr lang="en-CA" sz="2000" dirty="0"/>
              <a:t>Think about the </a:t>
            </a:r>
            <a:r>
              <a:rPr lang="en-CA" sz="2000" dirty="0">
                <a:solidFill>
                  <a:srgbClr val="0070C0"/>
                </a:solidFill>
              </a:rPr>
              <a:t>3 theories of Anthropology </a:t>
            </a:r>
            <a:r>
              <a:rPr lang="en-CA" sz="2000" dirty="0"/>
              <a:t>(Structuralism, Functionalism and  Cultural Materialism). </a:t>
            </a:r>
          </a:p>
          <a:p>
            <a:pPr marL="457200" indent="-457200"/>
            <a:endParaRPr lang="en-CA" sz="2000" dirty="0">
              <a:solidFill>
                <a:srgbClr val="0070C0"/>
              </a:solidFill>
            </a:endParaRPr>
          </a:p>
          <a:p>
            <a:pPr marL="457200" indent="-457200"/>
            <a:r>
              <a:rPr lang="en-CA" sz="2000" dirty="0">
                <a:solidFill>
                  <a:srgbClr val="0070C0"/>
                </a:solidFill>
              </a:rPr>
              <a:t>Briefly describe </a:t>
            </a:r>
            <a:r>
              <a:rPr lang="en-CA" sz="2000" dirty="0"/>
              <a:t>each theory</a:t>
            </a:r>
          </a:p>
          <a:p>
            <a:pPr marL="457200" indent="-457200"/>
            <a:endParaRPr lang="en-CA" sz="2000" dirty="0">
              <a:solidFill>
                <a:srgbClr val="0070C0"/>
              </a:solidFill>
            </a:endParaRPr>
          </a:p>
          <a:p>
            <a:pPr marL="457200" indent="-457200"/>
            <a:r>
              <a:rPr lang="en-CA" sz="2000" dirty="0">
                <a:solidFill>
                  <a:srgbClr val="0070C0"/>
                </a:solidFill>
              </a:rPr>
              <a:t>How will you identify each theory </a:t>
            </a:r>
            <a:r>
              <a:rPr lang="en-CA" sz="2000" dirty="0"/>
              <a:t>when analyzing global social challenges?</a:t>
            </a:r>
          </a:p>
          <a:p>
            <a:pPr marL="457200" indent="-457200"/>
            <a:endParaRPr lang="en-CA" sz="2000" dirty="0"/>
          </a:p>
          <a:p>
            <a:pPr marL="457200" indent="-457200"/>
            <a:r>
              <a:rPr lang="en-CA" sz="2000" dirty="0"/>
              <a:t>What are some </a:t>
            </a:r>
            <a:r>
              <a:rPr lang="en-CA" sz="2000" dirty="0">
                <a:solidFill>
                  <a:srgbClr val="0070C0"/>
                </a:solidFill>
              </a:rPr>
              <a:t>key words and clues </a:t>
            </a:r>
            <a:r>
              <a:rPr lang="en-CA" sz="2000" dirty="0"/>
              <a:t>to help you </a:t>
            </a:r>
            <a:r>
              <a:rPr lang="en-CA" sz="2000" dirty="0">
                <a:solidFill>
                  <a:srgbClr val="0070C0"/>
                </a:solidFill>
              </a:rPr>
              <a:t>connect these theories </a:t>
            </a:r>
            <a:r>
              <a:rPr lang="en-CA" sz="2000" dirty="0"/>
              <a:t>to your</a:t>
            </a:r>
            <a:r>
              <a:rPr lang="en-CA" sz="2000" dirty="0">
                <a:solidFill>
                  <a:srgbClr val="0070C0"/>
                </a:solidFill>
              </a:rPr>
              <a:t> global social challenge</a:t>
            </a:r>
            <a:r>
              <a:rPr lang="en-CA" sz="2000" dirty="0"/>
              <a:t>?</a:t>
            </a:r>
          </a:p>
          <a:p>
            <a:pPr marL="457200" indent="-457200"/>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Resources</a:t>
            </a:r>
          </a:p>
        </p:txBody>
      </p:sp>
      <p:sp>
        <p:nvSpPr>
          <p:cNvPr id="3" name="Content Placeholder 2"/>
          <p:cNvSpPr>
            <a:spLocks noGrp="1"/>
          </p:cNvSpPr>
          <p:nvPr>
            <p:ph idx="1"/>
          </p:nvPr>
        </p:nvSpPr>
        <p:spPr/>
        <p:txBody>
          <a:bodyPr>
            <a:normAutofit lnSpcReduction="10000"/>
          </a:bodyPr>
          <a:lstStyle/>
          <a:p>
            <a:pPr>
              <a:buNone/>
            </a:pPr>
            <a:r>
              <a:rPr lang="en-CA" sz="1600" u="sng" dirty="0"/>
              <a:t>Websites</a:t>
            </a:r>
          </a:p>
          <a:p>
            <a:pPr>
              <a:buNone/>
            </a:pPr>
            <a:r>
              <a:rPr lang="en-CA" sz="1600" dirty="0"/>
              <a:t>Anthropology Study Skills Guide</a:t>
            </a:r>
          </a:p>
          <a:p>
            <a:pPr>
              <a:buNone/>
            </a:pPr>
            <a:r>
              <a:rPr lang="en-CA" sz="1600" dirty="0">
                <a:hlinkClick r:id="rId3"/>
              </a:rPr>
              <a:t>https://www.educationcorner.com/anthropology-study-skills-guide.html</a:t>
            </a:r>
            <a:endParaRPr lang="en-CA" sz="1600" dirty="0"/>
          </a:p>
          <a:p>
            <a:pPr>
              <a:buNone/>
            </a:pPr>
            <a:r>
              <a:rPr lang="en-CA" sz="1600" dirty="0">
                <a:hlinkClick r:id="rId4"/>
              </a:rPr>
              <a:t>https://www.sciencedaily.com/news/fossils_ruins/anthropology/</a:t>
            </a:r>
            <a:endParaRPr lang="en-CA" sz="1600" dirty="0"/>
          </a:p>
          <a:p>
            <a:pPr>
              <a:buNone/>
            </a:pPr>
            <a:r>
              <a:rPr lang="en-CA" sz="1600" dirty="0"/>
              <a:t>Ethnography</a:t>
            </a:r>
          </a:p>
          <a:p>
            <a:pPr>
              <a:buNone/>
            </a:pPr>
            <a:r>
              <a:rPr lang="en-CA" sz="1600" dirty="0">
                <a:hlinkClick r:id="rId5"/>
              </a:rPr>
              <a:t>https://www.anthroencyclopedia.com/entry/ethnography</a:t>
            </a:r>
            <a:endParaRPr lang="en-CA" sz="1600" dirty="0"/>
          </a:p>
          <a:p>
            <a:pPr>
              <a:buNone/>
            </a:pPr>
            <a:r>
              <a:rPr lang="en-CA" sz="1600" dirty="0">
                <a:hlinkClick r:id="rId6"/>
              </a:rPr>
              <a:t>https://www.discoveranthropology.org.uk/about-anthropology/fieldwork/ethnography.html</a:t>
            </a:r>
            <a:endParaRPr lang="en-CA" sz="1600" dirty="0"/>
          </a:p>
          <a:p>
            <a:pPr>
              <a:buNone/>
            </a:pPr>
            <a:r>
              <a:rPr lang="en-CA" sz="1600" dirty="0"/>
              <a:t>Theories in Anthropology</a:t>
            </a:r>
          </a:p>
          <a:p>
            <a:pPr>
              <a:buNone/>
            </a:pPr>
            <a:r>
              <a:rPr lang="en-CA" sz="1600" dirty="0">
                <a:hlinkClick r:id="rId7"/>
              </a:rPr>
              <a:t>https://www.livescience.com/44833-what-is-anthropology.html</a:t>
            </a:r>
            <a:endParaRPr lang="en-CA" sz="1600" dirty="0"/>
          </a:p>
          <a:p>
            <a:pPr>
              <a:buNone/>
            </a:pPr>
            <a:r>
              <a:rPr lang="en-CA" sz="1600" dirty="0">
                <a:hlinkClick r:id="rId8"/>
              </a:rPr>
              <a:t>https://socialsci.libretexts.org/Bookshelves/Anthropology/Cultural_Anthropology/Book%3A_Cultural_Anthropology_(Evans)/03%3A_Anthropological_Theory</a:t>
            </a:r>
            <a:endParaRPr lang="en-CA" sz="1600" dirty="0"/>
          </a:p>
          <a:p>
            <a:pPr>
              <a:buNone/>
            </a:pPr>
            <a:r>
              <a:rPr lang="en-CA" sz="1600" u="sng" dirty="0">
                <a:hlinkClick r:id="rId9"/>
              </a:rPr>
              <a:t>https://bestaccreditedcolleges.org/articles/anthropologist-job-description-duties-and-requirements.html</a:t>
            </a:r>
            <a:endParaRPr lang="en-CA" sz="1600" u="sng" dirty="0"/>
          </a:p>
          <a:p>
            <a:pPr>
              <a:buNone/>
            </a:pPr>
            <a:r>
              <a:rPr lang="en-CA" sz="1600" u="sng" dirty="0">
                <a:hlinkClick r:id="rId4"/>
              </a:rPr>
              <a:t>https://www.sciencedaily.com/news/fossils_ruins/anthropology/</a:t>
            </a:r>
            <a:endParaRPr lang="en-CA" sz="1600" u="sng" dirty="0"/>
          </a:p>
          <a:p>
            <a:pPr>
              <a:buNone/>
            </a:pPr>
            <a:endParaRPr lang="en-CA" sz="1600" u="sng" dirty="0"/>
          </a:p>
          <a:p>
            <a:pPr>
              <a:buNone/>
            </a:pPr>
            <a:r>
              <a:rPr lang="en-CA" sz="1600" u="sng" dirty="0"/>
              <a:t>Video:</a:t>
            </a:r>
          </a:p>
          <a:p>
            <a:pPr>
              <a:buNone/>
            </a:pPr>
            <a:r>
              <a:rPr lang="en-CA" sz="1600" dirty="0">
                <a:hlinkClick r:id="rId10"/>
              </a:rPr>
              <a:t>https://www.youtube.com/watch?v=bbroTr4r0bo</a:t>
            </a:r>
            <a:endParaRPr lang="en-CA" sz="1600" dirty="0"/>
          </a:p>
          <a:p>
            <a:pPr>
              <a:buNone/>
            </a:pPr>
            <a:endParaRPr lang="en-CA" sz="1600" dirty="0"/>
          </a:p>
          <a:p>
            <a:pPr>
              <a:buNone/>
            </a:pPr>
            <a:endParaRPr lang="en-CA" sz="1600" dirty="0"/>
          </a:p>
          <a:p>
            <a:pPr>
              <a:buNone/>
            </a:pPr>
            <a:endParaRPr lang="en-CA" sz="1600"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3200" dirty="0">
                <a:solidFill>
                  <a:srgbClr val="7030A0"/>
                </a:solidFill>
              </a:rPr>
              <a:t>Psychology </a:t>
            </a:r>
            <a:br>
              <a:rPr lang="en-CA" sz="3200" dirty="0">
                <a:solidFill>
                  <a:srgbClr val="7030A0"/>
                </a:solidFill>
              </a:rPr>
            </a:br>
            <a:r>
              <a:rPr lang="en-CA" sz="2800" dirty="0">
                <a:solidFill>
                  <a:srgbClr val="FF0000"/>
                </a:solidFill>
              </a:rPr>
              <a:t> </a:t>
            </a:r>
            <a:r>
              <a:rPr lang="en-CA" sz="2200" dirty="0">
                <a:solidFill>
                  <a:srgbClr val="FF0000"/>
                </a:solidFill>
              </a:rPr>
              <a:t>AS Learning Student Task: Select any 2 Questions</a:t>
            </a:r>
            <a:br>
              <a:rPr lang="en-CA" sz="2200" dirty="0">
                <a:solidFill>
                  <a:srgbClr val="FF0000"/>
                </a:solidFill>
              </a:rPr>
            </a:br>
            <a:r>
              <a:rPr lang="en-CA" sz="2200" dirty="0">
                <a:solidFill>
                  <a:srgbClr val="FF0000"/>
                </a:solidFill>
              </a:rPr>
              <a:t> to casually share with your group</a:t>
            </a:r>
          </a:p>
        </p:txBody>
      </p:sp>
      <p:sp>
        <p:nvSpPr>
          <p:cNvPr id="3" name="Content Placeholder 2"/>
          <p:cNvSpPr>
            <a:spLocks noGrp="1"/>
          </p:cNvSpPr>
          <p:nvPr>
            <p:ph idx="1"/>
          </p:nvPr>
        </p:nvSpPr>
        <p:spPr/>
        <p:txBody>
          <a:bodyPr>
            <a:normAutofit fontScale="92500" lnSpcReduction="10000"/>
          </a:bodyPr>
          <a:lstStyle/>
          <a:p>
            <a:pPr marL="457200" indent="-457200">
              <a:buNone/>
            </a:pPr>
            <a:r>
              <a:rPr lang="en-CA" sz="2000" u="sng" dirty="0"/>
              <a:t>Key Questions:</a:t>
            </a:r>
          </a:p>
          <a:p>
            <a:pPr marL="457200" indent="-457200">
              <a:buAutoNum type="arabicPeriod"/>
            </a:pPr>
            <a:r>
              <a:rPr lang="en-CA" sz="2000" dirty="0"/>
              <a:t>What is </a:t>
            </a:r>
            <a:r>
              <a:rPr lang="en-CA" sz="2000" dirty="0">
                <a:solidFill>
                  <a:srgbClr val="0070C0"/>
                </a:solidFill>
              </a:rPr>
              <a:t>Psychology</a:t>
            </a:r>
            <a:r>
              <a:rPr lang="en-CA" sz="2000" dirty="0"/>
              <a:t>? What is a </a:t>
            </a:r>
            <a:r>
              <a:rPr lang="en-CA" sz="2000" dirty="0">
                <a:solidFill>
                  <a:srgbClr val="0070C0"/>
                </a:solidFill>
              </a:rPr>
              <a:t>Psychologist</a:t>
            </a:r>
            <a:r>
              <a:rPr lang="en-CA" sz="2000" dirty="0"/>
              <a:t>? How do they </a:t>
            </a:r>
            <a:r>
              <a:rPr lang="en-CA" sz="2000" dirty="0">
                <a:solidFill>
                  <a:srgbClr val="0070C0"/>
                </a:solidFill>
              </a:rPr>
              <a:t>conduct/perform</a:t>
            </a:r>
            <a:r>
              <a:rPr lang="en-CA" sz="2000" dirty="0"/>
              <a:t> their work?</a:t>
            </a:r>
          </a:p>
          <a:p>
            <a:pPr marL="457200" indent="-457200">
              <a:buNone/>
            </a:pPr>
            <a:r>
              <a:rPr lang="en-CA" sz="2000" dirty="0"/>
              <a:t>  </a:t>
            </a:r>
          </a:p>
          <a:p>
            <a:pPr marL="457200" indent="-457200">
              <a:buNone/>
            </a:pPr>
            <a:r>
              <a:rPr lang="en-CA" sz="2000" dirty="0"/>
              <a:t>2.  Name a </a:t>
            </a:r>
            <a:r>
              <a:rPr lang="en-CA" sz="2000" dirty="0">
                <a:solidFill>
                  <a:srgbClr val="0070C0"/>
                </a:solidFill>
              </a:rPr>
              <a:t>famous Psychologist</a:t>
            </a:r>
            <a:r>
              <a:rPr lang="en-CA" sz="2000" dirty="0"/>
              <a:t>.  </a:t>
            </a:r>
            <a:r>
              <a:rPr lang="en-CA" sz="2000" dirty="0">
                <a:solidFill>
                  <a:srgbClr val="0070C0"/>
                </a:solidFill>
              </a:rPr>
              <a:t>Where</a:t>
            </a:r>
            <a:r>
              <a:rPr lang="en-CA" sz="2000" dirty="0"/>
              <a:t> was he from?  </a:t>
            </a:r>
            <a:r>
              <a:rPr lang="en-CA" sz="2000" dirty="0">
                <a:solidFill>
                  <a:srgbClr val="0070C0"/>
                </a:solidFill>
              </a:rPr>
              <a:t>When</a:t>
            </a:r>
            <a:r>
              <a:rPr lang="en-CA" sz="2000" dirty="0"/>
              <a:t> did he live?</a:t>
            </a:r>
          </a:p>
          <a:p>
            <a:pPr marL="457200" indent="-457200">
              <a:buAutoNum type="arabicPeriod"/>
            </a:pPr>
            <a:endParaRPr lang="en-CA" sz="2000" dirty="0"/>
          </a:p>
          <a:p>
            <a:pPr marL="457200" indent="-457200">
              <a:buAutoNum type="arabicPeriod" startAt="3"/>
            </a:pPr>
            <a:r>
              <a:rPr lang="en-CA" sz="2000" dirty="0"/>
              <a:t>Think about the </a:t>
            </a:r>
            <a:r>
              <a:rPr lang="en-CA" sz="2000" dirty="0">
                <a:solidFill>
                  <a:srgbClr val="0070C0"/>
                </a:solidFill>
              </a:rPr>
              <a:t>3</a:t>
            </a:r>
            <a:r>
              <a:rPr lang="en-CA" sz="2000" dirty="0"/>
              <a:t> </a:t>
            </a:r>
            <a:r>
              <a:rPr lang="en-CA" sz="2000" dirty="0">
                <a:solidFill>
                  <a:srgbClr val="0070C0"/>
                </a:solidFill>
              </a:rPr>
              <a:t>Theories on Psychology</a:t>
            </a:r>
            <a:r>
              <a:rPr lang="en-CA" sz="2000" dirty="0"/>
              <a:t> (Psychoanalytic Theory, Behaviourism, Learning Theory).</a:t>
            </a:r>
          </a:p>
          <a:p>
            <a:pPr marL="457200" indent="-457200"/>
            <a:r>
              <a:rPr lang="en-CA" sz="2000" dirty="0">
                <a:solidFill>
                  <a:srgbClr val="0070C0"/>
                </a:solidFill>
              </a:rPr>
              <a:t>Briefly describe </a:t>
            </a:r>
            <a:r>
              <a:rPr lang="en-CA" sz="2000" dirty="0"/>
              <a:t>each theory</a:t>
            </a:r>
          </a:p>
          <a:p>
            <a:pPr marL="457200" indent="-457200"/>
            <a:endParaRPr lang="en-CA" sz="2000" dirty="0">
              <a:solidFill>
                <a:srgbClr val="0070C0"/>
              </a:solidFill>
            </a:endParaRPr>
          </a:p>
          <a:p>
            <a:pPr marL="457200" indent="-457200"/>
            <a:r>
              <a:rPr lang="en-CA" sz="2000" dirty="0">
                <a:solidFill>
                  <a:srgbClr val="0070C0"/>
                </a:solidFill>
              </a:rPr>
              <a:t>How will you identify each theory </a:t>
            </a:r>
            <a:r>
              <a:rPr lang="en-CA" sz="2000" dirty="0"/>
              <a:t>when analyzing global social challenges?</a:t>
            </a:r>
          </a:p>
          <a:p>
            <a:pPr marL="457200" indent="-457200"/>
            <a:endParaRPr lang="en-CA" sz="2000" dirty="0"/>
          </a:p>
          <a:p>
            <a:pPr marL="457200" indent="-457200"/>
            <a:r>
              <a:rPr lang="en-CA" sz="2000" dirty="0"/>
              <a:t>What are some </a:t>
            </a:r>
            <a:r>
              <a:rPr lang="en-CA" sz="2000" dirty="0">
                <a:solidFill>
                  <a:srgbClr val="0070C0"/>
                </a:solidFill>
              </a:rPr>
              <a:t>key words and clues </a:t>
            </a:r>
            <a:r>
              <a:rPr lang="en-CA" sz="2000" dirty="0"/>
              <a:t>to help you </a:t>
            </a:r>
            <a:r>
              <a:rPr lang="en-CA" sz="2000" dirty="0">
                <a:solidFill>
                  <a:srgbClr val="0070C0"/>
                </a:solidFill>
              </a:rPr>
              <a:t>connect these theories </a:t>
            </a:r>
            <a:r>
              <a:rPr lang="en-CA" sz="2000" dirty="0"/>
              <a:t>to your</a:t>
            </a:r>
            <a:r>
              <a:rPr lang="en-CA" sz="2000" dirty="0">
                <a:solidFill>
                  <a:srgbClr val="0070C0"/>
                </a:solidFill>
              </a:rPr>
              <a:t> global social challenge</a:t>
            </a:r>
            <a:r>
              <a:rPr lang="en-CA" sz="2000" dirty="0"/>
              <a:t>?</a:t>
            </a:r>
          </a:p>
          <a:p>
            <a:pPr marL="457200" indent="-457200">
              <a:buNone/>
            </a:pPr>
            <a:endParaRPr lang="en-CA" sz="2000" dirty="0"/>
          </a:p>
          <a:p>
            <a:pPr marL="457200" indent="-457200">
              <a:buNone/>
            </a:pPr>
            <a:endParaRPr lang="en-CA" sz="2000" dirty="0"/>
          </a:p>
          <a:p>
            <a:pPr marL="457200" indent="-457200">
              <a:buNone/>
            </a:pPr>
            <a:endParaRPr lang="en-CA" sz="2000" dirty="0"/>
          </a:p>
          <a:p>
            <a:pPr marL="457200" indent="-457200">
              <a:buNone/>
            </a:pPr>
            <a:endParaRPr lang="en-CA" sz="2000" dirty="0">
              <a:solidFill>
                <a:srgbClr val="FF0000"/>
              </a:solidFill>
            </a:endParaRPr>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Connecting Current Events to Anthropology</a:t>
            </a:r>
            <a:br>
              <a:rPr lang="en-CA" sz="3200" dirty="0">
                <a:solidFill>
                  <a:srgbClr val="0070C0"/>
                </a:solidFill>
              </a:rPr>
            </a:br>
            <a:r>
              <a:rPr lang="en-CA" sz="3200" dirty="0">
                <a:solidFill>
                  <a:srgbClr val="0070C0"/>
                </a:solidFill>
              </a:rPr>
              <a:t>Teacher Model</a:t>
            </a:r>
          </a:p>
        </p:txBody>
      </p:sp>
      <p:sp>
        <p:nvSpPr>
          <p:cNvPr id="3" name="Content Placeholder 2"/>
          <p:cNvSpPr>
            <a:spLocks noGrp="1"/>
          </p:cNvSpPr>
          <p:nvPr>
            <p:ph idx="1"/>
          </p:nvPr>
        </p:nvSpPr>
        <p:spPr/>
        <p:txBody>
          <a:bodyPr>
            <a:normAutofit fontScale="92500" lnSpcReduction="20000"/>
          </a:bodyPr>
          <a:lstStyle/>
          <a:p>
            <a:r>
              <a:rPr lang="en-CA" sz="2000" u="sng" dirty="0"/>
              <a:t>Anthropology Theory/Schools of Thought </a:t>
            </a:r>
            <a:r>
              <a:rPr lang="en-CA" sz="2000" dirty="0"/>
              <a:t>can easily be connected to </a:t>
            </a:r>
            <a:r>
              <a:rPr lang="en-CA" sz="2000" u="sng" dirty="0"/>
              <a:t>Current World Events</a:t>
            </a:r>
            <a:r>
              <a:rPr lang="en-CA" sz="2000" dirty="0"/>
              <a:t> as seen in Articles/Videos/Websites</a:t>
            </a:r>
            <a:endParaRPr lang="en-CA" sz="2000" u="sng" dirty="0"/>
          </a:p>
          <a:p>
            <a:pPr>
              <a:buNone/>
            </a:pPr>
            <a:r>
              <a:rPr lang="en-CA" sz="2000" u="sng" dirty="0"/>
              <a:t>Article</a:t>
            </a:r>
            <a:r>
              <a:rPr lang="en-CA" sz="2000" dirty="0"/>
              <a:t>:  </a:t>
            </a:r>
            <a:r>
              <a:rPr lang="en-CA" sz="2000" dirty="0">
                <a:solidFill>
                  <a:srgbClr val="0070C0"/>
                </a:solidFill>
              </a:rPr>
              <a:t>Searching For Ancient Bears in an Alaskan Cave Led to an important Human Discovery </a:t>
            </a:r>
            <a:r>
              <a:rPr lang="en-CA" sz="2000" u="sng" dirty="0"/>
              <a:t>Date: </a:t>
            </a:r>
            <a:r>
              <a:rPr lang="en-CA" sz="2000" dirty="0">
                <a:solidFill>
                  <a:srgbClr val="0070C0"/>
                </a:solidFill>
              </a:rPr>
              <a:t>April 24, 2023; University of Buffalo</a:t>
            </a:r>
          </a:p>
          <a:p>
            <a:pPr>
              <a:buNone/>
            </a:pPr>
            <a:r>
              <a:rPr lang="en-CA" sz="2000" u="sng" dirty="0"/>
              <a:t>Link: </a:t>
            </a:r>
            <a:r>
              <a:rPr lang="en-CA" sz="2000" dirty="0"/>
              <a:t> </a:t>
            </a:r>
            <a:r>
              <a:rPr lang="en-CA" sz="2000" dirty="0">
                <a:hlinkClick r:id="rId3"/>
              </a:rPr>
              <a:t>https://www.sciencedaily.com/releases/2023/04/230424223113.htm</a:t>
            </a:r>
            <a:endParaRPr lang="en-CA" sz="2000" dirty="0"/>
          </a:p>
          <a:p>
            <a:pPr>
              <a:buNone/>
            </a:pPr>
            <a:endParaRPr lang="en-CA" sz="2000" dirty="0"/>
          </a:p>
          <a:p>
            <a:pPr>
              <a:buNone/>
            </a:pPr>
            <a:r>
              <a:rPr lang="en-CA" sz="2000" u="sng" dirty="0"/>
              <a:t>Article Summary</a:t>
            </a:r>
            <a:r>
              <a:rPr lang="en-CA" sz="2000" dirty="0"/>
              <a:t>: A bone was found recently in a cave in Alaska and genetic data analysis originally showed that it came from a bear, but more recent analysis shows that it is from a human female. This shows that Indigenous Humans were living there 3000 years ago and leads us to study that Aboriginal cultures were present in this part of the world at this time. Anthropologists are trying to identify any archaeological remains that can instruct more about the way of life.</a:t>
            </a:r>
          </a:p>
          <a:p>
            <a:pPr>
              <a:buNone/>
            </a:pPr>
            <a:r>
              <a:rPr lang="en-CA" sz="2000" u="sng" dirty="0"/>
              <a:t>Connection to Anthropology</a:t>
            </a:r>
            <a:r>
              <a:rPr lang="en-CA" sz="2000" dirty="0"/>
              <a:t>: History of Indigenous Cultures</a:t>
            </a:r>
          </a:p>
          <a:p>
            <a:pPr>
              <a:buNone/>
            </a:pPr>
            <a:r>
              <a:rPr lang="en-CA" sz="2000" u="sng" dirty="0"/>
              <a:t>Connection to 3 Theories</a:t>
            </a:r>
            <a:r>
              <a:rPr lang="en-CA" sz="2000" dirty="0"/>
              <a:t>: </a:t>
            </a:r>
            <a:r>
              <a:rPr lang="en-CA" sz="2000" i="1" dirty="0"/>
              <a:t>Cultural Materialism: </a:t>
            </a:r>
            <a:r>
              <a:rPr lang="en-CA" sz="2000" dirty="0"/>
              <a:t>production of cultural goods and its impact on society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Connecting Current Events to Psychology</a:t>
            </a:r>
            <a:br>
              <a:rPr lang="en-CA" sz="3200" dirty="0">
                <a:solidFill>
                  <a:srgbClr val="0070C0"/>
                </a:solidFill>
              </a:rPr>
            </a:br>
            <a:r>
              <a:rPr lang="en-CA" sz="3200" dirty="0">
                <a:solidFill>
                  <a:srgbClr val="0070C0"/>
                </a:solidFill>
              </a:rPr>
              <a:t>Teacher Model</a:t>
            </a:r>
          </a:p>
        </p:txBody>
      </p:sp>
      <p:sp>
        <p:nvSpPr>
          <p:cNvPr id="3" name="Content Placeholder 2"/>
          <p:cNvSpPr>
            <a:spLocks noGrp="1"/>
          </p:cNvSpPr>
          <p:nvPr>
            <p:ph idx="1"/>
          </p:nvPr>
        </p:nvSpPr>
        <p:spPr/>
        <p:txBody>
          <a:bodyPr>
            <a:normAutofit/>
          </a:bodyPr>
          <a:lstStyle/>
          <a:p>
            <a:r>
              <a:rPr lang="en-CA" sz="2000" u="sng" dirty="0"/>
              <a:t>Psychology Theory/Schools of Thought </a:t>
            </a:r>
            <a:r>
              <a:rPr lang="en-CA" sz="2000" dirty="0"/>
              <a:t>can easily be connected to </a:t>
            </a:r>
            <a:r>
              <a:rPr lang="en-CA" sz="2000" u="sng" dirty="0"/>
              <a:t>Current World Events</a:t>
            </a:r>
            <a:r>
              <a:rPr lang="en-CA" sz="2000" dirty="0"/>
              <a:t> as seen in Articles/Videos/Websites</a:t>
            </a:r>
            <a:endParaRPr lang="en-CA" sz="2000" u="sng" dirty="0"/>
          </a:p>
          <a:p>
            <a:pPr>
              <a:buNone/>
            </a:pPr>
            <a:r>
              <a:rPr lang="en-CA" sz="2000" u="sng" dirty="0"/>
              <a:t>Article</a:t>
            </a:r>
            <a:r>
              <a:rPr lang="en-CA" sz="2000" dirty="0"/>
              <a:t>:  </a:t>
            </a:r>
            <a:r>
              <a:rPr lang="en-CA" sz="2000" dirty="0">
                <a:solidFill>
                  <a:srgbClr val="0070C0"/>
                </a:solidFill>
              </a:rPr>
              <a:t>Evidence of Conscious Like Material in Dying Brain</a:t>
            </a:r>
            <a:endParaRPr lang="en-CA" sz="2000" dirty="0"/>
          </a:p>
          <a:p>
            <a:pPr>
              <a:buNone/>
            </a:pPr>
            <a:r>
              <a:rPr lang="en-CA" sz="2000" u="sng" dirty="0"/>
              <a:t>Date: </a:t>
            </a:r>
            <a:r>
              <a:rPr lang="en-CA" sz="2000" dirty="0">
                <a:solidFill>
                  <a:srgbClr val="0070C0"/>
                </a:solidFill>
              </a:rPr>
              <a:t>May 1, 2023; University of Michigan</a:t>
            </a:r>
            <a:endParaRPr lang="en-CA" sz="2000" u="sng" dirty="0">
              <a:solidFill>
                <a:srgbClr val="0070C0"/>
              </a:solidFill>
            </a:endParaRPr>
          </a:p>
          <a:p>
            <a:pPr>
              <a:buNone/>
            </a:pPr>
            <a:r>
              <a:rPr lang="en-CA" sz="2000" u="sng" dirty="0"/>
              <a:t>Link: </a:t>
            </a:r>
            <a:r>
              <a:rPr lang="en-CA" sz="2000" dirty="0"/>
              <a:t> </a:t>
            </a:r>
            <a:r>
              <a:rPr lang="en-CA" sz="2000" dirty="0">
                <a:hlinkClick r:id="rId3"/>
              </a:rPr>
              <a:t>https://www.sciencedaily.com/releases/2023/05/230501163628.htm</a:t>
            </a:r>
            <a:endParaRPr lang="en-CA" sz="2000" dirty="0"/>
          </a:p>
          <a:p>
            <a:pPr>
              <a:buNone/>
            </a:pPr>
            <a:endParaRPr lang="en-CA" sz="2000" dirty="0">
              <a:solidFill>
                <a:srgbClr val="0070C0"/>
              </a:solidFill>
            </a:endParaRPr>
          </a:p>
          <a:p>
            <a:pPr>
              <a:buNone/>
            </a:pPr>
            <a:r>
              <a:rPr lang="en-CA" sz="2000" u="sng" dirty="0"/>
              <a:t>Article Summary</a:t>
            </a:r>
            <a:r>
              <a:rPr lang="en-CA" sz="2000" dirty="0"/>
              <a:t>: A new study shows that there is a surge of activity in the dying brain. A surge of activity found in the dying brains of animals and humans with loss of oxygen due to cardiac arrest. When patients were removed from life support their heart rates surged and their brains showed activity, similar to dreaming.</a:t>
            </a:r>
          </a:p>
          <a:p>
            <a:pPr>
              <a:buNone/>
            </a:pPr>
            <a:r>
              <a:rPr lang="en-CA" sz="2000" u="sng" dirty="0"/>
              <a:t>Connection to Psychology</a:t>
            </a:r>
            <a:r>
              <a:rPr lang="en-CA" sz="2000" dirty="0"/>
              <a:t>: Brain and behaviour activity</a:t>
            </a:r>
          </a:p>
          <a:p>
            <a:pPr>
              <a:buNone/>
            </a:pPr>
            <a:r>
              <a:rPr lang="en-CA" sz="2000" u="sng" dirty="0"/>
              <a:t>Connection to 3 Theories</a:t>
            </a:r>
            <a:r>
              <a:rPr lang="en-CA" sz="2000" dirty="0"/>
              <a:t>: </a:t>
            </a:r>
            <a:r>
              <a:rPr lang="en-CA" sz="2000" dirty="0">
                <a:solidFill>
                  <a:srgbClr val="0070C0"/>
                </a:solidFill>
              </a:rPr>
              <a:t>Psychoanalytic Theory</a:t>
            </a:r>
          </a:p>
          <a:p>
            <a:pPr>
              <a:buNone/>
            </a:pPr>
            <a:endParaRPr lang="en-CA" sz="2000" dirty="0">
              <a:solidFill>
                <a:srgbClr val="0070C0"/>
              </a:solidFill>
            </a:endParaRPr>
          </a:p>
        </p:txBody>
      </p:sp>
    </p:spTree>
    <p:extLst>
      <p:ext uri="{BB962C8B-B14F-4D97-AF65-F5344CB8AC3E}">
        <p14:creationId xmlns:p14="http://schemas.microsoft.com/office/powerpoint/2010/main" val="1598979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AS Learning Student Task</a:t>
            </a:r>
            <a:br>
              <a:rPr lang="en-CA" sz="3200" dirty="0">
                <a:solidFill>
                  <a:srgbClr val="FF0000"/>
                </a:solidFill>
              </a:rPr>
            </a:br>
            <a:r>
              <a:rPr lang="en-CA" sz="2400" dirty="0">
                <a:solidFill>
                  <a:srgbClr val="FF0000"/>
                </a:solidFill>
              </a:rPr>
              <a:t>Article/Video Oral Sharing</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Work in Groups of 1-2-3 students</a:t>
            </a:r>
          </a:p>
          <a:p>
            <a:pPr marL="457200" indent="-457200">
              <a:buFont typeface="Arial" pitchFamily="34" charset="0"/>
              <a:buAutoNum type="arabicPeriod"/>
            </a:pPr>
            <a:r>
              <a:rPr lang="en-CA" sz="2000" dirty="0"/>
              <a:t>Find a </a:t>
            </a:r>
            <a:r>
              <a:rPr lang="en-CA" sz="2000" u="sng" dirty="0">
                <a:solidFill>
                  <a:srgbClr val="FF0000"/>
                </a:solidFill>
              </a:rPr>
              <a:t>Current Events article/video with a headline </a:t>
            </a:r>
            <a:r>
              <a:rPr lang="en-CA" sz="2000" dirty="0"/>
              <a:t>that connects to the Theory/Schools of Thought on  </a:t>
            </a:r>
            <a:r>
              <a:rPr lang="en-CA" sz="2000" u="sng" dirty="0"/>
              <a:t>Anthropology OR Psychology</a:t>
            </a:r>
            <a:r>
              <a:rPr lang="en-CA" sz="2000" dirty="0"/>
              <a:t>.  </a:t>
            </a:r>
            <a:r>
              <a:rPr lang="en-CA" sz="2000" i="1" dirty="0"/>
              <a:t>Ex.</a:t>
            </a:r>
            <a:r>
              <a:rPr lang="en-CA" sz="2000" dirty="0">
                <a:solidFill>
                  <a:srgbClr val="0070C0"/>
                </a:solidFill>
              </a:rPr>
              <a:t> Evidence of Conscious Like Material in Dying Brain</a:t>
            </a:r>
            <a:endParaRPr lang="en-CA" sz="2000" dirty="0"/>
          </a:p>
          <a:p>
            <a:pPr marL="0" indent="0">
              <a:buNone/>
            </a:pPr>
            <a:r>
              <a:rPr lang="en-CA" sz="2000" i="1" dirty="0"/>
              <a:t>3.  </a:t>
            </a:r>
            <a:r>
              <a:rPr lang="en-CA" sz="2000" dirty="0"/>
              <a:t>Give a very </a:t>
            </a:r>
            <a:r>
              <a:rPr lang="en-CA" sz="2000" u="sng" dirty="0">
                <a:solidFill>
                  <a:srgbClr val="FF0000"/>
                </a:solidFill>
              </a:rPr>
              <a:t>brief summary </a:t>
            </a:r>
            <a:r>
              <a:rPr lang="en-CA" sz="2000" dirty="0"/>
              <a:t>of the article/video.</a:t>
            </a:r>
          </a:p>
          <a:p>
            <a:pPr marL="457200" indent="-457200">
              <a:buAutoNum type="arabicPeriod" startAt="4"/>
            </a:pPr>
            <a:r>
              <a:rPr lang="en-CA" sz="2000" dirty="0"/>
              <a:t>Tell how it</a:t>
            </a:r>
            <a:r>
              <a:rPr lang="en-CA" sz="2000" dirty="0">
                <a:solidFill>
                  <a:srgbClr val="FF0000"/>
                </a:solidFill>
              </a:rPr>
              <a:t> </a:t>
            </a:r>
            <a:r>
              <a:rPr lang="en-CA" sz="2000" u="sng" dirty="0">
                <a:solidFill>
                  <a:srgbClr val="FF0000"/>
                </a:solidFill>
              </a:rPr>
              <a:t>connects</a:t>
            </a:r>
            <a:r>
              <a:rPr lang="en-CA" sz="2000" dirty="0">
                <a:solidFill>
                  <a:srgbClr val="FF0000"/>
                </a:solidFill>
              </a:rPr>
              <a:t> </a:t>
            </a:r>
            <a:r>
              <a:rPr lang="en-CA" sz="2000" dirty="0"/>
              <a:t>to the </a:t>
            </a:r>
            <a:r>
              <a:rPr lang="en-CA" sz="2000" u="sng" dirty="0">
                <a:solidFill>
                  <a:srgbClr val="FF0000"/>
                </a:solidFill>
              </a:rPr>
              <a:t>Theories of Psychology OR Anthropology .</a:t>
            </a:r>
          </a:p>
          <a:p>
            <a:pPr marL="457200" indent="-457200">
              <a:buAutoNum type="arabicPeriod" startAt="4"/>
            </a:pPr>
            <a:r>
              <a:rPr lang="en-CA" sz="2000" dirty="0"/>
              <a:t>Casually </a:t>
            </a:r>
            <a:r>
              <a:rPr lang="en-CA" sz="2000" dirty="0">
                <a:solidFill>
                  <a:srgbClr val="FF0000"/>
                </a:solidFill>
              </a:rPr>
              <a:t>share your Article/Video </a:t>
            </a:r>
            <a:r>
              <a:rPr lang="en-CA" sz="2000" dirty="0"/>
              <a:t>with the Class.</a:t>
            </a:r>
          </a:p>
          <a:p>
            <a:pPr marL="457200" indent="-457200">
              <a:buAutoNum type="arabicPeriod"/>
            </a:pPr>
            <a:endParaRPr lang="en-CA" sz="2400" i="1" dirty="0"/>
          </a:p>
          <a:p>
            <a:pPr>
              <a:buNone/>
            </a:pPr>
            <a:endParaRPr lang="en-CA"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3653</TotalTime>
  <Words>1510</Words>
  <Application>Microsoft Office PowerPoint</Application>
  <PresentationFormat>On-screen Show (4:3)</PresentationFormat>
  <Paragraphs>154</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Foundations For Social Change</vt:lpstr>
      <vt:lpstr>Applying the 3 Disciplines in Social Studies </vt:lpstr>
      <vt:lpstr>  Anthropology: Slides 3-4 AS Learning Student Task: Select any 2 Questions  to casually share with your group  </vt:lpstr>
      <vt:lpstr>Anthropology: Slides 3-4 AS Learning Student Task </vt:lpstr>
      <vt:lpstr>Resources</vt:lpstr>
      <vt:lpstr>Psychology   AS Learning Student Task: Select any 2 Questions  to casually share with your group</vt:lpstr>
      <vt:lpstr>Connecting Current Events to Anthropology Teacher Model</vt:lpstr>
      <vt:lpstr>Connecting Current Events to Psychology Teacher Model</vt:lpstr>
      <vt:lpstr>AS Learning Student Task Article/Video Oral Sharing</vt:lpstr>
      <vt:lpstr> Resources  </vt:lpstr>
      <vt:lpstr> Sociology  AS Learning Student Task  </vt:lpstr>
      <vt:lpstr>Connecting Current Events to Sociology Teacher Model</vt:lpstr>
      <vt:lpstr>Student Task AS Learning Article/Video Oral Sharing</vt:lpstr>
      <vt:lpstr>Resources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308</cp:revision>
  <dcterms:created xsi:type="dcterms:W3CDTF">2019-05-05T23:22:58Z</dcterms:created>
  <dcterms:modified xsi:type="dcterms:W3CDTF">2023-05-02T16:24:49Z</dcterms:modified>
</cp:coreProperties>
</file>