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420B2-D5CA-2705-0C75-DFD7E39B4E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3600" b="0" i="0" dirty="0">
                <a:solidFill>
                  <a:srgbClr val="374151"/>
                </a:solidFill>
                <a:effectLst/>
                <a:latin typeface="Söhne"/>
              </a:rPr>
              <a:t>The Importance of Marketing Research in Business."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3797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e Restaurant Business Plan - Market Analysis Summary">
            <a:extLst>
              <a:ext uri="{FF2B5EF4-FFF2-40B4-BE49-F238E27FC236}">
                <a16:creationId xmlns:a16="http://schemas.microsoft.com/office/drawing/2014/main" id="{5315088E-47BB-9329-0F13-EC677B7E4FC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53440"/>
            <a:ext cx="9464039" cy="579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059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77667-B536-99E2-BB85-0F7CF7DA8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BCDDA-6CDD-0DFF-AA24-00C9EBA37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Data mining is like searching for treasure in a mountain of rocks (data).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Data mining involves extracting meaningful patterns and insights from large datasets.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It helps us find special things, like who loves ice cream the most and why.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We can use it to discover interesting facts about our customers.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985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0EE51-6DAA-597E-0D3E-94EDF4DC0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i="0" dirty="0">
                <a:solidFill>
                  <a:srgbClr val="374151"/>
                </a:solidFill>
                <a:effectLst/>
                <a:latin typeface="Söhne"/>
              </a:rPr>
              <a:t>Benefits of Marketing Research</a:t>
            </a:r>
            <a:br>
              <a:rPr lang="en-CA" b="0" i="0" dirty="0">
                <a:solidFill>
                  <a:srgbClr val="374151"/>
                </a:solidFill>
                <a:effectLst/>
                <a:latin typeface="Söhn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08818-B352-1DC7-58D2-2CD124616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endParaRPr lang="en-CA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1" i="0" dirty="0">
                <a:solidFill>
                  <a:srgbClr val="374151"/>
                </a:solidFill>
                <a:effectLst/>
                <a:latin typeface="Söhne"/>
              </a:rPr>
              <a:t>Benefits of Marketing Research: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CA" sz="2800" b="1" i="0" dirty="0">
                <a:solidFill>
                  <a:srgbClr val="374151"/>
                </a:solidFill>
                <a:effectLst/>
                <a:latin typeface="Söhne"/>
              </a:rPr>
              <a:t>Informed Decision-Making: Data-driven decisions lead to better business strategies.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CA" sz="2800" b="1" i="0" dirty="0">
                <a:solidFill>
                  <a:srgbClr val="374151"/>
                </a:solidFill>
                <a:effectLst/>
                <a:latin typeface="Söhne"/>
              </a:rPr>
              <a:t>Improved Products: Research identifies opportunities for product enhancements.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CA" sz="2800" b="1" i="0" dirty="0">
                <a:solidFill>
                  <a:srgbClr val="374151"/>
                </a:solidFill>
                <a:effectLst/>
                <a:latin typeface="Söhne"/>
              </a:rPr>
              <a:t>Increased Market Share: Understanding customers helps capture a larger share of the market.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491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EF6FF7-A8F9-80C4-11A6-35A90A617D18}"/>
              </a:ext>
            </a:extLst>
          </p:cNvPr>
          <p:cNvSpPr txBox="1"/>
          <p:nvPr/>
        </p:nvSpPr>
        <p:spPr>
          <a:xfrm>
            <a:off x="1356360" y="487680"/>
            <a:ext cx="958596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CA" sz="2800" b="1" i="0" dirty="0">
                <a:solidFill>
                  <a:srgbClr val="374151"/>
                </a:solidFill>
                <a:effectLst/>
                <a:latin typeface="Söhne"/>
              </a:rPr>
              <a:t>Challenges and Considerations</a:t>
            </a:r>
            <a:endParaRPr lang="en-CA" sz="2800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endParaRPr lang="en-CA" sz="2800" b="0" i="0" dirty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Privacy and Ethical Concerns: Safeguarding customer data and respecting privacy.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CA" sz="2800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We have to be careful with people's information</a:t>
            </a:r>
            <a:r>
              <a:rPr lang="en-CA" sz="2800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CA" sz="2800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Data Accuracy and Reliability: Ensuring the information collected is accurate and reliable.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en-CA" sz="2800" b="0" i="0" dirty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Data must be accurate and trustworthy, just like a reliable friend.</a:t>
            </a:r>
          </a:p>
        </p:txBody>
      </p:sp>
    </p:spTree>
    <p:extLst>
      <p:ext uri="{BB962C8B-B14F-4D97-AF65-F5344CB8AC3E}">
        <p14:creationId xmlns:p14="http://schemas.microsoft.com/office/powerpoint/2010/main" val="3939070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AF5F95-4614-6FF5-D214-11D219641DFE}"/>
              </a:ext>
            </a:extLst>
          </p:cNvPr>
          <p:cNvSpPr txBox="1"/>
          <p:nvPr/>
        </p:nvSpPr>
        <p:spPr>
          <a:xfrm>
            <a:off x="1158240" y="664756"/>
            <a:ext cx="106984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CA" sz="3600" b="0" i="0" dirty="0">
                <a:solidFill>
                  <a:srgbClr val="374151"/>
                </a:solidFill>
                <a:effectLst/>
                <a:latin typeface="Söhne"/>
              </a:rPr>
              <a:t>Conclusion: Marketing research is integral to informed decision-making and business success.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3600" b="0" i="0" dirty="0">
                <a:solidFill>
                  <a:srgbClr val="374151"/>
                </a:solidFill>
                <a:effectLst/>
                <a:latin typeface="Söhne"/>
              </a:rPr>
              <a:t>It plays a vital role in understanding customer needs, improving products, and achieving a competitive edge.</a:t>
            </a:r>
          </a:p>
        </p:txBody>
      </p:sp>
    </p:spTree>
    <p:extLst>
      <p:ext uri="{BB962C8B-B14F-4D97-AF65-F5344CB8AC3E}">
        <p14:creationId xmlns:p14="http://schemas.microsoft.com/office/powerpoint/2010/main" val="1016602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544D7-A3B2-16EB-2174-2C345EF14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DCFA3-D045-1A2A-D8A5-51B25AE22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Marketing research helps businesses make smart decisions.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It's like a detective that finds clues to make products better and help businesses understand their customers.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It provides valuable insights into product development, target markets, and distribution channels.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Today, we'll learn why marketing research is so important for businesses.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35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D7C28-F62E-7641-E0EE-3163A74F8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MARKETING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B477F-EEB9-1D98-245C-362DE990E4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Marketing research informs product development by identifying consumer needs, preferences, and pain points.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It plays a pivotal role in target market identification, helping businesses understand who their customers are.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Marketing research determines the most appropriate channels of distribution, ensuring products reach the right audience efficiently.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26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B3265-8A62-F388-706C-ECDB862A7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MARKETING RESEARCH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C1849-4522-7A03-9071-3594D771A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Example of a Marketing Research Tool: "Electronic Web Survey":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Electronic web surveys are widely used for collecting data from a broad audience.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Sample Questions: "How satisfied are you with our product?" or "What factors influence your purchase decisions?"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984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C920A8-AC52-A8C8-EDCA-7A9DD7DDC4F3}"/>
              </a:ext>
            </a:extLst>
          </p:cNvPr>
          <p:cNvSpPr txBox="1"/>
          <p:nvPr/>
        </p:nvSpPr>
        <p:spPr>
          <a:xfrm>
            <a:off x="2240280" y="960120"/>
            <a:ext cx="7376160" cy="4612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Test Marketing</a:t>
            </a:r>
          </a:p>
          <a:p>
            <a:endParaRPr lang="en-US" sz="2400" b="1" dirty="0"/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2800"/>
              <a:buChar char="•"/>
            </a:pPr>
            <a:r>
              <a:rPr lang="en-CA" sz="2400" dirty="0"/>
              <a:t>Producing a limited number of products and introducing into a market is called test marketing.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800"/>
              <a:buChar char="•"/>
            </a:pPr>
            <a:r>
              <a:rPr lang="en-CA" sz="2400" dirty="0"/>
              <a:t>Test markets are sites that mirror the demographic composition of the whole nations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400"/>
              <a:buChar char="•"/>
            </a:pPr>
            <a:r>
              <a:rPr lang="en-CA" sz="2400" dirty="0"/>
              <a:t>Peterborough, Ontario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400"/>
              <a:buChar char="•"/>
            </a:pPr>
            <a:r>
              <a:rPr lang="en-CA" sz="2400" dirty="0"/>
              <a:t>London, Ontario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800"/>
              <a:buChar char="•"/>
            </a:pPr>
            <a:r>
              <a:rPr lang="en-CA" sz="2400" dirty="0"/>
              <a:t>Usually performed by independent parties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800"/>
              <a:buChar char="•"/>
            </a:pPr>
            <a:r>
              <a:rPr lang="en-CA" sz="2400" dirty="0"/>
              <a:t>The details are usually kept secret to avoid the possibility of the data being </a:t>
            </a:r>
            <a:r>
              <a:rPr lang="en-CA" sz="2400" i="1" dirty="0"/>
              <a:t>skewed</a:t>
            </a:r>
            <a:endParaRPr lang="en-CA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667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7B212C-2190-4ABF-69C6-7790D1A4B4BE}"/>
              </a:ext>
            </a:extLst>
          </p:cNvPr>
          <p:cNvSpPr txBox="1"/>
          <p:nvPr/>
        </p:nvSpPr>
        <p:spPr>
          <a:xfrm>
            <a:off x="2087880" y="1249680"/>
            <a:ext cx="7528560" cy="3681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2800"/>
              <a:buChar char="•"/>
            </a:pPr>
            <a:r>
              <a:rPr lang="en-CA" sz="2400" b="1" dirty="0"/>
              <a:t>OBSERVATIONS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2800"/>
              <a:buChar char="•"/>
            </a:pPr>
            <a:endParaRPr lang="en-CA" sz="2400" b="1" dirty="0"/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2800"/>
              <a:buChar char="•"/>
            </a:pPr>
            <a:r>
              <a:rPr lang="en-CA" sz="2400" dirty="0"/>
              <a:t>Occasionally marketers will use observations to see how people behave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400"/>
              <a:buChar char="•"/>
            </a:pPr>
            <a:r>
              <a:rPr lang="en-CA" sz="2400" dirty="0"/>
              <a:t>Mystery shoppers </a:t>
            </a: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400"/>
              <a:buChar char="•"/>
            </a:pPr>
            <a:r>
              <a:rPr lang="en-CA" sz="2400" dirty="0"/>
              <a:t>Shopping behaviour</a:t>
            </a:r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DEDED"/>
              </a:buClr>
              <a:buSzPts val="2400"/>
              <a:buNone/>
            </a:pPr>
            <a:endParaRPr lang="en-CA" sz="24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DEDED"/>
              </a:buClr>
              <a:buSzPts val="2800"/>
              <a:buChar char="•"/>
            </a:pPr>
            <a:r>
              <a:rPr lang="en-CA" sz="2400" dirty="0"/>
              <a:t>Generally observations is less effective because it is difficult to observe large numbers of shoppers.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62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48BC-2915-45C9-35CF-C2D106A94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41F35-B49C-68F1-81AE-DBDB1201E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DEDED"/>
              </a:buClr>
              <a:buSzPts val="2800"/>
            </a:pPr>
            <a:r>
              <a:rPr lang="en-CA" sz="2400" dirty="0"/>
              <a:t>A small group of people brought together to investigate a problem</a:t>
            </a:r>
          </a:p>
          <a:p>
            <a:pPr>
              <a:lnSpc>
                <a:spcPct val="90000"/>
              </a:lnSpc>
              <a:spcAft>
                <a:spcPts val="0"/>
              </a:spcAft>
              <a:buClr>
                <a:srgbClr val="EDEDED"/>
              </a:buClr>
              <a:buSzPts val="2800"/>
            </a:pPr>
            <a:r>
              <a:rPr lang="en-CA" sz="2400" dirty="0"/>
              <a:t>8-12 participants</a:t>
            </a:r>
          </a:p>
          <a:p>
            <a:pPr>
              <a:lnSpc>
                <a:spcPct val="90000"/>
              </a:lnSpc>
              <a:spcAft>
                <a:spcPts val="0"/>
              </a:spcAft>
              <a:buClr>
                <a:srgbClr val="EDEDED"/>
              </a:buClr>
              <a:buSzPts val="2800"/>
            </a:pPr>
            <a:r>
              <a:rPr lang="en-CA" sz="2400" dirty="0"/>
              <a:t>Representative of a larger group of individuals</a:t>
            </a:r>
          </a:p>
          <a:p>
            <a:pPr>
              <a:lnSpc>
                <a:spcPct val="90000"/>
              </a:lnSpc>
              <a:spcAft>
                <a:spcPts val="0"/>
              </a:spcAft>
              <a:buClr>
                <a:srgbClr val="EDEDED"/>
              </a:buClr>
              <a:buSzPts val="2800"/>
            </a:pPr>
            <a:r>
              <a:rPr lang="en-CA" sz="2400" dirty="0"/>
              <a:t>Moderator should be skilled at asking questions </a:t>
            </a:r>
          </a:p>
          <a:p>
            <a:pPr>
              <a:lnSpc>
                <a:spcPct val="90000"/>
              </a:lnSpc>
              <a:spcAft>
                <a:spcPts val="0"/>
              </a:spcAft>
              <a:buClr>
                <a:srgbClr val="EDEDED"/>
              </a:buClr>
              <a:buSzPts val="2800"/>
            </a:pPr>
            <a:r>
              <a:rPr lang="en-CA" sz="2400" dirty="0"/>
              <a:t>Observers may watch behaviour in addition to receiving response.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39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corporate different question types">
            <a:extLst>
              <a:ext uri="{FF2B5EF4-FFF2-40B4-BE49-F238E27FC236}">
                <a16:creationId xmlns:a16="http://schemas.microsoft.com/office/drawing/2014/main" id="{AD7118C2-8909-2E52-C5E8-C025ABC45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040" y="0"/>
            <a:ext cx="8458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1882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F8BE6-E7DD-EFA4-D4BF-02BE9E763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0" i="0" dirty="0">
                <a:solidFill>
                  <a:srgbClr val="374151"/>
                </a:solidFill>
                <a:effectLst/>
                <a:latin typeface="Söhne"/>
              </a:rPr>
              <a:t>Tools for Interpreting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293AF-D60D-9FA1-448F-1001CF93C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Tools for Interpreting Data: Imagine you have some data about who likes ice cream.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 A pie chart is like a colorful pizza that shows how many people like each flavor.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Polls are like asking people what they think. "Do you like chocolate or vanilla ice cream?"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CA" sz="2800" b="0" i="0" dirty="0">
                <a:solidFill>
                  <a:srgbClr val="374151"/>
                </a:solidFill>
                <a:effectLst/>
                <a:latin typeface="Söhne"/>
              </a:rPr>
              <a:t>Databases are like big electronic filing cabinets that keep lots of information safe.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10744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282</TotalTime>
  <Words>554</Words>
  <Application>Microsoft Office PowerPoint</Application>
  <PresentationFormat>Widescreen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Franklin Gothic Book</vt:lpstr>
      <vt:lpstr>Söhne</vt:lpstr>
      <vt:lpstr>Crop</vt:lpstr>
      <vt:lpstr>The Importance of Marketing Research in Business."</vt:lpstr>
      <vt:lpstr>INTRODUCTION</vt:lpstr>
      <vt:lpstr>ROLE OF MARKETING RESEARCH</vt:lpstr>
      <vt:lpstr>MARKETING RESEARCH TOOLS</vt:lpstr>
      <vt:lpstr>PowerPoint Presentation</vt:lpstr>
      <vt:lpstr>PowerPoint Presentation</vt:lpstr>
      <vt:lpstr>Focus groups</vt:lpstr>
      <vt:lpstr>PowerPoint Presentation</vt:lpstr>
      <vt:lpstr>Tools for Interpreting Data</vt:lpstr>
      <vt:lpstr>PowerPoint Presentation</vt:lpstr>
      <vt:lpstr>Data mining</vt:lpstr>
      <vt:lpstr>Benefits of Marketing Research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Marketing Research in Business."</dc:title>
  <dc:creator>Shaheer Akram</dc:creator>
  <cp:lastModifiedBy>Shaheer Akram</cp:lastModifiedBy>
  <cp:revision>7</cp:revision>
  <dcterms:created xsi:type="dcterms:W3CDTF">2023-11-06T23:10:44Z</dcterms:created>
  <dcterms:modified xsi:type="dcterms:W3CDTF">2023-11-07T03:53:19Z</dcterms:modified>
</cp:coreProperties>
</file>