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tableStyles+xml" PartName="/ppt/tableStyle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package.core-properties+xml" PartName="/docProps/core.xml"/>
</Types>
</file>

<file path=_rels/.rels><?xml version="1.0" encoding="UTF-8" standalone="yes"?><Relationships xmlns="http://schemas.openxmlformats.org/package/2006/relationships"><Relationship Id="rId4" Target="ppt/presentation.xml" Type="http://schemas.openxmlformats.org/officeDocument/2006/relationships/officeDocument"/><Relationship Id="rId3" Target="docProps/core.xml" Type="http://schemas.openxmlformats.org/package/2006/relationships/metadata/core-properties"/><Relationship Id="rId2" Target="docProps/app.xml" Type="http://schemas.openxmlformats.org/officeDocument/2006/relationships/extended-properties"/><Relationship Id="rId1" Target="docProps/thumbnail.jpeg" Type="http://schemas.openxmlformats.org/package/2006/relationships/metadata/thumbnai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59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autoAdjust="0" sz="15000"/>
    <p:restoredTop sz="94660"/>
  </p:normalViewPr>
  <p:slideViewPr>
    <p:cSldViewPr snapToGrid="0">
      <p:cViewPr>
        <p:scale>
          <a:sx d="100" n="63"/>
          <a:sy d="100" n="63"/>
        </p:scale>
        <p:origin x="1020" y="60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 standalone="yes"?><Relationships xmlns="http://schemas.openxmlformats.org/package/2006/relationships"><Relationship Id="rId13" Target="slides/slide8.xml" Type="http://schemas.openxmlformats.org/officeDocument/2006/relationships/slide"/><Relationship Id="rId12" Target="slides/slide7.xml" Type="http://schemas.openxmlformats.org/officeDocument/2006/relationships/slide"/><Relationship Id="rId11" Target="slides/slide6.xml" Type="http://schemas.openxmlformats.org/officeDocument/2006/relationships/slide"/><Relationship Id="rId10" Target="slides/slide5.xml" Type="http://schemas.openxmlformats.org/officeDocument/2006/relationships/slide"/><Relationship Id="rId9" Target="slides/slide4.xml" Type="http://schemas.openxmlformats.org/officeDocument/2006/relationships/slide"/><Relationship Id="rId8" Target="slides/slide3.xml" Type="http://schemas.openxmlformats.org/officeDocument/2006/relationships/slide"/><Relationship Id="rId7" Target="slides/slide2.xml" Type="http://schemas.openxmlformats.org/officeDocument/2006/relationships/slide"/><Relationship Id="rId6" Target="slides/slide1.xml" Type="http://schemas.openxmlformats.org/officeDocument/2006/relationships/slide"/><Relationship Id="rId5" Target="slideMasters/slideMaster1.xml" Type="http://schemas.openxmlformats.org/officeDocument/2006/relationships/slideMaster"/><Relationship Id="rId4" Target="tableStyles.xml" Type="http://schemas.openxmlformats.org/officeDocument/2006/relationships/tableStyles"/><Relationship Id="rId3" Target="presProps.xml" Type="http://schemas.openxmlformats.org/officeDocument/2006/relationships/presProps"/><Relationship Id="rId2" Target="viewProps.xml" Type="http://schemas.openxmlformats.org/officeDocument/2006/relationships/viewProps"/><Relationship Id="rId1" Target="theme/theme1.xml" Type="http://schemas.openxmlformats.org/officeDocument/2006/relationships/theme"/></Relationship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 numCol="1">
            <a:noAutofit/>
          </a:bodyPr>
          <a:lstStyle>
            <a:lvl1pPr algn="ctr">
              <a:defRPr baseline="0" cap="all" sz="7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679906" y="3956279"/>
            <a:ext cx="6831673" cy="1086237"/>
          </a:xfrm>
        </p:spPr>
        <p:txBody>
          <a:bodyPr numCol="1">
            <a:normAutofit/>
          </a:bodyPr>
          <a:lstStyle>
            <a:lvl1pPr algn="ctr" indent="0" mar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>
          <a:xfrm>
            <a:off x="752858" y="6453386"/>
            <a:ext cx="1607944" cy="404614"/>
          </a:xfrm>
        </p:spPr>
        <p:txBody>
          <a:bodyPr numCol="1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dirty="0" lang="en-US"/>
              <a:pPr/>
              <a:t>11/16/2023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>
          <a:xfrm>
            <a:off x="2584054" y="6453386"/>
            <a:ext cx="7023377" cy="404614"/>
          </a:xfrm>
        </p:spPr>
        <p:txBody>
          <a:bodyPr numCol="1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>
          <a:xfrm>
            <a:off x="9830683" y="6453386"/>
            <a:ext cx="1596292" cy="404614"/>
          </a:xfrm>
        </p:spPr>
        <p:txBody>
          <a:bodyPr numCol="1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dirty="0" lang="en-US"/>
              <a:pPr/>
              <a:t>‹#›</a:t>
            </a:fld>
            <a:endParaRPr dirty="0"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b="b" l="l" r="r" t="t"/>
              <a:pathLst>
                <a:path h="10000" w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b="b" l="l" r="r" t="t"/>
              <a:pathLst>
                <a:path h="10000" w="10002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accent1="accent1" accent2="accent2" accent3="accent3" accent4="accent4" accent5="accent5" accent6="accent6" bg1="lt1" bg2="lt2" folHlink="folHlink" hlink="hlink" tx1="dk1" tx2="dk2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>
          <a:xfrm>
            <a:off x="1371600" y="2295525"/>
            <a:ext cx="9601200" cy="3571875"/>
          </a:xfrm>
        </p:spPr>
        <p:txBody>
          <a:bodyPr numCol="1"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7DE6118-2437-4B30-8E3C-4D2BE6020583}" type="datetimeFigureOut">
              <a:rPr dirty="0" lang="en-US"/>
              <a:t>11/16/2023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69E57DC2-970A-4B3E-BB1C-7A09969E49DF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orient="vert" type="title"/>
          </p:nvPr>
        </p:nvSpPr>
        <p:spPr>
          <a:xfrm>
            <a:off x="9596561" y="624156"/>
            <a:ext cx="1565766" cy="5243244"/>
          </a:xfrm>
        </p:spPr>
        <p:txBody>
          <a:bodyPr numCol="1" vert="eaVert"/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>
          <a:xfrm>
            <a:off x="1371600" y="624156"/>
            <a:ext cx="8179641" cy="5243244"/>
          </a:xfrm>
        </p:spPr>
        <p:txBody>
          <a:bodyPr numCol="1"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7DE6118-2437-4B30-8E3C-4D2BE6020583}" type="datetimeFigureOut">
              <a:rPr dirty="0" lang="en-US"/>
              <a:t>11/16/2023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69E57DC2-970A-4B3E-BB1C-7A09969E49DF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7DE6118-2437-4B30-8E3C-4D2BE6020583}" type="datetimeFigureOut">
              <a:rPr dirty="0" lang="en-US"/>
              <a:t>11/16/2023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69E57DC2-970A-4B3E-BB1C-7A09969E49DF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secHead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 numCol="1">
            <a:normAutofit/>
          </a:bodyPr>
          <a:lstStyle>
            <a:lvl1pPr algn="r">
              <a:defRPr baseline="0" cap="all" sz="7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65025" y="4216328"/>
            <a:ext cx="9612971" cy="1143324"/>
          </a:xfrm>
        </p:spPr>
        <p:txBody>
          <a:bodyPr numCol="1"/>
          <a:lstStyle>
            <a:lvl1pPr algn="r" indent="0" mar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>
          <a:xfrm>
            <a:off x="738908" y="6453386"/>
            <a:ext cx="1622409" cy="404614"/>
          </a:xfrm>
        </p:spPr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dirty="0" lang="en-US"/>
              <a:pPr/>
              <a:t>11/16/2023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>
          <a:xfrm>
            <a:off x="2584312" y="6453386"/>
            <a:ext cx="7023377" cy="404614"/>
          </a:xfrm>
        </p:spPr>
        <p:txBody>
          <a:bodyPr numCol="1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>
          <a:xfrm>
            <a:off x="9830683" y="6453386"/>
            <a:ext cx="1596292" cy="404614"/>
          </a:xfrm>
        </p:spPr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dirty="0" lang="en-US"/>
              <a:pPr/>
              <a:t>‹#›</a:t>
            </a:fld>
            <a:endParaRPr dirty="0" lang="en-US"/>
          </a:p>
        </p:txBody>
      </p:sp>
      <p:sp>
        <p:nvSpPr>
          <p:cNvPr id="7" name="Freeform 6" title="Crop Mark"/>
          <p:cNvSpPr/>
          <p:nvPr/>
        </p:nvSpPr>
        <p:spPr>
          <a:xfrm>
            <a:off x="8151962" y="1685652"/>
            <a:ext cx="3275013" cy="4408488"/>
          </a:xfrm>
          <a:custGeom>
            <a:avLst/>
            <a:gdLst/>
            <a:ahLst/>
            <a:cxnLst/>
            <a:rect b="b" l="0" r="r" t="0"/>
            <a:pathLst>
              <a:path h="5554" w="4125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accent1="accent1" accent2="accent2" accent3="accent3" accent4="accent4" accent5="accent5" accent6="accent6" bg1="dk1" bg2="dk2" folHlink="folHlink" hlink="hlink" tx1="lt1" tx2="lt2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>
          <a:xfrm>
            <a:off x="1371600" y="2285999"/>
            <a:ext cx="4447786" cy="3581401"/>
          </a:xfrm>
        </p:spPr>
        <p:txBody>
          <a:bodyPr numCol="1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6525403" y="2285999"/>
            <a:ext cx="4447786" cy="3581401"/>
          </a:xfrm>
        </p:spPr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7DE6118-2437-4B30-8E3C-4D2BE6020583}" type="datetimeFigureOut">
              <a:rPr dirty="0" lang="en-US"/>
              <a:t>11/16/2023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69E57DC2-970A-4B3E-BB1C-7A09969E49DF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371600" y="2340864"/>
            <a:ext cx="4443984" cy="823912"/>
          </a:xfrm>
        </p:spPr>
        <p:txBody>
          <a:bodyPr anchor="b" numCol="1">
            <a:noAutofit/>
          </a:bodyPr>
          <a:lstStyle>
            <a:lvl1pPr indent="0" mar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b="0" baseline="0" sz="3000">
                <a:solidFill>
                  <a:schemeClr val="tx2"/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1371600" y="3305207"/>
            <a:ext cx="4443984" cy="2562193"/>
          </a:xfrm>
        </p:spPr>
        <p:txBody>
          <a:bodyPr numCol="1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>
          <a:xfrm>
            <a:off x="6525014" y="2340864"/>
            <a:ext cx="4443984" cy="823912"/>
          </a:xfrm>
        </p:spPr>
        <p:txBody>
          <a:bodyPr anchor="b" numCol="1">
            <a:noAutofit/>
          </a:bodyPr>
          <a:lstStyle>
            <a:lvl1pPr indent="0" mar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b="0" baseline="0" sz="3000">
                <a:solidFill>
                  <a:schemeClr val="tx2"/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4" sz="quarter"/>
          </p:nvPr>
        </p:nvSpPr>
        <p:spPr>
          <a:xfrm>
            <a:off x="6525014" y="3305207"/>
            <a:ext cx="4443984" cy="2562193"/>
          </a:xfrm>
        </p:spPr>
        <p:txBody>
          <a:bodyPr numCol="1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7DE6118-2437-4B30-8E3C-4D2BE6020583}" type="datetimeFigureOut">
              <a:rPr dirty="0" lang="en-US"/>
              <a:t>11/16/2023</a:t>
            </a:fld>
            <a:endParaRPr dirty="0"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69E57DC2-970A-4B3E-BB1C-7A09969E49DF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Date Placeholder 2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7DE6118-2437-4B30-8E3C-4D2BE6020583}" type="datetimeFigureOut">
              <a:rPr dirty="0" lang="en-US"/>
              <a:t>11/16/2023</a:t>
            </a:fld>
            <a:endParaRPr dirty="0" lang="en-US"/>
          </a:p>
        </p:txBody>
      </p:sp>
      <p:sp>
        <p:nvSpPr>
          <p:cNvPr id="4" name="Footer Placeholder 3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69E57DC2-970A-4B3E-BB1C-7A09969E49DF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7DE6118-2437-4B30-8E3C-4D2BE6020583}" type="datetimeFigureOut">
              <a:rPr dirty="0" lang="en-US"/>
              <a:t>11/16/2023</a:t>
            </a:fld>
            <a:endParaRPr dirty="0" lang="en-US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69E57DC2-970A-4B3E-BB1C-7A09969E49DF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 numCol="1">
            <a:noAutofit/>
          </a:bodyPr>
          <a:lstStyle>
            <a:lvl1pPr>
              <a:lnSpc>
                <a:spcPct val="84000"/>
              </a:lnSpc>
              <a:defRPr baseline="0"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 numCol="1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723900" y="2856344"/>
            <a:ext cx="3855720" cy="3011056"/>
          </a:xfrm>
        </p:spPr>
        <p:txBody>
          <a:bodyPr numCol="1"/>
          <a:lstStyle>
            <a:lvl1pPr indent="0" marL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>
          <a:xfrm>
            <a:off x="723900" y="6453386"/>
            <a:ext cx="1204572" cy="404614"/>
          </a:xfrm>
        </p:spPr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dirty="0" lang="en-US"/>
              <a:pPr/>
              <a:t>11/16/2023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>
          <a:xfrm>
            <a:off x="2205945" y="6453386"/>
            <a:ext cx="2373675" cy="404614"/>
          </a:xfrm>
        </p:spPr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>
          <a:xfrm>
            <a:off x="9883140" y="6453386"/>
            <a:ext cx="1596292" cy="404614"/>
          </a:xfrm>
        </p:spPr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dirty="0" lang="en-US"/>
              <a:pPr/>
              <a:t>‹#›</a:t>
            </a:fld>
            <a:endParaRPr dirty="0"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 numCol="1">
            <a:normAutofit/>
          </a:bodyPr>
          <a:lstStyle>
            <a:lvl1pPr>
              <a:lnSpc>
                <a:spcPct val="84000"/>
              </a:lnSpc>
              <a:defRPr baseline="0" sz="48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idx="1" type="pic"/>
          </p:nvPr>
        </p:nvSpPr>
        <p:spPr>
          <a:xfrm>
            <a:off x="5532120" y="0"/>
            <a:ext cx="6659880" cy="6857999"/>
          </a:xfrm>
        </p:spPr>
        <p:txBody>
          <a:bodyPr anchor="t" numCol="1">
            <a:normAutofit/>
          </a:bodyPr>
          <a:lstStyle>
            <a:lvl1pPr indent="0" marL="0">
              <a:buNone/>
              <a:defRPr sz="2000"/>
            </a:lvl1pPr>
            <a:lvl2pPr indent="0" marL="457200">
              <a:buNone/>
              <a:defRPr sz="2000"/>
            </a:lvl2pPr>
            <a:lvl3pPr indent="0" marL="914400">
              <a:buNone/>
              <a:defRPr sz="20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723900" y="2855968"/>
            <a:ext cx="3855720" cy="3011432"/>
          </a:xfrm>
        </p:spPr>
        <p:txBody>
          <a:bodyPr numCol="1"/>
          <a:lstStyle>
            <a:lvl1pPr indent="0" marL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>
          <a:xfrm>
            <a:off x="723900" y="6453386"/>
            <a:ext cx="1204572" cy="404614"/>
          </a:xfrm>
        </p:spPr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dirty="0" lang="en-US"/>
              <a:pPr/>
              <a:t>11/16/2023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>
          <a:xfrm>
            <a:off x="2205945" y="6453386"/>
            <a:ext cx="2373675" cy="404614"/>
          </a:xfrm>
        </p:spPr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>
          <a:xfrm>
            <a:off x="9883140" y="6453386"/>
            <a:ext cx="1596292" cy="404614"/>
          </a:xfrm>
        </p:spPr>
        <p:txBody>
          <a:bodyPr numCol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dirty="0" lang="en-US"/>
              <a:pPr/>
              <a:t>‹#›</a:t>
            </a:fld>
            <a:endParaRPr dirty="0"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2" Target="../slideLayouts/slideLayout11.xml" Type="http://schemas.openxmlformats.org/officeDocument/2006/relationships/slideLayout"/><Relationship Id="rId11" Target="../slideLayouts/slideLayout10.xml" Type="http://schemas.openxmlformats.org/officeDocument/2006/relationships/slideLayout"/><Relationship Id="rId9" Target="../slideLayouts/slideLayout8.xml" Type="http://schemas.openxmlformats.org/officeDocument/2006/relationships/slideLayout"/><Relationship Id="rId10" Target="../slideLayouts/slideLayout9.xml" Type="http://schemas.openxmlformats.org/officeDocument/2006/relationships/slideLayout"/><Relationship Id="rId8" Target="../slideLayouts/slideLayout7.xml" Type="http://schemas.openxmlformats.org/officeDocument/2006/relationships/slideLayout"/><Relationship Id="rId7" Target="../slideLayouts/slideLayout6.xml" Type="http://schemas.openxmlformats.org/officeDocument/2006/relationships/slideLayout"/><Relationship Id="rId6" Target="../slideLayouts/slideLayout5.xml" Type="http://schemas.openxmlformats.org/officeDocument/2006/relationships/slideLayout"/><Relationship Id="rId5" Target="../slideLayouts/slideLayout4.xml" Type="http://schemas.openxmlformats.org/officeDocument/2006/relationships/slideLayout"/><Relationship Id="rId4" Target="../slideLayouts/slideLayout3.xml" Type="http://schemas.openxmlformats.org/officeDocument/2006/relationships/slideLayout"/><Relationship Id="rId3" Target="../slideLayouts/slideLayout2.xml" Type="http://schemas.openxmlformats.org/officeDocument/2006/relationships/slideLayout"/><Relationship Id="rId2" Target="../slideLayouts/slideLayout1.xml" Type="http://schemas.openxmlformats.org/officeDocument/2006/relationships/slideLayout"/><Relationship Id="rId1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anchor="t" bIns="45720" lIns="91440" numCol="1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bIns="45720" lIns="91440" numCol="1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anchor="ctr" bIns="45720" lIns="91440" numCol="1" rIns="91440" rtlCol="0" tIns="45720" vert="horz"/>
          <a:lstStyle>
            <a:lvl1pPr algn="l">
              <a:defRPr baseline="0" sz="120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dirty="0" lang="en-US"/>
              <a:pPr/>
              <a:t>11/16/2023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anchor="ctr" bIns="45720" lIns="91440" numCol="1" rIns="91440" rtlCol="0" tIns="45720" vert="horz"/>
          <a:lstStyle>
            <a:lvl1pPr algn="l">
              <a:defRPr baseline="0" sz="1200">
                <a:solidFill>
                  <a:schemeClr val="tx2"/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anchor="ctr" bIns="45720" lIns="91440" numCol="1" rIns="91440" rtlCol="0" tIns="45720" vert="horz"/>
          <a:lstStyle>
            <a:lvl1pPr algn="r">
              <a:defRPr baseline="0" sz="120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dirty="0" lang="en-US"/>
              <a:pPr/>
              <a:t>‹#›</a:t>
            </a:fld>
            <a:endParaRPr dirty="0"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xStyles>
    <p:titleStyle>
      <a:lvl1pPr algn="l" defTabSz="914400" eaLnBrk="1" hangingPunct="1" latinLnBrk="0" rtl="0">
        <a:lnSpc>
          <a:spcPct val="89000"/>
        </a:lnSpc>
        <a:spcBef>
          <a:spcPct val="0"/>
        </a:spcBef>
        <a:buNone/>
        <a:defRPr baseline="0" kern="1200" sz="44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84048" latinLnBrk="0" marL="384048" rtl="0">
        <a:lnSpc>
          <a:spcPct val="94000"/>
        </a:lnSpc>
        <a:spcBef>
          <a:spcPts val="1000"/>
        </a:spcBef>
        <a:spcAft>
          <a:spcPts val="200"/>
        </a:spcAft>
        <a:buFont charset="0" panose="020B0503020102020204" pitchFamily="34" typeface="Franklin Gothic Book"/>
        <a:buChar char="■"/>
        <a:defRPr baseline="0" kern="1200" sz="2000">
          <a:solidFill>
            <a:schemeClr val="tx2"/>
          </a:solidFill>
          <a:latin typeface="+mn-lt"/>
          <a:ea typeface="+mn-ea"/>
          <a:cs typeface="+mn-cs"/>
        </a:defRPr>
      </a:lvl1pPr>
      <a:lvl2pPr algn="l" defTabSz="914400" eaLnBrk="1" hangingPunct="1" indent="-384048" latinLnBrk="0" marL="914400" rtl="0">
        <a:lnSpc>
          <a:spcPct val="94000"/>
        </a:lnSpc>
        <a:spcBef>
          <a:spcPts val="500"/>
        </a:spcBef>
        <a:spcAft>
          <a:spcPts val="200"/>
        </a:spcAft>
        <a:buFont charset="0" panose="020B0503020102020204" pitchFamily="34" typeface="Franklin Gothic Book"/>
        <a:buChar char="–"/>
        <a:defRPr baseline="0" i="1" kern="1200" sz="2000">
          <a:solidFill>
            <a:schemeClr val="tx2"/>
          </a:solidFill>
          <a:latin typeface="+mn-lt"/>
          <a:ea typeface="+mn-ea"/>
          <a:cs typeface="+mn-cs"/>
        </a:defRPr>
      </a:lvl2pPr>
      <a:lvl3pPr algn="l" defTabSz="914400" eaLnBrk="1" hangingPunct="1" indent="-384048" latinLnBrk="0" marL="1371600" rtl="0">
        <a:lnSpc>
          <a:spcPct val="94000"/>
        </a:lnSpc>
        <a:spcBef>
          <a:spcPts val="500"/>
        </a:spcBef>
        <a:spcAft>
          <a:spcPts val="200"/>
        </a:spcAft>
        <a:buFont charset="0" panose="020B0503020102020204" pitchFamily="34" typeface="Franklin Gothic Book"/>
        <a:buChar char="■"/>
        <a:defRPr baseline="0" kern="1200" sz="1800">
          <a:solidFill>
            <a:schemeClr val="tx2"/>
          </a:solidFill>
          <a:latin typeface="+mn-lt"/>
          <a:ea typeface="+mn-ea"/>
          <a:cs typeface="+mn-cs"/>
        </a:defRPr>
      </a:lvl3pPr>
      <a:lvl4pPr algn="l" defTabSz="914400" eaLnBrk="1" hangingPunct="1" indent="-384048" latinLnBrk="0" marL="1828800" rtl="0">
        <a:lnSpc>
          <a:spcPct val="94000"/>
        </a:lnSpc>
        <a:spcBef>
          <a:spcPts val="500"/>
        </a:spcBef>
        <a:spcAft>
          <a:spcPts val="200"/>
        </a:spcAft>
        <a:buFont charset="0" panose="020B0503020102020204" pitchFamily="34" typeface="Franklin Gothic Book"/>
        <a:buChar char="–"/>
        <a:defRPr baseline="0" i="1" kern="1200" sz="1800">
          <a:solidFill>
            <a:schemeClr val="tx2"/>
          </a:solidFill>
          <a:latin typeface="+mn-lt"/>
          <a:ea typeface="+mn-ea"/>
          <a:cs typeface="+mn-cs"/>
        </a:defRPr>
      </a:lvl4pPr>
      <a:lvl5pPr algn="l" defTabSz="914400" eaLnBrk="1" hangingPunct="1" indent="-384048" latinLnBrk="0" marL="2286000" rtl="0">
        <a:lnSpc>
          <a:spcPct val="94000"/>
        </a:lnSpc>
        <a:spcBef>
          <a:spcPts val="500"/>
        </a:spcBef>
        <a:spcAft>
          <a:spcPts val="200"/>
        </a:spcAft>
        <a:buFont charset="0" panose="020B0503020102020204" pitchFamily="34" typeface="Franklin Gothic Book"/>
        <a:buChar char="■"/>
        <a:defRPr baseline="0" kern="1200" sz="1600">
          <a:solidFill>
            <a:schemeClr val="tx2"/>
          </a:solidFill>
          <a:latin typeface="+mn-lt"/>
          <a:ea typeface="+mn-ea"/>
          <a:cs typeface="+mn-cs"/>
        </a:defRPr>
      </a:lvl5pPr>
      <a:lvl6pPr algn="l" defTabSz="914400" eaLnBrk="1" hangingPunct="1" indent="-384048" latinLnBrk="0" marL="2743200" rtl="0">
        <a:lnSpc>
          <a:spcPct val="94000"/>
        </a:lnSpc>
        <a:spcBef>
          <a:spcPts val="500"/>
        </a:spcBef>
        <a:spcAft>
          <a:spcPts val="200"/>
        </a:spcAft>
        <a:buFont charset="0" panose="020B0503020102020204" pitchFamily="34" typeface="Franklin Gothic Book"/>
        <a:buChar char="–"/>
        <a:defRPr baseline="0" i="1" kern="1200" sz="1600">
          <a:solidFill>
            <a:schemeClr val="tx2"/>
          </a:solidFill>
          <a:latin typeface="+mn-lt"/>
          <a:ea typeface="+mn-ea"/>
          <a:cs typeface="+mn-cs"/>
        </a:defRPr>
      </a:lvl6pPr>
      <a:lvl7pPr algn="l" defTabSz="914400" eaLnBrk="1" hangingPunct="1" indent="-384048" latinLnBrk="0" marL="3200400" rtl="0">
        <a:lnSpc>
          <a:spcPct val="94000"/>
        </a:lnSpc>
        <a:spcBef>
          <a:spcPts val="500"/>
        </a:spcBef>
        <a:spcAft>
          <a:spcPts val="200"/>
        </a:spcAft>
        <a:buFont charset="0" panose="020B0503020102020204" pitchFamily="34" typeface="Franklin Gothic Book"/>
        <a:buChar char="■"/>
        <a:defRPr baseline="0" kern="1200" sz="1400">
          <a:solidFill>
            <a:schemeClr val="tx2"/>
          </a:solidFill>
          <a:latin typeface="+mn-lt"/>
          <a:ea typeface="+mn-ea"/>
          <a:cs typeface="+mn-cs"/>
        </a:defRPr>
      </a:lvl7pPr>
      <a:lvl8pPr algn="l" defTabSz="914400" eaLnBrk="1" hangingPunct="1" indent="-384048" latinLnBrk="0" marL="3657600" rtl="0">
        <a:lnSpc>
          <a:spcPct val="94000"/>
        </a:lnSpc>
        <a:spcBef>
          <a:spcPts val="500"/>
        </a:spcBef>
        <a:spcAft>
          <a:spcPts val="200"/>
        </a:spcAft>
        <a:buFont charset="0" panose="020B0503020102020204" pitchFamily="34" typeface="Franklin Gothic Book"/>
        <a:buChar char="–"/>
        <a:defRPr baseline="0" i="1" kern="1200" sz="1400">
          <a:solidFill>
            <a:schemeClr val="tx2"/>
          </a:solidFill>
          <a:latin typeface="+mn-lt"/>
          <a:ea typeface="+mn-ea"/>
          <a:cs typeface="+mn-cs"/>
        </a:defRPr>
      </a:lvl8pPr>
      <a:lvl9pPr algn="l" defTabSz="914400" eaLnBrk="1" hangingPunct="1" indent="-384048" latinLnBrk="0" marL="4114800" rtl="0">
        <a:lnSpc>
          <a:spcPct val="94000"/>
        </a:lnSpc>
        <a:spcBef>
          <a:spcPts val="500"/>
        </a:spcBef>
        <a:spcAft>
          <a:spcPts val="200"/>
        </a:spcAft>
        <a:buFont charset="0" panose="020B0503020102020204" pitchFamily="34" typeface="Franklin Gothic Book"/>
        <a:buChar char="■"/>
        <a:defRPr baseline="0" kern="1200" sz="14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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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E5A70-301F-92AA-86BD-919D9531A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944880"/>
            <a:ext cx="8361229" cy="3779520"/>
          </a:xfrm>
        </p:spPr>
        <p:txBody>
          <a:bodyPr numCol="1"/>
          <a:lstStyle/>
          <a:p>
            <a:r>
              <a:rPr b="1" dirty="0" i="0" lang="en-US">
                <a:effectLst/>
                <a:latin typeface="Söhne"/>
              </a:rPr>
              <a:t>Systems of Inventory Control</a:t>
            </a: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237999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2CD526-C039-B420-BA70-5DA6C0D42734}"/>
              </a:ext>
            </a:extLst>
          </p:cNvPr>
          <p:cNvSpPr txBox="1"/>
          <p:nvPr/>
        </p:nvSpPr>
        <p:spPr>
          <a:xfrm>
            <a:off x="1600200" y="792480"/>
            <a:ext cx="7650480" cy="4801314"/>
          </a:xfrm>
          <a:prstGeom prst="rect">
            <a:avLst/>
          </a:prstGeom>
          <a:noFill/>
        </p:spPr>
        <p:txBody>
          <a:bodyPr numCol="1" rtlCol="0" wrap="square">
            <a:spAutoFit/>
          </a:bodyPr>
          <a:lstStyle/>
          <a:p>
            <a:pPr algn="l"/>
            <a:br>
              <a:rPr altLang="en-CA" b="0" dirty="0" i="0" lang="en-CA">
                <a:effectLst/>
                <a:latin typeface="Söhne"/>
              </a:rPr>
            </a:br>
            <a:endParaRPr altLang="en-CA" b="0" dirty="0" i="0" lang="en-CA">
              <a:effectLst/>
              <a:latin typeface="Söhne"/>
            </a:endParaRPr>
          </a:p>
          <a:p>
            <a:pPr algn="l"/>
            <a:r>
              <a:rPr altLang="en-CA" b="1" dirty="0" i="0" lang="en-CA" sz="2800">
                <a:solidFill>
                  <a:srgbClr val="FF0000"/>
                </a:solidFill>
                <a:effectLst/>
                <a:latin typeface="Söhne"/>
              </a:rPr>
              <a:t>Definition of Inventory Control</a:t>
            </a:r>
            <a:r>
              <a:rPr altLang="en-CA" b="1" dirty="0" i="0" lang="en-CA" sz="2800">
                <a:effectLst/>
                <a:latin typeface="Söhne"/>
              </a:rPr>
              <a:t>:</a:t>
            </a:r>
            <a:r>
              <a:rPr altLang="en-CA" b="0" dirty="0" i="0" lang="en-CA" sz="2800">
                <a:effectLst/>
                <a:latin typeface="Söhne"/>
              </a:rPr>
              <a:t> Inventory control refers to the systematic process of overseeing and managing a company's goods and materials. This includes activities such as ordering, storing, and utilizing inventory in an efficient manner. The primary goal of inventory control is to maintain a balance between having enough stock to meet demand without excess, thereby optimizing operational processes.</a:t>
            </a:r>
          </a:p>
          <a:p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804777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92004-D968-C457-F1FD-D2BBA9777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280" y="929640"/>
            <a:ext cx="8798077" cy="3733800"/>
          </a:xfrm>
        </p:spPr>
        <p:txBody>
          <a:bodyPr numCol="1"/>
          <a:lstStyle/>
          <a:p>
            <a:r>
              <a:rPr altLang="en-CA" b="1" dirty="0" i="0" lang="en-CA" sz="2800">
                <a:solidFill>
                  <a:srgbClr val="FF0000"/>
                </a:solidFill>
                <a:effectLst/>
                <a:latin typeface="Söhne"/>
              </a:rPr>
              <a:t>Importance of Efficient Inventory Management</a:t>
            </a:r>
            <a:r>
              <a:rPr altLang="en-CA" b="1" dirty="0" i="0" lang="en-CA" sz="2800">
                <a:effectLst/>
                <a:latin typeface="Söhne"/>
              </a:rPr>
              <a:t>:</a:t>
            </a:r>
            <a:r>
              <a:rPr altLang="en-CA" b="0" dirty="0" i="0" lang="en-CA" sz="2800">
                <a:effectLst/>
                <a:latin typeface="Söhne"/>
              </a:rPr>
              <a:t> Ensures optimal resource utilization, minimizes holding costs, and enhances overall operational efficiency.</a:t>
            </a:r>
            <a:br>
              <a:rPr altLang="en-CA" b="0" dirty="0" i="0" lang="en-CA">
                <a:effectLst/>
                <a:latin typeface="Söhne"/>
              </a:rPr>
            </a:b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1156112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01470-2D47-FFC8-C8B7-D50A2ACD8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21080"/>
            <a:ext cx="9601200" cy="4846320"/>
          </a:xfrm>
        </p:spPr>
        <p:txBody>
          <a:bodyPr numCol="1">
            <a:normAutofit fontScale="77500" lnSpcReduction="20000"/>
          </a:bodyPr>
          <a:lstStyle/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3600">
                <a:effectLst/>
                <a:latin typeface="Söhne"/>
              </a:rPr>
              <a:t>Definition of Just-in-Time (JIT) Inventory:</a:t>
            </a:r>
            <a:endParaRPr altLang="en-CA" b="0" dirty="0" i="0" lang="en-CA" sz="36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3600">
                <a:effectLst/>
                <a:latin typeface="Söhne"/>
              </a:rPr>
              <a:t>JIT is a strategy aimed at producing or purchasing goods just in time for use in the production process or to meet customer demand.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3600">
                <a:effectLst/>
                <a:latin typeface="Söhne"/>
              </a:rPr>
              <a:t>Key Features and Principles:</a:t>
            </a:r>
            <a:endParaRPr altLang="en-CA" b="0" dirty="0" i="0" lang="en-CA" sz="36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3600">
                <a:effectLst/>
                <a:latin typeface="Söhne"/>
              </a:rPr>
              <a:t>Lean manufacturing, reduced lead times, and demand-driven production.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3600">
                <a:effectLst/>
                <a:latin typeface="Söhne"/>
              </a:rPr>
              <a:t>Benefits of JIT Inventory:</a:t>
            </a:r>
            <a:endParaRPr altLang="en-CA" b="0" dirty="0" i="0" lang="en-CA" sz="36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3600">
                <a:effectLst/>
                <a:latin typeface="Söhne"/>
              </a:rPr>
              <a:t>Lower holding costs, reduced waste, and improved responsiveness.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3600">
                <a:effectLst/>
                <a:latin typeface="Söhne"/>
              </a:rPr>
              <a:t>Examples of Industries Using JIT:</a:t>
            </a:r>
            <a:endParaRPr altLang="en-CA" b="0" dirty="0" i="0" lang="en-CA" sz="36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3600">
                <a:effectLst/>
                <a:latin typeface="Söhne"/>
              </a:rPr>
              <a:t>Automotive manufacturing, electronics, and retail.</a:t>
            </a:r>
          </a:p>
          <a:p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295002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568027-FABE-08D6-29D0-F6C7563AC477}"/>
              </a:ext>
            </a:extLst>
          </p:cNvPr>
          <p:cNvSpPr txBox="1"/>
          <p:nvPr/>
        </p:nvSpPr>
        <p:spPr>
          <a:xfrm>
            <a:off x="1783080" y="624840"/>
            <a:ext cx="7406640" cy="6247864"/>
          </a:xfrm>
          <a:prstGeom prst="rect">
            <a:avLst/>
          </a:prstGeom>
          <a:noFill/>
        </p:spPr>
        <p:txBody>
          <a:bodyPr numCol="1" rtlCol="0" wrap="square">
            <a:spAutoFit/>
          </a:bodyPr>
          <a:lstStyle/>
          <a:p>
            <a:pPr algn="l"/>
            <a:r>
              <a:rPr altLang="en-CA" b="1" dirty="0" i="0" lang="en-CA" sz="2800">
                <a:effectLst/>
                <a:latin typeface="Söhne"/>
              </a:rPr>
              <a:t>Warehousing</a:t>
            </a:r>
            <a:endParaRPr altLang="en-CA" b="0" dirty="0" i="0" lang="en-CA" sz="2800">
              <a:effectLst/>
              <a:latin typeface="Söhne"/>
            </a:endParaRP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800">
                <a:effectLst/>
                <a:latin typeface="Söhne"/>
              </a:rPr>
              <a:t>Explanation of Warehousing in Inventory Control:</a:t>
            </a:r>
            <a:endParaRPr altLang="en-CA" b="0" dirty="0" i="0" lang="en-CA" sz="28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The practice of storing goods in a facility to ensure a steady and timely supply to meet demand.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800">
                <a:effectLst/>
                <a:latin typeface="Söhne"/>
              </a:rPr>
              <a:t>Functions of Warehousing:</a:t>
            </a:r>
            <a:endParaRPr altLang="en-CA" b="0" dirty="0" i="0" lang="en-CA" sz="28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Storage, consolidation, and order fulfillment.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800">
                <a:effectLst/>
                <a:latin typeface="Söhne"/>
              </a:rPr>
              <a:t>Types of Warehouses:</a:t>
            </a:r>
            <a:endParaRPr altLang="en-CA" b="0" dirty="0" i="0" lang="en-CA" sz="28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Distribution Centers, Fulfillment Centers.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800">
                <a:effectLst/>
                <a:latin typeface="Söhne"/>
              </a:rPr>
              <a:t>Pros and Cons of Warehousing:</a:t>
            </a:r>
            <a:endParaRPr altLang="en-CA" b="0" dirty="0" i="0" lang="en-CA" sz="28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Provides security and order processing efficiency but incurs holding costs.</a:t>
            </a:r>
          </a:p>
          <a:p>
            <a:br>
              <a:rPr altLang="en-CA" dirty="0" lang="en-CA"/>
            </a:b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1169268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FA0BE4-3C6F-8660-7185-DC032902310E}"/>
              </a:ext>
            </a:extLst>
          </p:cNvPr>
          <p:cNvSpPr txBox="1"/>
          <p:nvPr/>
        </p:nvSpPr>
        <p:spPr>
          <a:xfrm>
            <a:off x="1920240" y="685800"/>
            <a:ext cx="6431280" cy="5816977"/>
          </a:xfrm>
          <a:prstGeom prst="rect">
            <a:avLst/>
          </a:prstGeom>
          <a:noFill/>
        </p:spPr>
        <p:txBody>
          <a:bodyPr numCol="1" rtlCol="0" wrap="square">
            <a:spAutoFit/>
          </a:bodyPr>
          <a:lstStyle/>
          <a:p>
            <a:pPr algn="l"/>
            <a:r>
              <a:rPr altLang="en-CA" b="1" dirty="0" i="0" lang="en-CA" sz="2400">
                <a:effectLst/>
                <a:latin typeface="Söhne"/>
              </a:rPr>
              <a:t>Overstocking</a:t>
            </a:r>
            <a:endParaRPr altLang="en-CA" b="0" dirty="0" i="0" lang="en-CA" sz="2400">
              <a:effectLst/>
              <a:latin typeface="Söhne"/>
            </a:endParaRP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400">
                <a:effectLst/>
                <a:latin typeface="Söhne"/>
              </a:rPr>
              <a:t>Definition of Overstocking:</a:t>
            </a:r>
            <a:endParaRPr altLang="en-CA" b="0" dirty="0" i="0" lang="en-CA" sz="24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400">
                <a:effectLst/>
                <a:latin typeface="Söhne"/>
              </a:rPr>
              <a:t>Occurs when a company holds excess inventory beyond what is necessary for current demand.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400">
                <a:effectLst/>
                <a:latin typeface="Söhne"/>
              </a:rPr>
              <a:t>Causes and Consequences:</a:t>
            </a:r>
            <a:endParaRPr altLang="en-CA" b="0" dirty="0" i="0" lang="en-CA" sz="24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400">
                <a:effectLst/>
                <a:latin typeface="Söhne"/>
              </a:rPr>
              <a:t>Overestimation of demand, changes in market trends, and increased holding costs.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400">
                <a:effectLst/>
                <a:latin typeface="Söhne"/>
              </a:rPr>
              <a:t>Challenges Faced with Overstocking:</a:t>
            </a:r>
            <a:endParaRPr altLang="en-CA" b="0" dirty="0" i="0" lang="en-CA" sz="24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400">
                <a:effectLst/>
                <a:latin typeface="Söhne"/>
              </a:rPr>
              <a:t>Risk of obsolescence, increased storage costs, and potential write-offs.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400">
                <a:effectLst/>
                <a:latin typeface="Söhne"/>
              </a:rPr>
              <a:t>Strategies to Avoid Overstocking:</a:t>
            </a:r>
            <a:endParaRPr altLang="en-CA" b="0" dirty="0" i="0" lang="en-CA" sz="24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400">
                <a:effectLst/>
                <a:latin typeface="Söhne"/>
              </a:rPr>
              <a:t>Demand forecasting, regular inventory audits, and dynamic pricing.</a:t>
            </a:r>
          </a:p>
          <a:p>
            <a:br>
              <a:rPr altLang="en-CA" dirty="0" lang="en-CA"/>
            </a:b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441874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32311A-3D69-5079-8CE5-1F8499B8BE5D}"/>
              </a:ext>
            </a:extLst>
          </p:cNvPr>
          <p:cNvSpPr txBox="1"/>
          <p:nvPr/>
        </p:nvSpPr>
        <p:spPr>
          <a:xfrm>
            <a:off x="1661160" y="548640"/>
            <a:ext cx="7467600" cy="6247864"/>
          </a:xfrm>
          <a:prstGeom prst="rect">
            <a:avLst/>
          </a:prstGeom>
          <a:noFill/>
        </p:spPr>
        <p:txBody>
          <a:bodyPr numCol="1" rtlCol="0" wrap="square">
            <a:spAutoFit/>
          </a:bodyPr>
          <a:lstStyle/>
          <a:p>
            <a:pPr algn="l"/>
            <a:r>
              <a:rPr altLang="en-CA" b="1" dirty="0" i="0" lang="en-CA" sz="2800">
                <a:effectLst/>
                <a:latin typeface="Söhne"/>
              </a:rPr>
              <a:t>Understocking</a:t>
            </a:r>
            <a:endParaRPr altLang="en-CA" b="0" dirty="0" i="0" lang="en-CA" sz="2800">
              <a:effectLst/>
              <a:latin typeface="Söhne"/>
            </a:endParaRP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800">
                <a:effectLst/>
                <a:latin typeface="Söhne"/>
              </a:rPr>
              <a:t>Definition of Understocking:</a:t>
            </a:r>
            <a:endParaRPr altLang="en-CA" b="0" dirty="0" i="0" lang="en-CA" sz="28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Occurs when a company has insufficient inventory to meet current demand.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800">
                <a:effectLst/>
                <a:latin typeface="Söhne"/>
              </a:rPr>
              <a:t>Consequences of Understocking:</a:t>
            </a:r>
            <a:endParaRPr altLang="en-CA" b="0" dirty="0" i="0" lang="en-CA" sz="28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Potential loss of sales, dissatisfied customers, and damage to reputation.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800">
                <a:effectLst/>
                <a:latin typeface="Söhne"/>
              </a:rPr>
              <a:t>Risks and Challenges:</a:t>
            </a:r>
            <a:endParaRPr altLang="en-CA" b="0" dirty="0" i="0" lang="en-CA" sz="28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Inability to fulfill orders, missed business opportunities, and customer dissatisfaction.</a:t>
            </a: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800">
                <a:effectLst/>
                <a:latin typeface="Söhne"/>
              </a:rPr>
              <a:t>Strategies to Avoid Understocking:</a:t>
            </a:r>
            <a:endParaRPr altLang="en-CA" b="0" dirty="0" i="0" lang="en-CA" sz="28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Accurate demand forecasting, safety stock, and responsive supply chain management.</a:t>
            </a:r>
          </a:p>
          <a:p>
            <a:br>
              <a:rPr altLang="en-CA" dirty="0" lang="en-CA"/>
            </a:b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1338424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A99B7-7319-9F8C-7DC8-CA0898FBF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algn="l"/>
            <a:r>
              <a:rPr altLang="en-CA" b="1" dirty="0" i="0" lang="en-CA" sz="2800">
                <a:effectLst/>
                <a:latin typeface="Söhne"/>
              </a:rPr>
              <a:t>Best Practices</a:t>
            </a:r>
            <a:endParaRPr altLang="en-CA" b="0" dirty="0" i="0" lang="en-CA" sz="2800">
              <a:effectLst/>
              <a:latin typeface="Söhne"/>
            </a:endParaRPr>
          </a:p>
          <a:p>
            <a:pPr algn="l">
              <a:buFont charset="0" panose="020B0604020202020204" pitchFamily="34" typeface="Arial"/>
              <a:buChar char="•"/>
            </a:pPr>
            <a:r>
              <a:rPr altLang="en-CA" b="1" dirty="0" i="0" lang="en-CA" sz="2800">
                <a:effectLst/>
                <a:latin typeface="Söhne"/>
              </a:rPr>
              <a:t>General best practices for effective inventory control:</a:t>
            </a:r>
            <a:endParaRPr altLang="en-CA" b="0" dirty="0" i="0" lang="en-CA" sz="2800">
              <a:effectLst/>
              <a:latin typeface="Söhne"/>
            </a:endParaRP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Regular demand forecasting and analysis.</a:t>
            </a: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Continuous monitoring of inventory levels.</a:t>
            </a:r>
          </a:p>
          <a:p>
            <a:pPr algn="l" indent="-285750" lvl="1" marL="742950">
              <a:buFont charset="0" panose="020B0604020202020204" pitchFamily="34" typeface="Arial"/>
              <a:buChar char="•"/>
            </a:pPr>
            <a:r>
              <a:rPr altLang="en-CA" b="0" dirty="0" i="0" lang="en-CA" sz="2800">
                <a:effectLst/>
                <a:latin typeface="Söhne"/>
              </a:rPr>
              <a:t>Use of advanced technology and automation.</a:t>
            </a:r>
          </a:p>
          <a:p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169809949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lastClr="000000" val="windowText"/>
      </a:dk1>
      <a:lt1>
        <a:sysClr lastClr="FFFFFF" val="window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panose="020B0503020102020204"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panose="020B0503020102020204"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algn="in" cap="flat" cmpd="sng" w="6350">
          <a:solidFill>
            <a:schemeClr val="phClr"/>
          </a:solidFill>
          <a:prstDash val="solid"/>
        </a:ln>
        <a:ln algn="in" cap="flat" cmpd="sng" w="34925">
          <a:solidFill>
            <a:schemeClr val="phClr"/>
          </a:solidFill>
          <a:prstDash val="solid"/>
        </a:ln>
        <a:ln algn="in" cap="flat" cmpd="sng" w="1905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EC9488ED-E761-4D60-9AC4-764D1FE2C171}" name="Crop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Company/>
  <Words>445</Words>
  <Paragraphs>51</Paragraphs>
  <Slides>9</Slides>
  <Notes>0</Notes>
  <TotalTime>155</TotalTime>
  <HiddenSlides>0</HiddenSlides>
  <MMClips>0</MMClips>
  <ScaleCrop>false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baseType="lpstr" size="13">
      <vt:lpstr>Arial</vt:lpstr>
      <vt:lpstr>Franklin Gothic Book</vt:lpstr>
      <vt:lpstr>Söhne</vt:lpstr>
      <vt:lpstr>Crop</vt:lpstr>
      <vt:lpstr>Systems of Inventory Control</vt:lpstr>
      <vt:lpstr>PowerPoint Presentation</vt:lpstr>
      <vt:lpstr>Importance of Efficient Inventory Management: Ensures optimal resource utilization, minimizes holding costs, and enhances overall operational efficiency.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lication>Microsoft Office PowerPoint</Application>
  <AppVersion>16.0000</AppVersion>
  <PresentationFormat>Widescreen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2023-11-17T01:21:31Z</dcterms:created>
  <dc:creator>Shaheer Akram</dc:creator>
  <cp:lastModifiedBy>Shaheer Akram</cp:lastModifiedBy>
  <dcterms:modified xsi:type="dcterms:W3CDTF">2023-11-17T03:57:16Z</dcterms:modified>
  <cp:revision>5</cp:revision>
  <dc:title>Systems of Inventory Control</dc:title>
</cp:coreProperties>
</file>