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11/23/2023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11/23/2023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01A69-335A-04A2-20EA-AACF28EE43B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Advertisement Media AND TOOLS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5BC74E1-DD56-928B-4154-249EFE2FF84C}"/>
              </a:ext>
            </a:extLst>
          </p:cNvPr>
          <p:cNvSpPr txBox="1"/>
          <p:nvPr/>
        </p:nvSpPr>
        <p:spPr>
          <a:xfrm>
            <a:off x="1373419" y="445122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Lesson 2.8- Advertising Medias and Tool</a:t>
            </a:r>
          </a:p>
        </p:txBody>
      </p:sp>
    </p:spTree>
    <p:extLst>
      <p:ext uri="{BB962C8B-B14F-4D97-AF65-F5344CB8AC3E}">
        <p14:creationId xmlns:p14="http://schemas.microsoft.com/office/powerpoint/2010/main" val="4056475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09ED1-A1B8-7841-3FED-C387B3ED9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Advertising Media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B0604-4085-795D-1B7F-941AF21FBF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Advertising media acts as the </a:t>
            </a:r>
            <a:r>
              <a:rPr lang="en-CA" dirty="0">
                <a:solidFill>
                  <a:srgbClr val="0F0F0F"/>
                </a:solidFill>
                <a:latin typeface="Söhne"/>
              </a:rPr>
              <a:t>connection </a:t>
            </a:r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between businesses and their audience. </a:t>
            </a:r>
          </a:p>
          <a:p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It spans a multitude of channels, including the Internet, television, magazines, billboards, and radio. </a:t>
            </a:r>
          </a:p>
          <a:p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Each channel offers a unique way to convey messages and capture the attention of specific demographics and audiences</a:t>
            </a:r>
            <a:r>
              <a:rPr lang="en-US" dirty="0">
                <a:solidFill>
                  <a:srgbClr val="0F0F0F"/>
                </a:solidFill>
                <a:latin typeface="Söhne"/>
              </a:rPr>
              <a:t>.</a:t>
            </a:r>
            <a:endParaRPr lang="en-US" i="1" dirty="0">
              <a:solidFill>
                <a:srgbClr val="0F0F0F"/>
              </a:solidFill>
              <a:latin typeface="Söhne"/>
            </a:endParaRPr>
          </a:p>
          <a:p>
            <a:pPr marL="0" indent="0">
              <a:buNone/>
            </a:pPr>
            <a:r>
              <a:rPr lang="en-US" b="0" i="1" dirty="0">
                <a:solidFill>
                  <a:srgbClr val="0F0F0F"/>
                </a:solidFill>
                <a:effectLst/>
                <a:latin typeface="Söhne"/>
              </a:rPr>
              <a:t>POINTS</a:t>
            </a:r>
          </a:p>
          <a:p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Importance of selecting the right media for specific messages.</a:t>
            </a:r>
          </a:p>
          <a:p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The dynamic nature of advertising media in reaching diverse audiences.</a:t>
            </a:r>
          </a:p>
          <a:p>
            <a:endParaRPr lang="en-CA" b="1" i="0" dirty="0">
              <a:solidFill>
                <a:srgbClr val="0F0F0F"/>
              </a:solidFill>
              <a:effectLst/>
              <a:latin typeface="Söhne"/>
            </a:endParaRPr>
          </a:p>
        </p:txBody>
      </p:sp>
    </p:spTree>
    <p:extLst>
      <p:ext uri="{BB962C8B-B14F-4D97-AF65-F5344CB8AC3E}">
        <p14:creationId xmlns:p14="http://schemas.microsoft.com/office/powerpoint/2010/main" val="2966516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82008-6D49-CCFB-72ED-5652AB517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Internet Advertising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00BC00-12B2-D025-FE99-F6337277E9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Assess online advertising tools and their impact</a:t>
            </a:r>
          </a:p>
          <a:p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The Internet, a powerhouse of advertising opportunities, includes tools like pop-ups and mass e-mailings</a:t>
            </a:r>
          </a:p>
          <a:p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Pop-ups, strategically placed, can capture immediate attention, while mass e-mailings allow for direct and widespread communication, making the online space a prime area for advertisers</a:t>
            </a:r>
          </a:p>
          <a:p>
            <a:pPr marL="0" indent="0">
              <a:buNone/>
            </a:pPr>
            <a:r>
              <a:rPr lang="en-CA" i="1" dirty="0">
                <a:solidFill>
                  <a:srgbClr val="0F0F0F"/>
                </a:solidFill>
                <a:latin typeface="Söhne"/>
              </a:rPr>
              <a:t>POINTS</a:t>
            </a:r>
            <a:endParaRPr lang="en-CA" b="0" i="1" dirty="0">
              <a:solidFill>
                <a:srgbClr val="0F0F0F"/>
              </a:solidFill>
              <a:effectLst/>
              <a:latin typeface="Söhne"/>
            </a:endParaRPr>
          </a:p>
          <a:p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Pop-ups act as attention-grabbing tools.</a:t>
            </a:r>
          </a:p>
          <a:p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Mass e-mailings for direct communication and widespread reach.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982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C85FA-129A-54BF-B5C2-CDF1F1D58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Television Advertising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227738-59F4-2709-CA77-18091F5AAF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Evaluate the effectiveness of television advertising and its advantages.</a:t>
            </a:r>
          </a:p>
          <a:p>
            <a:r>
              <a:rPr lang="en-CA" dirty="0">
                <a:solidFill>
                  <a:srgbClr val="0F0F0F"/>
                </a:solidFill>
                <a:latin typeface="Söhne"/>
              </a:rPr>
              <a:t>T</a:t>
            </a:r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elevision remains an active force in advertising due to its visual and auditory impact. </a:t>
            </a:r>
          </a:p>
          <a:p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It allows for the creation of memorable brand messages.</a:t>
            </a:r>
          </a:p>
          <a:p>
            <a:r>
              <a:rPr lang="en-CA" dirty="0">
                <a:solidFill>
                  <a:srgbClr val="0F0F0F"/>
                </a:solidFill>
                <a:latin typeface="Söhne"/>
              </a:rPr>
              <a:t>However, it</a:t>
            </a:r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 comes with a substantial cost and challenges associated with audience not payin</a:t>
            </a:r>
            <a:r>
              <a:rPr lang="en-CA" dirty="0">
                <a:solidFill>
                  <a:srgbClr val="0F0F0F"/>
                </a:solidFill>
                <a:latin typeface="Söhne"/>
              </a:rPr>
              <a:t>g attention.</a:t>
            </a:r>
          </a:p>
          <a:p>
            <a:pPr marL="0" indent="0">
              <a:buNone/>
            </a:pPr>
            <a:r>
              <a:rPr lang="en-CA" i="1" dirty="0">
                <a:solidFill>
                  <a:srgbClr val="0F0F0F"/>
                </a:solidFill>
                <a:latin typeface="Söhne"/>
              </a:rPr>
              <a:t>POINTS</a:t>
            </a:r>
          </a:p>
          <a:p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Visual and auditory impact of television advertising.</a:t>
            </a:r>
          </a:p>
          <a:p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Challenges and advantages of advertising on television.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076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F6CBF-1132-606A-F7CE-37FF9F5D7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Print Media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F1AEFC-D211-EAD2-79B9-B19D7CE5A9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Assess the role of magazines and newspapers in advertising and how they cater to specific demographics.</a:t>
            </a:r>
          </a:p>
          <a:p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Print media, comprising magazines and newspapers, provides a tangible and targeted approach to advertising</a:t>
            </a:r>
          </a:p>
          <a:p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Advertisers can select publications aligned with their target demographics, ensuring a more focused reach</a:t>
            </a:r>
          </a:p>
          <a:p>
            <a:pPr marL="0" indent="0">
              <a:buNone/>
            </a:pPr>
            <a:r>
              <a:rPr lang="en-CA" i="1" dirty="0">
                <a:solidFill>
                  <a:srgbClr val="0F0F0F"/>
                </a:solidFill>
                <a:latin typeface="Söhne"/>
              </a:rPr>
              <a:t>POINTS</a:t>
            </a:r>
          </a:p>
          <a:p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Tangible benefits of print media.</a:t>
            </a:r>
          </a:p>
          <a:p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Tailoring advertising to specific demographics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179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A66CF-4593-8FDD-23F7-F833BF07F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Outdoor Advertising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5280E7-F5FF-02F1-D81B-9AE5F37F23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Explore the impact of billboards and outdoor displays.</a:t>
            </a:r>
          </a:p>
          <a:p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Billboards serve as high-visibility canvases for brand exposure.</a:t>
            </a:r>
          </a:p>
          <a:p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Placed strategically in high-traffic areas, they offer a dynamic way to capture the attention of a broad audience, making them a powerful tool for advertisers.</a:t>
            </a:r>
          </a:p>
          <a:p>
            <a:pPr marL="0" indent="0">
              <a:buNone/>
            </a:pPr>
            <a:r>
              <a:rPr lang="en-CA" i="1" dirty="0">
                <a:solidFill>
                  <a:srgbClr val="0F0F0F"/>
                </a:solidFill>
                <a:latin typeface="Söhne"/>
              </a:rPr>
              <a:t>POINTS</a:t>
            </a:r>
            <a:endParaRPr lang="en-CA" b="0" i="1" dirty="0">
              <a:solidFill>
                <a:srgbClr val="0F0F0F"/>
              </a:solidFill>
              <a:effectLst/>
              <a:latin typeface="Söhne"/>
            </a:endParaRPr>
          </a:p>
          <a:p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High-visibility and broad reach of billboards.</a:t>
            </a:r>
          </a:p>
          <a:p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Strategic placement for maximum impact.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974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BF58F6-7A3B-A5F7-8BCB-69DCD68B4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Radio Advertising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B2292-83FF-DA13-B404-4B94268602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Examine the effectiveness of radio advertising and its advantages.</a:t>
            </a:r>
          </a:p>
          <a:p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Radio advertising holds unique advantages.</a:t>
            </a:r>
          </a:p>
          <a:p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It's impactful for auditory learners.</a:t>
            </a:r>
          </a:p>
          <a:p>
            <a:r>
              <a:rPr lang="en-CA" dirty="0">
                <a:solidFill>
                  <a:srgbClr val="0F0F0F"/>
                </a:solidFill>
                <a:latin typeface="Söhne"/>
              </a:rPr>
              <a:t>C</a:t>
            </a:r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an be a cost-effective medium. </a:t>
            </a:r>
          </a:p>
          <a:p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Advertisers can connect with local audiences through formats like </a:t>
            </a:r>
            <a:r>
              <a:rPr lang="en-CA" dirty="0">
                <a:solidFill>
                  <a:srgbClr val="0F0F0F"/>
                </a:solidFill>
                <a:latin typeface="Söhne"/>
              </a:rPr>
              <a:t>songs o</a:t>
            </a:r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r sponsored segments, creating a personal touch</a:t>
            </a:r>
          </a:p>
          <a:p>
            <a:pPr marL="0" indent="0">
              <a:buNone/>
            </a:pPr>
            <a:r>
              <a:rPr lang="en-CA" b="0" i="1" dirty="0">
                <a:solidFill>
                  <a:srgbClr val="0F0F0F"/>
                </a:solidFill>
                <a:effectLst/>
                <a:latin typeface="Söhne"/>
              </a:rPr>
              <a:t>POINTS</a:t>
            </a:r>
          </a:p>
          <a:p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Impactful nature for auditory learners.</a:t>
            </a:r>
          </a:p>
          <a:p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Cost-effectiveness and local engagement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831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07680-155E-29EA-CB5C-ABE3513F8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Relations in Promotional Strategies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2AF392-EA6C-1C4C-D72E-C661DFB316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Define public relations and its role in shaping perceptions.</a:t>
            </a:r>
          </a:p>
          <a:p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Public relations, the art of managing relationships between organizations and their audiences, stands as a cornerstone in promotional strategies. </a:t>
            </a:r>
          </a:p>
          <a:p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Beyond communication, it's about shaping public perception, building trust, and fostering long-term relationships.“</a:t>
            </a:r>
          </a:p>
          <a:p>
            <a:pPr marL="0" indent="0">
              <a:buNone/>
            </a:pPr>
            <a:r>
              <a:rPr lang="en-CA" i="1" dirty="0">
                <a:solidFill>
                  <a:srgbClr val="0F0F0F"/>
                </a:solidFill>
                <a:latin typeface="Söhne"/>
              </a:rPr>
              <a:t>POINTS</a:t>
            </a:r>
            <a:endParaRPr lang="en-CA" b="0" i="1" dirty="0">
              <a:solidFill>
                <a:srgbClr val="0F0F0F"/>
              </a:solidFill>
              <a:effectLst/>
              <a:latin typeface="Söhne"/>
            </a:endParaRPr>
          </a:p>
          <a:p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Definition and essence of public relations.</a:t>
            </a:r>
          </a:p>
          <a:p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The role of trust-building in promotional success.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203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7EDA2-F9B6-7CB7-FC49-849784F99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Components of PR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8496B8-CEAA-728D-1E44-DC0C0A0E17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Break down the key components of public relations.</a:t>
            </a:r>
          </a:p>
          <a:p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Components include media relations, community engagement, and crisis communication.</a:t>
            </a:r>
          </a:p>
          <a:p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For instance, press releases are essential tools for spreading information to the media and the public, shaping narratives and maintaining a positive public image.</a:t>
            </a:r>
          </a:p>
          <a:p>
            <a:pPr marL="0" indent="0">
              <a:buNone/>
            </a:pPr>
            <a:r>
              <a:rPr lang="en-CA" i="1" dirty="0">
                <a:solidFill>
                  <a:srgbClr val="0F0F0F"/>
                </a:solidFill>
                <a:latin typeface="Söhne"/>
              </a:rPr>
              <a:t>POINTS</a:t>
            </a:r>
            <a:endParaRPr lang="en-CA" b="0" i="1" dirty="0">
              <a:solidFill>
                <a:srgbClr val="0F0F0F"/>
              </a:solidFill>
              <a:effectLst/>
              <a:latin typeface="Söhne"/>
            </a:endParaRPr>
          </a:p>
          <a:p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Media relations, community engagement, and crisis communication.</a:t>
            </a:r>
          </a:p>
          <a:p>
            <a:r>
              <a:rPr lang="en-CA" b="0" i="0" dirty="0">
                <a:solidFill>
                  <a:srgbClr val="0F0F0F"/>
                </a:solidFill>
                <a:effectLst/>
                <a:latin typeface="Söhne"/>
              </a:rPr>
              <a:t>The strategic role of press releases in shaping public perception.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87520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23</TotalTime>
  <Words>553</Words>
  <Application>Microsoft Office PowerPoint</Application>
  <PresentationFormat>Widescreen</PresentationFormat>
  <Paragraphs>61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Franklin Gothic Book</vt:lpstr>
      <vt:lpstr>Söhne</vt:lpstr>
      <vt:lpstr>Crop</vt:lpstr>
      <vt:lpstr>Advertisement Media AND TOOLS</vt:lpstr>
      <vt:lpstr>Advertising Media Overview</vt:lpstr>
      <vt:lpstr>Internet Advertising</vt:lpstr>
      <vt:lpstr>Television Advertising </vt:lpstr>
      <vt:lpstr>Print Media</vt:lpstr>
      <vt:lpstr>Outdoor Advertising </vt:lpstr>
      <vt:lpstr>Radio Advertising </vt:lpstr>
      <vt:lpstr>Public Relations in Promotional Strategies </vt:lpstr>
      <vt:lpstr>Components of PR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Advertisement Media AND TOOLS</dc:title>
  <dc:creator>Shaheer Akram</dc:creator>
  <cp:lastModifiedBy>Shaheer Akram</cp:lastModifiedBy>
  <cp:revision>1</cp:revision>
  <dcterms:created xsi:type="dcterms:W3CDTF">2023-11-23T23:16:29Z</dcterms:created>
  <dcterms:modified xsi:type="dcterms:W3CDTF">2023-11-23T23:40:19Z</dcterms:modified>
</cp:coreProperties>
</file>