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9" r:id="rId4"/>
    <p:sldId id="261" r:id="rId5"/>
    <p:sldId id="263" r:id="rId6"/>
    <p:sldId id="265" r:id="rId7"/>
    <p:sldId id="266" r:id="rId8"/>
    <p:sldId id="267" r:id="rId9"/>
    <p:sldId id="268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7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08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7/2/20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96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talking about: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Poetic forms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Imagery and symbolism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Meter and rhythm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Sound, tone, diction, and connotation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Visual and concrete poetry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37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talking about: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"The Destruction of Sennacherib", by Lord Byron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36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391AB-F383-4237-A071-AD1C6E924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6636DA-4FDE-4B32-8CCE-37EFA3E75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87932-8FF0-4DF1-A776-9A3CE3761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8FAB8-C9F1-4DBB-B355-D8DEE370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490E3-D8E8-4766-9104-14009BF56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0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B8678-553E-4A5B-8CFE-5DB358BD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3AF303-1F73-4575-83E6-561589F16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6EC56-7DCF-400D-A871-C26291EB1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FAC5B-7C77-4F8C-ADB0-8D208A2EB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F48AF-AB8F-4DD2-BC77-7E2F42AD3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17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0ED820-BFE6-41B5-8064-984037A999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A27FEA-5359-474A-B4F8-FF510DD74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DD33D-563C-4B8C-B8C1-625FF5C5B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71877-89FD-46BE-832F-C5660A556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E675F-CC4D-48CF-90C8-53829EE08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21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BC967-18DB-4664-9B4D-06177FB94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F7174-64B4-4D8F-BF44-3DD1F66CA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D83D3-86C4-482F-A2DC-B4C55DBF3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05BE2-6C23-4CB4-A63E-457E635BF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97965-24FE-4C07-BE16-69AE43995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68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3394D-04EF-440C-B08B-114464B31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BE3F6-F021-4D6B-8B0D-EF74D7461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6233C-6806-4593-91C0-CF4ECD84A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3A761E-2D3A-4397-A82C-2F3B981DE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97E71-B59F-4260-B01B-2B7CEB08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26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4DFCB-DD40-4637-9CAB-2BAF24231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4065F-4B44-4622-98EE-166F936489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F1249-B890-4466-9E24-84A249070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FA9B4-D282-452F-B78A-FF5873ACF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9B0F13-A139-4B66-9544-16480800F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791D0-EC30-4D8C-8764-475D8DB34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50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3AA7D-15D2-4D5F-B1C4-501073416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E80A0E-25B9-4E8E-8B0D-201E1C564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9B111-0CA0-47CD-9F0B-DBCBA3AE3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F0E02D-3176-4B85-ACB6-721F268274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7D9317-BBE1-4F36-82FE-E348F6F18A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37DDCB-69F8-49FA-A111-C8AB27138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18B0CD-1F68-412E-9232-F267114C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9B21FC-12CC-472D-BC38-EF413158C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43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F51AB-8384-4E67-914C-B39484AD2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909660-3861-4545-BF68-9ED039B5D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DD5392-AC3A-4EAF-ADE6-B6CF4B50A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679880-BF48-4F4D-B8B3-4E99FC415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8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F98E25-CF37-4F73-9E22-210238167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D7A0E1-38AB-4FDA-8EC1-2D7617909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A8E424-5A91-4557-9ADF-4A9422A06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0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BB935-0427-44CC-A384-333EAD831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9DCF6-55CF-43EE-B135-BFC4B4D40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37538E-A112-4E8F-A445-1A06B0C353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0D413-9505-4ED8-BFF1-5141BE9EE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0815B0-4528-4FA2-8472-8F19C0F16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C9FCEF-4406-4552-BFE4-6DA37613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6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CE22C-69D4-49EC-8858-787B3C67B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6A4341-3C0B-4025-AE17-8F0F8FABF5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F5FF01-E0B6-419C-ABCC-70844E4EA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01218-FFD7-4F25-B220-F5DE5F706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7CBFB-34A6-49D8-A1D2-45DF38876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2726A4-D33A-486A-B120-648AF3D8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4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07C8C3-4165-4353-ABF2-492454AF9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AA46A-3C66-4E4A-9907-225E50ABB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F8214-A11A-4309-9D51-44F35987D1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495F3-B757-4FAF-98AA-EDA7D1485485}" type="datetimeFigureOut">
              <a:rPr lang="en-US" smtClean="0"/>
              <a:t>7/2/20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334EB-8260-4F13-9553-5A8593D9DC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1EF96-E028-4E68-864E-9B77CF9F25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939C1-24D7-49E9-A58A-796036520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138533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Poetry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045368" y="3629892"/>
            <a:ext cx="6105194" cy="1126906"/>
          </a:xfrm>
        </p:spPr>
        <p:txBody>
          <a:bodyPr>
            <a:noAutofit/>
          </a:bodyPr>
          <a:lstStyle/>
          <a:p>
            <a:r>
              <a:rPr lang="en-CA" sz="2800" dirty="0">
                <a:solidFill>
                  <a:srgbClr val="FFFFFF"/>
                </a:solidFill>
              </a:rPr>
              <a:t>using</a:t>
            </a:r>
          </a:p>
          <a:p>
            <a:r>
              <a:rPr lang="en-CA" sz="4800" dirty="0">
                <a:solidFill>
                  <a:srgbClr val="FFFFFF"/>
                </a:solidFill>
              </a:rPr>
              <a:t>T P C A S T</a:t>
            </a:r>
            <a:endParaRPr sz="4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26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algn="ctr"/>
            <a:r>
              <a:rPr lang="en-CA" b="1" dirty="0"/>
              <a:t>SUMMARY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CA" dirty="0"/>
              <a:t>One advantage of the TPCAST method is that it provides you with a framework and a process for analyzing poetry. </a:t>
            </a:r>
          </a:p>
          <a:p>
            <a:pPr marL="0" indent="0" algn="ctr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You examine subject, purpose, and the intended audience through this analysis.</a:t>
            </a:r>
          </a:p>
          <a:p>
            <a:pPr marL="0" indent="0" algn="ctr">
              <a:buNone/>
            </a:pPr>
            <a:endParaRPr lang="en-CA" dirty="0"/>
          </a:p>
          <a:p>
            <a:pPr marL="0" indent="0" algn="just">
              <a:buNone/>
            </a:pPr>
            <a:r>
              <a:rPr lang="en-CA" dirty="0"/>
              <a:t>Using TPCAST you uncover a deeper meaning and connection to a specific poem and poetry in general.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71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What is TPCAST?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CA" sz="4800" b="1" dirty="0">
                <a:solidFill>
                  <a:srgbClr val="FF0000"/>
                </a:solidFill>
              </a:rPr>
              <a:t>T </a:t>
            </a:r>
            <a:r>
              <a:rPr lang="en-CA" sz="4800" b="1" dirty="0">
                <a:solidFill>
                  <a:srgbClr val="0070C0"/>
                </a:solidFill>
              </a:rPr>
              <a:t>P </a:t>
            </a:r>
            <a:r>
              <a:rPr lang="en-CA" sz="4800" b="1" dirty="0">
                <a:solidFill>
                  <a:schemeClr val="accent6">
                    <a:lumMod val="75000"/>
                  </a:schemeClr>
                </a:solidFill>
              </a:rPr>
              <a:t>C </a:t>
            </a:r>
            <a:r>
              <a:rPr lang="en-CA" sz="4800" b="1" dirty="0">
                <a:solidFill>
                  <a:srgbClr val="7030A0"/>
                </a:solidFill>
              </a:rPr>
              <a:t>A </a:t>
            </a:r>
            <a:r>
              <a:rPr lang="en-CA" sz="4800" b="1" dirty="0"/>
              <a:t>S </a:t>
            </a:r>
            <a:r>
              <a:rPr lang="en-CA" sz="4800" b="1" dirty="0">
                <a:solidFill>
                  <a:schemeClr val="accent3"/>
                </a:solidFill>
              </a:rPr>
              <a:t>T</a:t>
            </a:r>
            <a:r>
              <a:rPr lang="en-CA" sz="4800" b="1" dirty="0"/>
              <a:t> </a:t>
            </a:r>
          </a:p>
          <a:p>
            <a:pPr marL="0" indent="0" algn="ctr">
              <a:buNone/>
            </a:pPr>
            <a:r>
              <a:rPr lang="en-CA" sz="3200" dirty="0"/>
              <a:t>is an </a:t>
            </a:r>
            <a:r>
              <a:rPr lang="en-CA" sz="3200" i="1" dirty="0"/>
              <a:t>acronym</a:t>
            </a:r>
            <a:r>
              <a:rPr lang="en-CA" sz="3200" dirty="0"/>
              <a:t> for </a:t>
            </a:r>
          </a:p>
          <a:p>
            <a:pPr marL="0" indent="0" algn="ctr">
              <a:buNone/>
            </a:pPr>
            <a:r>
              <a:rPr lang="en-CA" sz="3200" b="1" dirty="0">
                <a:solidFill>
                  <a:srgbClr val="FF0000"/>
                </a:solidFill>
              </a:rPr>
              <a:t>T </a:t>
            </a:r>
            <a:r>
              <a:rPr lang="en-CA" sz="3200" dirty="0"/>
              <a:t>… </a:t>
            </a:r>
            <a:r>
              <a:rPr lang="en-CA" sz="3200" b="1" dirty="0">
                <a:solidFill>
                  <a:srgbClr val="FF0000"/>
                </a:solidFill>
              </a:rPr>
              <a:t>t</a:t>
            </a:r>
            <a:r>
              <a:rPr lang="en-CA" sz="3200" dirty="0"/>
              <a:t>itle</a:t>
            </a:r>
          </a:p>
          <a:p>
            <a:pPr marL="0" indent="0" algn="ctr">
              <a:buNone/>
            </a:pPr>
            <a:r>
              <a:rPr lang="en-CA" sz="3200" b="1" dirty="0">
                <a:solidFill>
                  <a:srgbClr val="0070C0"/>
                </a:solidFill>
              </a:rPr>
              <a:t>P </a:t>
            </a:r>
            <a:r>
              <a:rPr lang="en-CA" sz="3200" dirty="0"/>
              <a:t>… </a:t>
            </a:r>
            <a:r>
              <a:rPr lang="en-CA" sz="3200" b="1" dirty="0">
                <a:solidFill>
                  <a:srgbClr val="0070C0"/>
                </a:solidFill>
              </a:rPr>
              <a:t>p</a:t>
            </a:r>
            <a:r>
              <a:rPr lang="en-CA" sz="3200" dirty="0"/>
              <a:t>araphrase </a:t>
            </a:r>
          </a:p>
          <a:p>
            <a:pPr marL="0" indent="0" algn="ctr">
              <a:buNone/>
            </a:pPr>
            <a:r>
              <a:rPr lang="en-CA" sz="3200" b="1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CA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CA" sz="3200" dirty="0"/>
              <a:t>… </a:t>
            </a:r>
            <a:r>
              <a:rPr lang="en-CA" sz="3200" b="1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CA" sz="3200" dirty="0"/>
              <a:t>onnotation </a:t>
            </a:r>
          </a:p>
          <a:p>
            <a:pPr marL="0" indent="0" algn="ctr">
              <a:buNone/>
            </a:pPr>
            <a:r>
              <a:rPr lang="en-CA" sz="3200" b="1" dirty="0">
                <a:solidFill>
                  <a:srgbClr val="7030A0"/>
                </a:solidFill>
              </a:rPr>
              <a:t>A</a:t>
            </a:r>
            <a:r>
              <a:rPr lang="en-CA" sz="3200" dirty="0"/>
              <a:t> … </a:t>
            </a:r>
            <a:r>
              <a:rPr lang="en-CA" sz="3200" b="1" dirty="0">
                <a:solidFill>
                  <a:srgbClr val="7030A0"/>
                </a:solidFill>
              </a:rPr>
              <a:t>a</a:t>
            </a:r>
            <a:r>
              <a:rPr lang="en-CA" sz="3200" dirty="0"/>
              <a:t>ttitude </a:t>
            </a:r>
          </a:p>
          <a:p>
            <a:pPr marL="0" indent="0" algn="ctr">
              <a:buNone/>
            </a:pPr>
            <a:r>
              <a:rPr lang="en-CA" sz="3200" b="1" dirty="0"/>
              <a:t>S</a:t>
            </a:r>
            <a:r>
              <a:rPr lang="en-CA" sz="3200" dirty="0"/>
              <a:t> ….  </a:t>
            </a:r>
            <a:r>
              <a:rPr lang="en-CA" sz="3200" b="1" dirty="0"/>
              <a:t>s</a:t>
            </a:r>
            <a:r>
              <a:rPr lang="en-CA" sz="3200" dirty="0"/>
              <a:t>hift </a:t>
            </a:r>
          </a:p>
          <a:p>
            <a:pPr marL="0" indent="0" algn="ctr">
              <a:buNone/>
            </a:pPr>
            <a:r>
              <a:rPr lang="en-CA" sz="3200" b="1" dirty="0">
                <a:solidFill>
                  <a:schemeClr val="accent3"/>
                </a:solidFill>
              </a:rPr>
              <a:t>T</a:t>
            </a:r>
            <a:r>
              <a:rPr lang="en-CA" sz="3200" b="1" dirty="0"/>
              <a:t> </a:t>
            </a:r>
            <a:r>
              <a:rPr lang="en-CA" sz="3200" dirty="0"/>
              <a:t>….   </a:t>
            </a:r>
            <a:r>
              <a:rPr lang="en-CA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</a:t>
            </a:r>
            <a:r>
              <a:rPr lang="en-CA" sz="3200" dirty="0"/>
              <a:t>heme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0771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What is TPCAST?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CA" sz="4800" b="1" dirty="0">
                <a:solidFill>
                  <a:srgbClr val="FF0000"/>
                </a:solidFill>
              </a:rPr>
              <a:t>T </a:t>
            </a:r>
            <a:r>
              <a:rPr lang="en-CA" sz="4800" b="1" dirty="0">
                <a:solidFill>
                  <a:srgbClr val="0070C0"/>
                </a:solidFill>
              </a:rPr>
              <a:t>P </a:t>
            </a:r>
            <a:r>
              <a:rPr lang="en-CA" sz="4800" b="1" dirty="0">
                <a:solidFill>
                  <a:schemeClr val="accent6">
                    <a:lumMod val="75000"/>
                  </a:schemeClr>
                </a:solidFill>
              </a:rPr>
              <a:t>C </a:t>
            </a:r>
            <a:r>
              <a:rPr lang="en-CA" sz="4800" b="1" dirty="0">
                <a:solidFill>
                  <a:srgbClr val="7030A0"/>
                </a:solidFill>
              </a:rPr>
              <a:t>A </a:t>
            </a:r>
            <a:r>
              <a:rPr lang="en-CA" sz="4800" b="1" dirty="0"/>
              <a:t>S </a:t>
            </a:r>
            <a:r>
              <a:rPr lang="en-CA" sz="4800" b="1" dirty="0">
                <a:solidFill>
                  <a:schemeClr val="accent3"/>
                </a:solidFill>
              </a:rPr>
              <a:t>T</a:t>
            </a:r>
            <a:r>
              <a:rPr lang="en-CA" sz="4800" b="1" dirty="0"/>
              <a:t> </a:t>
            </a:r>
          </a:p>
          <a:p>
            <a:pPr marL="0" indent="0" algn="ctr">
              <a:buNone/>
            </a:pPr>
            <a:r>
              <a:rPr lang="en-CA" sz="3200" dirty="0"/>
              <a:t>is a tool for analyzing poetry by asking yourself a series of questions                  about a poem.</a:t>
            </a:r>
          </a:p>
          <a:p>
            <a:pPr marL="0" indent="0" algn="ctr">
              <a:buNone/>
            </a:pPr>
            <a:endParaRPr lang="en-CA" sz="3200" dirty="0"/>
          </a:p>
          <a:p>
            <a:pPr marL="0" indent="0" algn="ctr">
              <a:buNone/>
            </a:pPr>
            <a:r>
              <a:rPr lang="en-CA" sz="3200" dirty="0"/>
              <a:t>Think of it as a way to discover                 the meaning and the relevance                         of a poem to your life.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3553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 is for </a:t>
            </a:r>
            <a:r>
              <a:rPr lang="en-US" b="1" dirty="0">
                <a:solidFill>
                  <a:srgbClr val="FF0000"/>
                </a:solidFill>
              </a:rPr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8792" y="1051248"/>
            <a:ext cx="5306084" cy="5230634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CA" dirty="0"/>
              <a:t>Before reading the poem, begin by looking at the </a:t>
            </a:r>
            <a:r>
              <a:rPr lang="en-CA" b="1" dirty="0">
                <a:solidFill>
                  <a:srgbClr val="FF0000"/>
                </a:solidFill>
              </a:rPr>
              <a:t>title</a:t>
            </a:r>
            <a:r>
              <a:rPr lang="en-CA" dirty="0">
                <a:solidFill>
                  <a:srgbClr val="FF0000"/>
                </a:solidFill>
              </a:rPr>
              <a:t>. </a:t>
            </a:r>
          </a:p>
          <a:p>
            <a:pPr marL="0" indent="0" algn="just">
              <a:buNone/>
            </a:pPr>
            <a:endParaRPr lang="en-CA" dirty="0"/>
          </a:p>
          <a:p>
            <a:pPr marL="0" indent="0" algn="just">
              <a:buNone/>
            </a:pPr>
            <a:r>
              <a:rPr lang="en-CA" dirty="0"/>
              <a:t>Based on the </a:t>
            </a:r>
            <a:r>
              <a:rPr lang="en-CA" dirty="0">
                <a:solidFill>
                  <a:srgbClr val="FF0000"/>
                </a:solidFill>
              </a:rPr>
              <a:t>title</a:t>
            </a:r>
            <a:r>
              <a:rPr lang="en-CA" dirty="0"/>
              <a:t>, what do you think the poem might be about? </a:t>
            </a:r>
          </a:p>
          <a:p>
            <a:pPr marL="0" indent="0" algn="just">
              <a:buNone/>
            </a:pPr>
            <a:endParaRPr lang="en-CA" dirty="0"/>
          </a:p>
          <a:p>
            <a:pPr marL="0" indent="0" algn="just">
              <a:buNone/>
            </a:pPr>
            <a:r>
              <a:rPr lang="en-CA" sz="2400" dirty="0"/>
              <a:t>You will return to the </a:t>
            </a:r>
            <a:r>
              <a:rPr lang="en-CA" sz="2400" dirty="0">
                <a:solidFill>
                  <a:srgbClr val="FF0000"/>
                </a:solidFill>
              </a:rPr>
              <a:t>title</a:t>
            </a:r>
            <a:r>
              <a:rPr lang="en-CA" sz="2400" dirty="0"/>
              <a:t> after you complete the analysis. By then you will have some new insights about the </a:t>
            </a:r>
            <a:r>
              <a:rPr lang="en-CA" sz="2400" dirty="0">
                <a:solidFill>
                  <a:srgbClr val="FF0000"/>
                </a:solidFill>
              </a:rPr>
              <a:t>title</a:t>
            </a:r>
            <a:r>
              <a:rPr lang="en-CA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5524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P is for PARAPHRASE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637309"/>
            <a:ext cx="5306084" cy="5395191"/>
          </a:xfrm>
        </p:spPr>
        <p:txBody>
          <a:bodyPr anchor="ctr">
            <a:normAutofit lnSpcReduction="10000"/>
          </a:bodyPr>
          <a:lstStyle/>
          <a:p>
            <a:pPr marL="0" indent="0" algn="ctr">
              <a:buNone/>
            </a:pPr>
            <a:r>
              <a:rPr lang="en-CA" dirty="0"/>
              <a:t>Read the poem once</a:t>
            </a:r>
          </a:p>
          <a:p>
            <a:pPr marL="0" indent="0" algn="ctr">
              <a:buNone/>
            </a:pPr>
            <a:r>
              <a:rPr lang="en-CA" dirty="0"/>
              <a:t>Read it again but </a:t>
            </a:r>
            <a:r>
              <a:rPr lang="en-CA" dirty="0">
                <a:solidFill>
                  <a:srgbClr val="0070C0"/>
                </a:solidFill>
              </a:rPr>
              <a:t>paraphrase</a:t>
            </a:r>
            <a:r>
              <a:rPr lang="en-CA" dirty="0"/>
              <a:t> it. </a:t>
            </a:r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CA" sz="2400" dirty="0">
                <a:solidFill>
                  <a:srgbClr val="0070C0"/>
                </a:solidFill>
              </a:rPr>
              <a:t>Paraphrase</a:t>
            </a:r>
            <a:r>
              <a:rPr lang="en-CA" sz="2400" dirty="0"/>
              <a:t> means to put someone else’s writing and ideas into your own words</a:t>
            </a:r>
            <a:r>
              <a:rPr lang="en-CA" dirty="0"/>
              <a:t>.</a:t>
            </a:r>
          </a:p>
          <a:p>
            <a:pPr marL="0" indent="0">
              <a:buNone/>
            </a:pPr>
            <a:r>
              <a:rPr lang="en-CA" sz="2400" i="1" dirty="0"/>
              <a:t>Example: </a:t>
            </a:r>
            <a:r>
              <a:rPr lang="en-CA" sz="2000" i="1" dirty="0"/>
              <a:t>“The walls were closing in on me”</a:t>
            </a:r>
          </a:p>
          <a:p>
            <a:pPr marL="0" indent="0">
              <a:buNone/>
            </a:pPr>
            <a:r>
              <a:rPr lang="en-CA" sz="2400" i="1" dirty="0">
                <a:solidFill>
                  <a:srgbClr val="0070C0"/>
                </a:solidFill>
              </a:rPr>
              <a:t>Paraphrase</a:t>
            </a:r>
            <a:r>
              <a:rPr lang="en-CA" sz="2400" dirty="0">
                <a:solidFill>
                  <a:srgbClr val="0070C0"/>
                </a:solidFill>
              </a:rPr>
              <a:t>:</a:t>
            </a:r>
            <a:r>
              <a:rPr lang="en-CA" sz="2400" dirty="0"/>
              <a:t>  </a:t>
            </a:r>
            <a:r>
              <a:rPr lang="en-CA" sz="2400" i="1" dirty="0">
                <a:solidFill>
                  <a:srgbClr val="0070C0"/>
                </a:solidFill>
              </a:rPr>
              <a:t>“I felt trapped.”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By </a:t>
            </a:r>
            <a:r>
              <a:rPr lang="en-CA" dirty="0">
                <a:solidFill>
                  <a:srgbClr val="0070C0"/>
                </a:solidFill>
              </a:rPr>
              <a:t>paraphrasing</a:t>
            </a:r>
            <a:r>
              <a:rPr lang="en-CA" dirty="0"/>
              <a:t> you will begin to understand the ‘story’ of the poem in your own words? You should also try to understand words you don’t know.</a:t>
            </a:r>
            <a:endParaRPr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63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 is for</a:t>
            </a:r>
            <a:r>
              <a:rPr lang="en-US" dirty="0"/>
              <a:t> </a:t>
            </a:r>
            <a:r>
              <a:rPr lang="en-US" b="1" dirty="0">
                <a:solidFill>
                  <a:srgbClr val="00B050"/>
                </a:solidFill>
              </a:rPr>
              <a:t>CONNOTATION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637309"/>
            <a:ext cx="5306084" cy="539519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CA" b="1" dirty="0">
                <a:solidFill>
                  <a:srgbClr val="00B050"/>
                </a:solidFill>
              </a:rPr>
              <a:t>Connotation</a:t>
            </a:r>
            <a:r>
              <a:rPr lang="en-CA" dirty="0"/>
              <a:t> means examining words that may have several different meanings. </a:t>
            </a:r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/>
              <a:t>You are trying to determine if there is a meaning beyond the literal that lies beneath the actual words of the poem. </a:t>
            </a:r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/>
              <a:t>At this stage, you are analyzing the words for any deeper meaning.</a:t>
            </a:r>
            <a:endParaRPr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33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 is for </a:t>
            </a:r>
            <a:r>
              <a:rPr lang="en-US" sz="4800" b="1" dirty="0">
                <a:solidFill>
                  <a:srgbClr val="7030A0"/>
                </a:solidFill>
              </a:rPr>
              <a:t>ATTITUDE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637309"/>
            <a:ext cx="5306084" cy="5395191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CA" b="1" dirty="0">
                <a:solidFill>
                  <a:srgbClr val="7030A0"/>
                </a:solidFill>
              </a:rPr>
              <a:t>Attitude</a:t>
            </a:r>
            <a:r>
              <a:rPr lang="en-CA" dirty="0"/>
              <a:t> involves determining the tone, feelings and emotions associated with the subject of the poem.</a:t>
            </a:r>
          </a:p>
          <a:p>
            <a:pPr marL="0" indent="0" algn="ctr">
              <a:buNone/>
            </a:pPr>
            <a:r>
              <a:rPr lang="en-CA" dirty="0"/>
              <a:t> </a:t>
            </a:r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/>
              <a:t>What </a:t>
            </a:r>
            <a:r>
              <a:rPr lang="en-CA" b="1" dirty="0">
                <a:solidFill>
                  <a:srgbClr val="7030A0"/>
                </a:solidFill>
              </a:rPr>
              <a:t>attitude</a:t>
            </a:r>
            <a:r>
              <a:rPr lang="en-CA" dirty="0"/>
              <a:t> does the speaker of the poem have towards the subject of the poem?</a:t>
            </a:r>
            <a:endParaRPr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57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is for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4800" b="1" dirty="0"/>
              <a:t>SHIFT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429491"/>
            <a:ext cx="5306084" cy="583276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CA" dirty="0"/>
              <a:t>Many poems involve a </a:t>
            </a:r>
            <a:r>
              <a:rPr lang="en-CA" b="1" dirty="0"/>
              <a:t>shift</a:t>
            </a:r>
            <a:r>
              <a:rPr lang="en-CA" dirty="0"/>
              <a:t> or </a:t>
            </a:r>
            <a:r>
              <a:rPr lang="en-CA" u="sng" dirty="0"/>
              <a:t>change</a:t>
            </a:r>
            <a:r>
              <a:rPr lang="en-CA" dirty="0"/>
              <a:t> in tone, setting, attitude etc.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Examine the poem to see if you can spot a </a:t>
            </a:r>
            <a:r>
              <a:rPr lang="en-CA" b="1" dirty="0"/>
              <a:t>shift</a:t>
            </a:r>
            <a:r>
              <a:rPr lang="en-CA" dirty="0"/>
              <a:t>. </a:t>
            </a:r>
          </a:p>
          <a:p>
            <a:pPr marL="0" indent="0" algn="ctr">
              <a:buNone/>
            </a:pPr>
            <a:r>
              <a:rPr lang="en-CA" dirty="0"/>
              <a:t>If you see a </a:t>
            </a:r>
            <a:r>
              <a:rPr lang="en-CA" b="1" dirty="0"/>
              <a:t>shift,</a:t>
            </a:r>
            <a:r>
              <a:rPr lang="en-CA" dirty="0"/>
              <a:t> </a:t>
            </a:r>
          </a:p>
          <a:p>
            <a:pPr marL="0" indent="0" algn="ctr">
              <a:buNone/>
            </a:pPr>
            <a:r>
              <a:rPr lang="en-CA" dirty="0"/>
              <a:t>*Where does it occur?</a:t>
            </a:r>
          </a:p>
          <a:p>
            <a:pPr marL="0" indent="0" algn="ctr">
              <a:buNone/>
            </a:pPr>
            <a:r>
              <a:rPr lang="en-CA" dirty="0"/>
              <a:t> *What kind of </a:t>
            </a:r>
            <a:r>
              <a:rPr lang="en-CA" b="1" dirty="0"/>
              <a:t>shift</a:t>
            </a:r>
            <a:r>
              <a:rPr lang="en-CA" dirty="0"/>
              <a:t> is it?</a:t>
            </a:r>
          </a:p>
          <a:p>
            <a:pPr marL="0" indent="0" algn="ctr">
              <a:buNone/>
            </a:pPr>
            <a:r>
              <a:rPr lang="en-CA" dirty="0"/>
              <a:t>*How does the </a:t>
            </a:r>
            <a:r>
              <a:rPr lang="en-CA" b="1" dirty="0"/>
              <a:t>shift</a:t>
            </a:r>
            <a:r>
              <a:rPr lang="en-CA" dirty="0"/>
              <a:t> change the direction and meaning of the poem?</a:t>
            </a:r>
            <a:endParaRPr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47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T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is for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4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429491"/>
            <a:ext cx="5306084" cy="583276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CA" dirty="0"/>
              <a:t>The final step in your analysis is to determine the </a:t>
            </a:r>
            <a:r>
              <a:rPr lang="en-CA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theme</a:t>
            </a:r>
            <a:r>
              <a:rPr lang="en-CA" dirty="0"/>
              <a:t>.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The </a:t>
            </a:r>
            <a:r>
              <a:rPr lang="en-CA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theme</a:t>
            </a:r>
            <a:r>
              <a:rPr lang="en-CA" b="1" dirty="0"/>
              <a:t> </a:t>
            </a:r>
            <a:r>
              <a:rPr lang="en-CA" dirty="0"/>
              <a:t>is the message or the lesson the writer wants to convey to you the reader.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What message does the poet convey to you? In other words, why do you think he/she wrote the poem?</a:t>
            </a:r>
            <a:endParaRPr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41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529</Words>
  <Application>Microsoft Macintosh PowerPoint</Application>
  <PresentationFormat>Widescreen</PresentationFormat>
  <Paragraphs>73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Poetry Analysis</vt:lpstr>
      <vt:lpstr>What is TPCAST?</vt:lpstr>
      <vt:lpstr>What is TPCAST?</vt:lpstr>
      <vt:lpstr>T is for Title</vt:lpstr>
      <vt:lpstr>P is for PARAPHRASE</vt:lpstr>
      <vt:lpstr>C is for CONNOTATION</vt:lpstr>
      <vt:lpstr>A is for ATTITUDE</vt:lpstr>
      <vt:lpstr>S is for  SHIFT</vt:lpstr>
      <vt:lpstr>T is for  THEME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Here's your outline to get started</dc:title>
  <dc:creator>Philip Desjardins</dc:creator>
  <cp:lastModifiedBy>Philip Desjardins</cp:lastModifiedBy>
  <cp:revision>12</cp:revision>
  <dcterms:created xsi:type="dcterms:W3CDTF">2020-06-13T14:14:39Z</dcterms:created>
  <dcterms:modified xsi:type="dcterms:W3CDTF">2020-07-02T14:02:30Z</dcterms:modified>
</cp:coreProperties>
</file>