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64" r:id="rId4"/>
    <p:sldId id="263" r:id="rId5"/>
    <p:sldId id="266" r:id="rId6"/>
    <p:sldId id="267"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84" y="-25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D197-B65D-4FAF-AEAF-1A9E68BDCCE4}" type="datetimeFigureOut">
              <a:rPr lang="en-CA" smtClean="0"/>
              <a:pPr/>
              <a:t>10/03/2021</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5DC52C-B30C-452D-8ECB-4DDD80198A32}"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6</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10/03/2021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10/03/2021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10/03/2021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10/03/2021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D2982F-FB91-403D-9F9F-CB5C7F9EDB6D}" type="datetimeFigureOut">
              <a:rPr lang="en-CA" smtClean="0"/>
              <a:pPr/>
              <a:t>10/03/2021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5DD2982F-FB91-403D-9F9F-CB5C7F9EDB6D}" type="datetimeFigureOut">
              <a:rPr lang="en-CA" smtClean="0"/>
              <a:pPr/>
              <a:t>10/03/2021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5DD2982F-FB91-403D-9F9F-CB5C7F9EDB6D}" type="datetimeFigureOut">
              <a:rPr lang="en-CA" smtClean="0"/>
              <a:pPr/>
              <a:t>10/03/2021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5DD2982F-FB91-403D-9F9F-CB5C7F9EDB6D}" type="datetimeFigureOut">
              <a:rPr lang="en-CA" smtClean="0"/>
              <a:pPr/>
              <a:t>10/03/2021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2982F-FB91-403D-9F9F-CB5C7F9EDB6D}" type="datetimeFigureOut">
              <a:rPr lang="en-CA" smtClean="0"/>
              <a:pPr/>
              <a:t>10/03/2021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10/03/2021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10/03/2021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982F-FB91-403D-9F9F-CB5C7F9EDB6D}" type="datetimeFigureOut">
              <a:rPr lang="en-CA" smtClean="0"/>
              <a:pPr/>
              <a:t>10/03/2021</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34AEF-3903-4F8C-AEDF-56E50CEAD8D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3200" dirty="0" smtClean="0">
                <a:solidFill>
                  <a:srgbClr val="FF0000"/>
                </a:solidFill>
              </a:rPr>
              <a:t>ENG4U Assignment #2</a:t>
            </a:r>
            <a:br>
              <a:rPr lang="en-CA" sz="3200" dirty="0" smtClean="0">
                <a:solidFill>
                  <a:srgbClr val="FF0000"/>
                </a:solidFill>
              </a:rPr>
            </a:br>
            <a:r>
              <a:rPr lang="en-CA" sz="3200" dirty="0" smtClean="0">
                <a:solidFill>
                  <a:srgbClr val="FF0000"/>
                </a:solidFill>
              </a:rPr>
              <a:t>Poem Creation and Analysis</a:t>
            </a:r>
            <a:endParaRPr lang="en-CA" sz="3200" dirty="0">
              <a:solidFill>
                <a:srgbClr val="FF0000"/>
              </a:solidFill>
            </a:endParaRPr>
          </a:p>
        </p:txBody>
      </p:sp>
      <p:sp>
        <p:nvSpPr>
          <p:cNvPr id="3" name="Subtitle 2"/>
          <p:cNvSpPr>
            <a:spLocks noGrp="1"/>
          </p:cNvSpPr>
          <p:nvPr>
            <p:ph type="subTitle" idx="1"/>
          </p:nvPr>
        </p:nvSpPr>
        <p:spPr/>
        <p:txBody>
          <a:bodyPr>
            <a:normAutofit/>
          </a:bodyPr>
          <a:lstStyle/>
          <a:p>
            <a:r>
              <a:rPr lang="en-CA" sz="2400" i="1" dirty="0" smtClean="0">
                <a:solidFill>
                  <a:schemeClr val="tx1"/>
                </a:solidFill>
              </a:rPr>
              <a:t>Create Your Own Poem!</a:t>
            </a:r>
          </a:p>
          <a:p>
            <a:r>
              <a:rPr lang="en-CA" sz="2400" i="1" dirty="0" smtClean="0">
                <a:solidFill>
                  <a:schemeClr val="tx1"/>
                </a:solidFill>
              </a:rPr>
              <a:t>Use TPCAST Method of Analysis</a:t>
            </a:r>
            <a:endParaRPr lang="en-CA" sz="2400" i="1" dirty="0">
              <a:solidFill>
                <a:schemeClr val="tx1"/>
              </a:solidFill>
            </a:endParaRPr>
          </a:p>
        </p:txBody>
      </p:sp>
      <p:pic>
        <p:nvPicPr>
          <p:cNvPr id="4" name="Picture 2" descr="Image result for assignment pictures clip art"/>
          <p:cNvPicPr>
            <a:picLocks noChangeAspect="1" noChangeArrowheads="1"/>
          </p:cNvPicPr>
          <p:nvPr/>
        </p:nvPicPr>
        <p:blipFill>
          <a:blip r:embed="rId3" cstate="print"/>
          <a:srcRect/>
          <a:stretch>
            <a:fillRect/>
          </a:stretch>
        </p:blipFill>
        <p:spPr bwMode="auto">
          <a:xfrm>
            <a:off x="611560" y="260648"/>
            <a:ext cx="2065481" cy="1449280"/>
          </a:xfrm>
          <a:prstGeom prst="rect">
            <a:avLst/>
          </a:prstGeom>
          <a:noFill/>
        </p:spPr>
      </p:pic>
      <p:sp>
        <p:nvSpPr>
          <p:cNvPr id="14338" name="AutoShape 2" descr="A Blue Filter by Sheryda Warrener | CBC Book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sp>
        <p:nvSpPr>
          <p:cNvPr id="14340" name="AutoShape 4" descr="A Blue Filter by Sheryda Warrener | CBC Book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pic>
        <p:nvPicPr>
          <p:cNvPr id="18434" name="Picture 2" descr="Our modern obsession with poetry is only growing | The Journal"/>
          <p:cNvPicPr>
            <a:picLocks noChangeAspect="1" noChangeArrowheads="1"/>
          </p:cNvPicPr>
          <p:nvPr/>
        </p:nvPicPr>
        <p:blipFill>
          <a:blip r:embed="rId4" cstate="print"/>
          <a:srcRect/>
          <a:stretch>
            <a:fillRect/>
          </a:stretch>
        </p:blipFill>
        <p:spPr bwMode="auto">
          <a:xfrm>
            <a:off x="6156176" y="260648"/>
            <a:ext cx="2754092" cy="1510309"/>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Directions</a:t>
            </a:r>
            <a:endParaRPr lang="en-CA" sz="3200"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pPr marL="457200" indent="-457200">
              <a:buAutoNum type="arabicPeriod"/>
            </a:pPr>
            <a:r>
              <a:rPr lang="en-CA" sz="2000" b="1" dirty="0" smtClean="0"/>
              <a:t>Create  a poem </a:t>
            </a:r>
            <a:r>
              <a:rPr lang="en-CA" sz="2000" dirty="0" smtClean="0"/>
              <a:t>of </a:t>
            </a:r>
            <a:r>
              <a:rPr lang="en-CA" sz="2000" b="1" dirty="0" smtClean="0"/>
              <a:t>any format </a:t>
            </a:r>
            <a:r>
              <a:rPr lang="en-CA" sz="2000" dirty="0" smtClean="0"/>
              <a:t>(Haiku, Acrostic, </a:t>
            </a:r>
            <a:r>
              <a:rPr lang="en-CA" sz="2000" dirty="0" smtClean="0"/>
              <a:t>Sonnet</a:t>
            </a:r>
            <a:r>
              <a:rPr lang="en-CA" sz="2000" dirty="0" smtClean="0"/>
              <a:t>, Free Verse/Blank Verse; Rhyming; Classic or Modern</a:t>
            </a:r>
            <a:r>
              <a:rPr lang="en-CA" sz="2000" dirty="0" smtClean="0"/>
              <a:t>) </a:t>
            </a:r>
            <a:r>
              <a:rPr lang="en-CA" sz="2000" b="1" dirty="0" smtClean="0"/>
              <a:t>using all the tools </a:t>
            </a:r>
            <a:r>
              <a:rPr lang="en-CA" sz="2000" dirty="0" smtClean="0"/>
              <a:t>you have acquired in this </a:t>
            </a:r>
            <a:r>
              <a:rPr lang="en-CA" sz="2000" b="1" dirty="0" smtClean="0"/>
              <a:t>Poetry Unit</a:t>
            </a:r>
            <a:r>
              <a:rPr lang="en-CA" sz="2000" dirty="0" smtClean="0"/>
              <a:t>.  </a:t>
            </a:r>
            <a:r>
              <a:rPr lang="en-CA" sz="2000" dirty="0" smtClean="0"/>
              <a:t>Poems MUST be </a:t>
            </a:r>
            <a:r>
              <a:rPr lang="en-CA" sz="2000" b="1" dirty="0" smtClean="0"/>
              <a:t>at least 3 Lines </a:t>
            </a:r>
            <a:r>
              <a:rPr lang="en-CA" sz="2000" dirty="0" smtClean="0"/>
              <a:t>(Haiku) and </a:t>
            </a:r>
            <a:r>
              <a:rPr lang="en-CA" sz="2000" b="1" dirty="0" smtClean="0"/>
              <a:t>no more than 20 lines</a:t>
            </a:r>
            <a:r>
              <a:rPr lang="en-CA" sz="2000" dirty="0" smtClean="0"/>
              <a:t>.</a:t>
            </a:r>
          </a:p>
          <a:p>
            <a:pPr marL="457200" indent="-457200">
              <a:buAutoNum type="arabicPeriod"/>
            </a:pPr>
            <a:endParaRPr lang="en-CA" sz="2000" dirty="0" smtClean="0"/>
          </a:p>
          <a:p>
            <a:pPr marL="457200" indent="-457200">
              <a:buAutoNum type="arabicPeriod"/>
            </a:pPr>
            <a:r>
              <a:rPr lang="en-CA" sz="2000" dirty="0" smtClean="0"/>
              <a:t>Use the </a:t>
            </a:r>
            <a:r>
              <a:rPr lang="en-CA" sz="2000" b="1" dirty="0" smtClean="0"/>
              <a:t>TPCAST Format </a:t>
            </a:r>
            <a:r>
              <a:rPr lang="en-CA" sz="2000" dirty="0" smtClean="0"/>
              <a:t>to guide and structure your analysis. **You only need to do Paraphrasing/Connotations for a section of your poem.  See Slide 3 for Planning Guidelines. </a:t>
            </a:r>
          </a:p>
          <a:p>
            <a:pPr marL="457200" indent="-457200">
              <a:buAutoNum type="arabicPeriod"/>
            </a:pPr>
            <a:endParaRPr lang="en-CA" sz="2000" dirty="0" smtClean="0"/>
          </a:p>
          <a:p>
            <a:pPr marL="457200" indent="-457200">
              <a:buAutoNum type="arabicPeriod"/>
            </a:pPr>
            <a:r>
              <a:rPr lang="en-CA" sz="2000" dirty="0" smtClean="0"/>
              <a:t>Follow the </a:t>
            </a:r>
            <a:r>
              <a:rPr lang="en-CA" sz="2000" b="1" dirty="0" smtClean="0"/>
              <a:t>Assignment Submission Guideline on </a:t>
            </a:r>
            <a:r>
              <a:rPr lang="en-CA" sz="2000" b="1" dirty="0" err="1" smtClean="0"/>
              <a:t>Moodle</a:t>
            </a:r>
            <a:r>
              <a:rPr lang="en-CA" sz="2000" b="1" dirty="0" smtClean="0"/>
              <a:t> </a:t>
            </a:r>
            <a:r>
              <a:rPr lang="en-CA" sz="2000" dirty="0" smtClean="0"/>
              <a:t>(Course Orientation Page). Google Docs/Word Doc; Size 12, Times New Roman etc. With Full Name, Course Code, Date etc.</a:t>
            </a:r>
          </a:p>
          <a:p>
            <a:pPr marL="457200" indent="-457200">
              <a:buAutoNum type="arabicPeriod"/>
            </a:pPr>
            <a:endParaRPr lang="en-CA" sz="2000" dirty="0" smtClean="0"/>
          </a:p>
          <a:p>
            <a:pPr marL="457200" indent="-457200">
              <a:buAutoNum type="arabicPeriod"/>
            </a:pPr>
            <a:r>
              <a:rPr lang="en-CA" sz="2000" dirty="0" smtClean="0"/>
              <a:t>Put all paragraphs into your </a:t>
            </a:r>
            <a:r>
              <a:rPr lang="en-CA" sz="2000" b="1" dirty="0" smtClean="0"/>
              <a:t>own words</a:t>
            </a:r>
            <a:r>
              <a:rPr lang="en-CA" sz="2000" dirty="0" smtClean="0"/>
              <a:t>. </a:t>
            </a:r>
            <a:r>
              <a:rPr lang="en-CA" sz="2000" b="1" dirty="0" smtClean="0"/>
              <a:t>Do not plagiarize.  </a:t>
            </a:r>
            <a:r>
              <a:rPr lang="en-CA" sz="2000" dirty="0" smtClean="0"/>
              <a:t>Your poem and analysis must be in your own words.</a:t>
            </a:r>
            <a:endParaRPr lang="en-CA"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Requirements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marL="457200" indent="-457200">
              <a:buAutoNum type="arabicPeriod"/>
            </a:pPr>
            <a:r>
              <a:rPr lang="en-CA" sz="2000" b="1" dirty="0" smtClean="0"/>
              <a:t>Proper Essay Paragraphing and Organization </a:t>
            </a:r>
            <a:r>
              <a:rPr lang="en-CA" sz="2000" dirty="0" smtClean="0"/>
              <a:t>(topic sentences, examples and details, concluding sentences)</a:t>
            </a:r>
          </a:p>
          <a:p>
            <a:pPr marL="457200" indent="-457200">
              <a:buAutoNum type="arabicPeriod"/>
            </a:pPr>
            <a:r>
              <a:rPr lang="en-CA" sz="2000" b="1" dirty="0" smtClean="0"/>
              <a:t>Recommended Plan of Paragraphs</a:t>
            </a:r>
            <a:r>
              <a:rPr lang="en-CA" sz="2000" dirty="0" smtClean="0"/>
              <a:t>: 4 Paragraphs, see below</a:t>
            </a:r>
          </a:p>
          <a:p>
            <a:pPr marL="457200" indent="-457200"/>
            <a:r>
              <a:rPr lang="en-CA" sz="2000" dirty="0" smtClean="0"/>
              <a:t>Introduction (Introduce your Poem, Poet and format for analysis)</a:t>
            </a:r>
          </a:p>
          <a:p>
            <a:pPr marL="457200" indent="-457200"/>
            <a:r>
              <a:rPr lang="en-CA" sz="2000" dirty="0" smtClean="0"/>
              <a:t>Analysis of Title, Paraphrase, Connotation</a:t>
            </a:r>
          </a:p>
          <a:p>
            <a:pPr marL="457200" indent="-457200"/>
            <a:r>
              <a:rPr lang="en-CA" sz="2000" dirty="0" smtClean="0"/>
              <a:t>Analysis of Attitude, Shift, Themes</a:t>
            </a:r>
          </a:p>
          <a:p>
            <a:pPr marL="457200" indent="-457200"/>
            <a:r>
              <a:rPr lang="en-CA" sz="2000" dirty="0" smtClean="0"/>
              <a:t>Conclusion (Summarize your Analysis; show how this poem connects to your life)</a:t>
            </a:r>
          </a:p>
          <a:p>
            <a:pPr marL="457200" indent="-457200">
              <a:buNone/>
            </a:pPr>
            <a:r>
              <a:rPr lang="en-CA" sz="2000" dirty="0" smtClean="0"/>
              <a:t>3.  </a:t>
            </a:r>
            <a:r>
              <a:rPr lang="en-CA" sz="2000" b="1" dirty="0" smtClean="0"/>
              <a:t>Remember to use your own words </a:t>
            </a:r>
            <a:r>
              <a:rPr lang="en-CA" sz="2000" dirty="0" smtClean="0"/>
              <a:t>to </a:t>
            </a:r>
            <a:r>
              <a:rPr lang="en-CA" sz="2000" b="1" dirty="0" smtClean="0"/>
              <a:t>avoid plagiarizing</a:t>
            </a:r>
            <a:r>
              <a:rPr lang="en-CA" sz="2000" dirty="0" smtClean="0"/>
              <a:t>.  Put any words or phrases from the poem in Quotations.</a:t>
            </a:r>
          </a:p>
          <a:p>
            <a:pPr marL="457200" indent="-457200"/>
            <a:endParaRPr lang="en-CA"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TPCAST Analysis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2000" dirty="0" smtClean="0">
                <a:solidFill>
                  <a:srgbClr val="FF0000"/>
                </a:solidFill>
              </a:rPr>
              <a:t>Title</a:t>
            </a:r>
            <a:r>
              <a:rPr lang="en-CA" sz="2000" dirty="0" smtClean="0"/>
              <a:t>: What Does It Mean?  Is it Effective?</a:t>
            </a:r>
          </a:p>
          <a:p>
            <a:pPr>
              <a:buNone/>
            </a:pPr>
            <a:r>
              <a:rPr lang="en-CA" sz="2000" dirty="0" smtClean="0">
                <a:solidFill>
                  <a:srgbClr val="FF0000"/>
                </a:solidFill>
              </a:rPr>
              <a:t>Paraphrase</a:t>
            </a:r>
            <a:r>
              <a:rPr lang="en-CA" sz="2000" dirty="0" smtClean="0"/>
              <a:t>: Own Words</a:t>
            </a:r>
          </a:p>
          <a:p>
            <a:pPr>
              <a:buNone/>
            </a:pPr>
            <a:r>
              <a:rPr lang="en-CA" sz="2000" dirty="0" smtClean="0">
                <a:solidFill>
                  <a:srgbClr val="FF0000"/>
                </a:solidFill>
              </a:rPr>
              <a:t>Connotation: </a:t>
            </a:r>
            <a:r>
              <a:rPr lang="en-CA" sz="2000" dirty="0" smtClean="0"/>
              <a:t>Symbolism, Any other meanings?</a:t>
            </a:r>
          </a:p>
          <a:p>
            <a:pPr>
              <a:buNone/>
            </a:pPr>
            <a:r>
              <a:rPr lang="en-CA" sz="2000" dirty="0" smtClean="0">
                <a:solidFill>
                  <a:srgbClr val="FF0000"/>
                </a:solidFill>
              </a:rPr>
              <a:t>Attitude</a:t>
            </a:r>
            <a:r>
              <a:rPr lang="en-CA" sz="2000" dirty="0" smtClean="0"/>
              <a:t>: of the speaker, mood of the poem</a:t>
            </a:r>
          </a:p>
          <a:p>
            <a:pPr>
              <a:buNone/>
            </a:pPr>
            <a:r>
              <a:rPr lang="en-CA" sz="2000" dirty="0" smtClean="0">
                <a:solidFill>
                  <a:srgbClr val="FF0000"/>
                </a:solidFill>
              </a:rPr>
              <a:t>Shift</a:t>
            </a:r>
            <a:r>
              <a:rPr lang="en-CA" sz="2000" dirty="0" smtClean="0"/>
              <a:t>: transition in emotions, thinking </a:t>
            </a:r>
          </a:p>
          <a:p>
            <a:pPr>
              <a:buNone/>
            </a:pPr>
            <a:r>
              <a:rPr lang="en-CA" sz="2000" dirty="0" smtClean="0">
                <a:solidFill>
                  <a:srgbClr val="FF0000"/>
                </a:solidFill>
              </a:rPr>
              <a:t>Themes</a:t>
            </a:r>
            <a:r>
              <a:rPr lang="en-CA" sz="2000" dirty="0" smtClean="0"/>
              <a:t>: What is the poet’s message?</a:t>
            </a:r>
            <a:endParaRPr lang="en-CA"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200" dirty="0" smtClean="0"/>
              <a:t>Developing and Organizing Content</a:t>
            </a:r>
          </a:p>
          <a:p>
            <a:pPr>
              <a:buNone/>
            </a:pPr>
            <a:r>
              <a:rPr lang="en-CA" sz="1200" dirty="0" smtClean="0"/>
              <a:t>1.1 identify the topic, purpose, and audience for a variety of writing tasks</a:t>
            </a:r>
          </a:p>
          <a:p>
            <a:pPr>
              <a:buNone/>
            </a:pPr>
            <a:r>
              <a:rPr lang="en-CA" sz="1200" dirty="0" smtClean="0"/>
              <a:t>1.2 generate, expand, explore, and focus ideas for potential writing tasks, using a variety of strategies and print, electronic, and other resources, as appropriate</a:t>
            </a:r>
          </a:p>
          <a:p>
            <a:pPr>
              <a:buNone/>
            </a:pPr>
            <a:r>
              <a:rPr lang="en-CA" sz="1200" dirty="0" smtClean="0"/>
              <a:t>1.3 locate and select information to fully and effectively support ideas for writing, using a variety of strategies and print, electronic, and other resources, as appropriate</a:t>
            </a:r>
          </a:p>
          <a:p>
            <a:pPr>
              <a:buNone/>
            </a:pPr>
            <a:r>
              <a:rPr lang="en-CA" sz="1200" dirty="0" smtClean="0"/>
              <a:t>1.4 identify, sort, and order main ideas and supporting details for writing tasks, using a variety of strategies and selecting the organizational pattern best suited to the content and the purpose for writing </a:t>
            </a:r>
          </a:p>
          <a:p>
            <a:pPr>
              <a:buNone/>
            </a:pPr>
            <a:r>
              <a:rPr lang="en-CA" sz="1200" dirty="0" smtClean="0"/>
              <a:t>1.5 determine whether the ideas and information gathered are accurate and complete, interesting, and effectively meet the requirements of the writing task</a:t>
            </a:r>
          </a:p>
          <a:p>
            <a:pPr>
              <a:buNone/>
            </a:pPr>
            <a:r>
              <a:rPr lang="en-CA" sz="1200" dirty="0" smtClean="0"/>
              <a:t>Using Knowledge of Form and Style</a:t>
            </a:r>
          </a:p>
          <a:p>
            <a:pPr>
              <a:buNone/>
            </a:pPr>
            <a:r>
              <a:rPr lang="en-CA" sz="1200" dirty="0" smtClean="0"/>
              <a:t>2.1 write for different purposes and audiences using a variety of literary, informational, and graphic forms </a:t>
            </a:r>
          </a:p>
          <a:p>
            <a:pPr>
              <a:buNone/>
            </a:pPr>
            <a:r>
              <a:rPr lang="en-CA" sz="1200" dirty="0" smtClean="0"/>
              <a:t>2.2 establish a distinctive and original voice in their writing, modifying language and tone skilfully and effectively to suit the form, audience, and purpose for writing</a:t>
            </a:r>
          </a:p>
          <a:p>
            <a:pPr>
              <a:buNone/>
            </a:pPr>
            <a:r>
              <a:rPr lang="en-CA" sz="1200" dirty="0" smtClean="0"/>
              <a:t>2.3 use a wide range of descriptive and evocative words, phrases, and expressions precisely and imaginatively to make their writing clear, vivid, and compelling for their intended audience</a:t>
            </a:r>
          </a:p>
          <a:p>
            <a:pPr>
              <a:buNone/>
            </a:pPr>
            <a:r>
              <a:rPr lang="en-CA" sz="1200" dirty="0" smtClean="0"/>
              <a:t>2.4 write complete sentences that communicate their meaning clearly and effectively, skilfully varying sentence type, structure, and length to suit different purposes and making smooth and logical transitions between ideas</a:t>
            </a:r>
          </a:p>
          <a:p>
            <a:pPr>
              <a:buNone/>
            </a:pPr>
            <a:r>
              <a:rPr lang="en-CA" sz="1200" dirty="0" smtClean="0"/>
              <a:t>2.6 revise drafts to improve the content, organization, clarity, and style of their written work</a:t>
            </a:r>
          </a:p>
          <a:p>
            <a:pPr>
              <a:buNone/>
            </a:pPr>
            <a:r>
              <a:rPr lang="en-CA" sz="1200" dirty="0" smtClean="0"/>
              <a:t>2.7 produce revised drafts of texts, including increasingly complex texts, written to meet criteria identified by the teacher, based on the curriculum expectations</a:t>
            </a:r>
          </a:p>
          <a:p>
            <a:pPr>
              <a:buNone/>
            </a:pPr>
            <a:endParaRPr lang="en-CA" sz="1400" dirty="0" smtClean="0"/>
          </a:p>
          <a:p>
            <a:pPr>
              <a:buNone/>
            </a:pPr>
            <a:endParaRPr lang="en-CA" sz="1400" dirty="0" smtClean="0"/>
          </a:p>
          <a:p>
            <a:pPr>
              <a:buNone/>
            </a:pPr>
            <a:endParaRPr lang="en-CA"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400" dirty="0" smtClean="0"/>
              <a:t>Applying Knowledge of Conventions</a:t>
            </a:r>
          </a:p>
          <a:p>
            <a:pPr>
              <a:buNone/>
            </a:pPr>
            <a:r>
              <a:rPr lang="en-CA" sz="1400" dirty="0" smtClean="0"/>
              <a:t>3.1 use knowledge of spelling rules and patterns, a variety of resources, and appropriate strategies to recognize and correct their own and others’ spelling errors</a:t>
            </a:r>
          </a:p>
          <a:p>
            <a:pPr>
              <a:buNone/>
            </a:pPr>
            <a:r>
              <a:rPr lang="en-CA" sz="1400" dirty="0" smtClean="0"/>
              <a:t>3.2 build vocabulary for writing by confirming word meaning(s) and reviewing and refining word choice, using a variety of resources and strategies, as appropriate for the purpose </a:t>
            </a:r>
          </a:p>
          <a:p>
            <a:pPr>
              <a:buNone/>
            </a:pPr>
            <a:r>
              <a:rPr lang="en-CA" sz="1400" dirty="0" smtClean="0"/>
              <a:t>3.3 use punctuation correctly and effectively to communicate their intended meaning</a:t>
            </a:r>
          </a:p>
          <a:p>
            <a:pPr>
              <a:buNone/>
            </a:pPr>
            <a:r>
              <a:rPr lang="en-CA" sz="1400" dirty="0" smtClean="0"/>
              <a:t>3.4 use grammar conventions correctly and appropriately to communicate their intended meaning clearly and effectively</a:t>
            </a:r>
          </a:p>
          <a:p>
            <a:pPr>
              <a:buNone/>
            </a:pPr>
            <a:r>
              <a:rPr lang="en-CA" sz="1400" dirty="0" smtClean="0"/>
              <a:t>3.5 regularly proofread and correct their writing</a:t>
            </a:r>
          </a:p>
          <a:p>
            <a:pPr>
              <a:buNone/>
            </a:pPr>
            <a:r>
              <a:rPr lang="en-CA" sz="1400" dirty="0" smtClean="0"/>
              <a:t>3.6 use a variety of presentation features, including print and script, fonts, graphics, and layout, to improve the clarity and coherence of their written work and to heighten its appeal and effectiveness for their audience</a:t>
            </a:r>
          </a:p>
          <a:p>
            <a:pPr>
              <a:buNone/>
            </a:pPr>
            <a:r>
              <a:rPr lang="en-CA" sz="1400" dirty="0" smtClean="0"/>
              <a:t>3.7 produce pieces of published work to meet criteria identified by the teacher, based on the curriculum expectations</a:t>
            </a:r>
            <a:endParaRPr lang="en-CA"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1027</TotalTime>
  <Words>761</Words>
  <Application>Microsoft Office PowerPoint</Application>
  <PresentationFormat>On-screen Show (4:3)</PresentationFormat>
  <Paragraphs>56</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ENG4U Assignment #2 Poem Creation and Analysis</vt:lpstr>
      <vt:lpstr>Directions</vt:lpstr>
      <vt:lpstr>Requirements</vt:lpstr>
      <vt:lpstr>TPCAST Analysis</vt:lpstr>
      <vt:lpstr>Expectations</vt:lpstr>
      <vt:lpstr>Expectations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Gillian</cp:lastModifiedBy>
  <cp:revision>102</cp:revision>
  <dcterms:created xsi:type="dcterms:W3CDTF">2019-05-05T23:22:58Z</dcterms:created>
  <dcterms:modified xsi:type="dcterms:W3CDTF">2021-03-11T03:48:24Z</dcterms:modified>
</cp:coreProperties>
</file>