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5" roundtripDataSignature="AMtx7mjCgA9+Fwnz+GU8Ra7uOtHAUrOM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customschemas.google.com/relationships/presentationmetadata" Target="metadata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/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1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lvl="4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/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" type="body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1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 txBox="1"/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" type="body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5"/>
          <p:cNvSpPr txBox="1"/>
          <p:nvPr>
            <p:ph idx="2" type="body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5"/>
          <p:cNvSpPr txBox="1"/>
          <p:nvPr>
            <p:ph idx="3" type="body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5"/>
          <p:cNvSpPr txBox="1"/>
          <p:nvPr>
            <p:ph idx="4" type="body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" type="body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8"/>
          <p:cNvSpPr txBox="1"/>
          <p:nvPr>
            <p:ph idx="2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indent="-228600" lvl="2" marL="1371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/>
          <p:nvPr>
            <p:ph idx="2" type="pic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9"/>
          <p:cNvSpPr txBox="1"/>
          <p:nvPr>
            <p:ph idx="1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indent="-228600" lvl="2" marL="1371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 txBox="1"/>
          <p:nvPr>
            <p:ph type="ctrTitle"/>
          </p:nvPr>
        </p:nvSpPr>
        <p:spPr>
          <a:xfrm>
            <a:off x="623487" y="1354819"/>
            <a:ext cx="7771149" cy="26783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00">
                <a:solidFill>
                  <a:schemeClr val="lt1"/>
                </a:solidFill>
              </a:rPr>
              <a:t>Canadian History: 1929 - 1945</a:t>
            </a:r>
            <a:endParaRPr sz="6300">
              <a:solidFill>
                <a:schemeClr val="lt1"/>
              </a:solidFill>
            </a:endParaRPr>
          </a:p>
        </p:txBody>
      </p:sp>
      <p:sp>
        <p:nvSpPr>
          <p:cNvPr id="86" name="Google Shape;86;p1"/>
          <p:cNvSpPr txBox="1"/>
          <p:nvPr>
            <p:ph idx="1" type="subTitle"/>
          </p:nvPr>
        </p:nvSpPr>
        <p:spPr>
          <a:xfrm>
            <a:off x="620316" y="4414180"/>
            <a:ext cx="5255018" cy="884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87" name="Google Shape;87;p1"/>
          <p:cNvGrpSpPr/>
          <p:nvPr/>
        </p:nvGrpSpPr>
        <p:grpSpPr>
          <a:xfrm>
            <a:off x="8609261" y="0"/>
            <a:ext cx="534739" cy="6858000"/>
            <a:chOff x="11479015" y="0"/>
            <a:chExt cx="712985" cy="6858000"/>
          </a:xfrm>
        </p:grpSpPr>
        <p:sp>
          <p:nvSpPr>
            <p:cNvPr id="88" name="Google Shape;88;p1"/>
            <p:cNvSpPr/>
            <p:nvPr/>
          </p:nvSpPr>
          <p:spPr>
            <a:xfrm>
              <a:off x="11479018" y="0"/>
              <a:ext cx="712982" cy="6858000"/>
            </a:xfrm>
            <a:custGeom>
              <a:rect b="b" l="l" r="r" t="t"/>
              <a:pathLst>
                <a:path extrusionOk="0" h="6858000" w="712982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0" rotWithShape="0" algn="ctr" dir="10800000" dist="152400">
                <a:schemeClr val="lt1">
                  <a:alpha val="9803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11479015" y="0"/>
              <a:ext cx="712985" cy="6858000"/>
            </a:xfrm>
            <a:custGeom>
              <a:rect b="b" l="l" r="r" t="t"/>
              <a:pathLst>
                <a:path extrusionOk="0" h="6858000" w="712985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 rotWithShape="1">
              <a:blip r:embed="rId3">
                <a:alphaModFix amt="57000"/>
              </a:blip>
              <a:tile algn="tl" flip="none" tx="0" sx="100000" ty="0" sy="100000"/>
            </a:blipFill>
            <a:ln>
              <a:noFill/>
            </a:ln>
            <a:effectLst>
              <a:outerShdw blurRad="381000" rotWithShape="0" algn="ctr" dir="10800000" dist="152400">
                <a:schemeClr val="lt1">
                  <a:alpha val="9803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group of people holding signs&#10;&#10;Description automatically generated with medium confidence" id="95" name="Google Shape;95;p2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20" y="1"/>
            <a:ext cx="914398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 txBox="1"/>
          <p:nvPr>
            <p:ph type="title"/>
          </p:nvPr>
        </p:nvSpPr>
        <p:spPr>
          <a:xfrm>
            <a:off x="628650" y="1122362"/>
            <a:ext cx="7886700" cy="29005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rgbClr val="FFFFFF"/>
                </a:solidFill>
              </a:rPr>
              <a:t>Canada in the Great Depression</a:t>
            </a:r>
            <a:endParaRPr/>
          </a:p>
        </p:txBody>
      </p:sp>
      <p:sp>
        <p:nvSpPr>
          <p:cNvPr id="97" name="Google Shape;97;p2"/>
          <p:cNvSpPr txBox="1"/>
          <p:nvPr>
            <p:ph idx="1" type="body"/>
          </p:nvPr>
        </p:nvSpPr>
        <p:spPr>
          <a:xfrm>
            <a:off x="628650" y="4159404"/>
            <a:ext cx="7886700" cy="10983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t/>
            </a:r>
            <a:endParaRPr sz="170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/>
          <p:nvPr/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3"/>
          <p:cNvSpPr txBox="1"/>
          <p:nvPr>
            <p:ph type="title"/>
          </p:nvPr>
        </p:nvSpPr>
        <p:spPr>
          <a:xfrm>
            <a:off x="417399" y="643467"/>
            <a:ext cx="8408193" cy="7448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Business Cycle: Boom and Bust</a:t>
            </a:r>
            <a:endParaRPr/>
          </a:p>
        </p:txBody>
      </p:sp>
      <p:pic>
        <p:nvPicPr>
          <p:cNvPr descr="business-cycle" id="104" name="Google Shape;104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3087" y="1675227"/>
            <a:ext cx="6697824" cy="4394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4"/>
          <p:cNvSpPr/>
          <p:nvPr/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32152" y="643467"/>
            <a:ext cx="4679695" cy="5571066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4"/>
          <p:cNvSpPr txBox="1"/>
          <p:nvPr/>
        </p:nvSpPr>
        <p:spPr>
          <a:xfrm>
            <a:off x="6172200" y="2510287"/>
            <a:ext cx="1981200" cy="18374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province had the biggest decrease in income? 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had the lowest? 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F4C5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5"/>
          <p:cNvSpPr/>
          <p:nvPr/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643467"/>
            <a:ext cx="7010400" cy="5571066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5"/>
          <p:cNvSpPr txBox="1"/>
          <p:nvPr/>
        </p:nvSpPr>
        <p:spPr>
          <a:xfrm>
            <a:off x="5791200" y="1600200"/>
            <a:ext cx="1981200" cy="13388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was the “trough” of the business cycle of the 1930s?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pic>
        <p:nvPicPr>
          <p:cNvPr id="126" name="Google Shape;126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3151" y="457200"/>
            <a:ext cx="4162649" cy="6126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6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56178" r="0" t="0"/>
          <a:stretch/>
        </p:blipFill>
        <p:spPr>
          <a:xfrm>
            <a:off x="6019800" y="3437552"/>
            <a:ext cx="2519447" cy="314581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6"/>
          <p:cNvSpPr txBox="1"/>
          <p:nvPr/>
        </p:nvSpPr>
        <p:spPr>
          <a:xfrm>
            <a:off x="5105400" y="1600200"/>
            <a:ext cx="3200400" cy="10895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Hypothesize – why do you think wheat  production fell so dramatically? 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pic>
        <p:nvPicPr>
          <p:cNvPr id="134" name="Google Shape;134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3151" y="457200"/>
            <a:ext cx="4162649" cy="6126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7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513" r="0" t="0"/>
          <a:stretch/>
        </p:blipFill>
        <p:spPr>
          <a:xfrm>
            <a:off x="2819400" y="3437552"/>
            <a:ext cx="5719847" cy="314581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7"/>
          <p:cNvSpPr txBox="1"/>
          <p:nvPr/>
        </p:nvSpPr>
        <p:spPr>
          <a:xfrm>
            <a:off x="5105400" y="1600200"/>
            <a:ext cx="3200400" cy="10895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Hypothesize – why do you think wheat  production fell so dramatically? 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Palliser’s Triangle</a:t>
            </a:r>
            <a:endParaRPr/>
          </a:p>
        </p:txBody>
      </p:sp>
      <p:sp>
        <p:nvSpPr>
          <p:cNvPr id="142" name="Google Shape;142;p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Grain producing areas of western Canada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Average rainfall is low and the timing  of rainfall is crucial to good harvests.</a:t>
            </a:r>
            <a:endParaRPr/>
          </a:p>
        </p:txBody>
      </p:sp>
      <p:sp>
        <p:nvSpPr>
          <p:cNvPr id="143" name="Google Shape;143;p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C:\Users\tea_teaher\Downloads\Palliser's_Triangle_map.png" id="144" name="Google Shape;14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676400"/>
            <a:ext cx="4510586" cy="3468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9"/>
          <p:cNvSpPr/>
          <p:nvPr/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9"/>
          <p:cNvSpPr/>
          <p:nvPr/>
        </p:nvSpPr>
        <p:spPr>
          <a:xfrm flipH="1" rot="5400000">
            <a:off x="-1914813" y="1914812"/>
            <a:ext cx="6858000" cy="3028377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F4CC05"/>
              </a:gs>
            </a:gsLst>
            <a:lin ang="3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9"/>
          <p:cNvSpPr/>
          <p:nvPr/>
        </p:nvSpPr>
        <p:spPr>
          <a:xfrm flipH="1" rot="5400000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FBDF53">
                  <a:alpha val="45882"/>
                </a:srgbClr>
              </a:gs>
              <a:gs pos="100000">
                <a:srgbClr val="FBDF53">
                  <a:alpha val="45882"/>
                </a:srgbClr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9"/>
          <p:cNvSpPr/>
          <p:nvPr/>
        </p:nvSpPr>
        <p:spPr>
          <a:xfrm flipH="1" rot="5400000">
            <a:off x="263195" y="4092815"/>
            <a:ext cx="2501979" cy="3028381"/>
          </a:xfrm>
          <a:prstGeom prst="rect">
            <a:avLst/>
          </a:prstGeom>
          <a:gradFill>
            <a:gsLst>
              <a:gs pos="0">
                <a:srgbClr val="FBDF53">
                  <a:alpha val="28627"/>
                </a:srgbClr>
              </a:gs>
              <a:gs pos="2000">
                <a:srgbClr val="FBDF53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9"/>
          <p:cNvSpPr/>
          <p:nvPr/>
        </p:nvSpPr>
        <p:spPr>
          <a:xfrm rot="-964587">
            <a:off x="-376302" y="969718"/>
            <a:ext cx="2925267" cy="4178958"/>
          </a:xfrm>
          <a:custGeom>
            <a:rect b="b" l="l" r="r" t="t"/>
            <a:pathLst>
              <a:path extrusionOk="0" h="4178958" w="3900357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FBDF53">
                  <a:alpha val="42745"/>
                </a:srgbClr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9"/>
          <p:cNvSpPr/>
          <p:nvPr/>
        </p:nvSpPr>
        <p:spPr>
          <a:xfrm flipH="1" rot="5400000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FCEB96">
                  <a:alpha val="10980"/>
                </a:srgbClr>
              </a:gs>
              <a:gs pos="100000">
                <a:srgbClr val="FCEB96">
                  <a:alpha val="10980"/>
                </a:srgbClr>
              </a:gs>
            </a:gsLst>
            <a:lin ang="7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9"/>
          <p:cNvSpPr txBox="1"/>
          <p:nvPr>
            <p:ph type="title"/>
          </p:nvPr>
        </p:nvSpPr>
        <p:spPr>
          <a:xfrm>
            <a:off x="350041" y="586855"/>
            <a:ext cx="2401025" cy="33874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FFFF"/>
                </a:solidFill>
              </a:rPr>
              <a:t>Apply your thinking</a:t>
            </a:r>
            <a:endParaRPr sz="3500">
              <a:solidFill>
                <a:srgbClr val="FFFFFF"/>
              </a:solidFill>
            </a:endParaRPr>
          </a:p>
        </p:txBody>
      </p:sp>
      <p:sp>
        <p:nvSpPr>
          <p:cNvPr id="157" name="Google Shape;157;p9"/>
          <p:cNvSpPr txBox="1"/>
          <p:nvPr>
            <p:ph idx="1" type="body"/>
          </p:nvPr>
        </p:nvSpPr>
        <p:spPr>
          <a:xfrm>
            <a:off x="3657371" y="655976"/>
            <a:ext cx="4916510" cy="5546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/>
              <a:t>Choose </a:t>
            </a:r>
            <a:r>
              <a:rPr b="1" lang="en-US" sz="2000"/>
              <a:t>one</a:t>
            </a:r>
            <a:r>
              <a:rPr lang="en-US" sz="2000"/>
              <a:t> of these questions and answer:</a:t>
            </a:r>
            <a:endParaRPr/>
          </a:p>
          <a:p>
            <a:pPr indent="-514350" lvl="0" marL="5715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US" sz="2000"/>
              <a:t>Imagine you are the Prime Minister of Canada. What would you have done to help Canadians during the Depression?</a:t>
            </a:r>
            <a:endParaRPr/>
          </a:p>
          <a:p>
            <a:pPr indent="-514350" lvl="0" marL="5715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US" sz="2000"/>
              <a:t>Choose two pictures from Chapter 5 in the book </a:t>
            </a:r>
            <a:r>
              <a:rPr i="1" lang="en-US" sz="2000"/>
              <a:t>Think History…</a:t>
            </a:r>
            <a:r>
              <a:rPr lang="en-US" sz="2000"/>
              <a:t>. that illustrates the impact of the Great Depression in Canadians. Explain why you chose those pictures.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2011-10-25T12:59:43Z</dcterms:created>
  <dc:creator>OCDSB User</dc:creator>
</cp:coreProperties>
</file>